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06" r:id="rId4"/>
    <p:sldMasterId id="2147483713" r:id="rId5"/>
    <p:sldMasterId id="2147483725" r:id="rId6"/>
  </p:sldMasterIdLst>
  <p:notesMasterIdLst>
    <p:notesMasterId r:id="rId17"/>
  </p:notesMasterIdLst>
  <p:sldIdLst>
    <p:sldId id="285" r:id="rId7"/>
    <p:sldId id="292" r:id="rId8"/>
    <p:sldId id="301" r:id="rId9"/>
    <p:sldId id="291" r:id="rId10"/>
    <p:sldId id="303" r:id="rId11"/>
    <p:sldId id="305" r:id="rId12"/>
    <p:sldId id="307" r:id="rId13"/>
    <p:sldId id="308" r:id="rId14"/>
    <p:sldId id="311" r:id="rId15"/>
    <p:sldId id="258" r:id="rId16"/>
  </p:sldIdLst>
  <p:sldSz cx="9144000" cy="5143500" type="screen16x9"/>
  <p:notesSz cx="6797675" cy="9926638"/>
  <p:defaultTextStyle>
    <a:defPPr>
      <a:defRPr lang="ru-RU"/>
    </a:defPPr>
    <a:lvl1pPr marL="0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8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86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4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03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53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20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79" algn="l" defTabSz="9139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">
          <p15:clr>
            <a:srgbClr val="A4A3A4"/>
          </p15:clr>
        </p15:guide>
        <p15:guide id="2" pos="50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Baranov" initials="AB" lastIdx="3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A"/>
    <a:srgbClr val="FF6C0E"/>
    <a:srgbClr val="44546A"/>
    <a:srgbClr val="7A97AB"/>
    <a:srgbClr val="323E48"/>
    <a:srgbClr val="00AFAF"/>
    <a:srgbClr val="30454F"/>
    <a:srgbClr val="FAA700"/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096" autoAdjust="0"/>
  </p:normalViewPr>
  <p:slideViewPr>
    <p:cSldViewPr>
      <p:cViewPr>
        <p:scale>
          <a:sx n="155" d="100"/>
          <a:sy n="155" d="100"/>
        </p:scale>
        <p:origin x="-354" y="12"/>
      </p:cViewPr>
      <p:guideLst>
        <p:guide orient="horz" pos="169"/>
        <p:guide pos="5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1694D-7A25-4314-878A-48D5CAF8C710}" type="datetimeFigureOut">
              <a:rPr lang="ru-RU" smtClean="0"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07FD-8738-4E92-8ED9-5B5D8B220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8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86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4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03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53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20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79" algn="l" defTabSz="9139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Клик по рисунку правой кнопкой – Изменить рисунок – Выбрать рисунок из папки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3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4F282-BE79-6146-BA61-9EEBC12ED3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3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6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3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2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D0820-A911-CB49-86A3-BA327329BB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CB63D-7643-1E4F-8DDC-24CE2AA1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534E22-6D1B-F043-B658-F19DD188C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722" indent="0" algn="ctr">
              <a:buNone/>
              <a:defRPr sz="1500"/>
            </a:lvl2pPr>
            <a:lvl3pPr marL="685460" indent="0" algn="ctr">
              <a:buNone/>
              <a:defRPr sz="1400"/>
            </a:lvl3pPr>
            <a:lvl4pPr marL="1028190" indent="0" algn="ctr">
              <a:buNone/>
              <a:defRPr sz="1200"/>
            </a:lvl4pPr>
            <a:lvl5pPr marL="1370920" indent="0" algn="ctr">
              <a:buNone/>
              <a:defRPr sz="1200"/>
            </a:lvl5pPr>
            <a:lvl6pPr marL="1713659" indent="0" algn="ctr">
              <a:buNone/>
              <a:defRPr sz="1200"/>
            </a:lvl6pPr>
            <a:lvl7pPr marL="2056379" indent="0" algn="ctr">
              <a:buNone/>
              <a:defRPr sz="1200"/>
            </a:lvl7pPr>
            <a:lvl8pPr marL="2399100" indent="0" algn="ctr">
              <a:buNone/>
              <a:defRPr sz="1200"/>
            </a:lvl8pPr>
            <a:lvl9pPr marL="274182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23D9DCC-9361-BC4E-AC06-33A154757611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3E14CC-125E-7B45-8B2C-CF6FB4BB1311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AE459396-4EBC-C548-918B-331A5244FFE1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2D86BC-2EAC-6E4A-B45C-D006089EC28C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7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8437E-5AF1-DE41-A5AB-37D3EFAAF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2D56A2-847F-554A-8B61-D9118C3F9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722" indent="0">
              <a:buNone/>
              <a:defRPr sz="2100"/>
            </a:lvl2pPr>
            <a:lvl3pPr marL="685460" indent="0">
              <a:buNone/>
              <a:defRPr sz="1800"/>
            </a:lvl3pPr>
            <a:lvl4pPr marL="1028190" indent="0">
              <a:buNone/>
              <a:defRPr sz="1500"/>
            </a:lvl4pPr>
            <a:lvl5pPr marL="1370920" indent="0">
              <a:buNone/>
              <a:defRPr sz="1500"/>
            </a:lvl5pPr>
            <a:lvl6pPr marL="1713659" indent="0">
              <a:buNone/>
              <a:defRPr sz="1500"/>
            </a:lvl6pPr>
            <a:lvl7pPr marL="2056379" indent="0">
              <a:buNone/>
              <a:defRPr sz="1500"/>
            </a:lvl7pPr>
            <a:lvl8pPr marL="2399100" indent="0">
              <a:buNone/>
              <a:defRPr sz="1500"/>
            </a:lvl8pPr>
            <a:lvl9pPr marL="274182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393E83-FA87-0843-BD32-999355DA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EE85BE-7784-9440-9F2B-034B24DB9B35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391A9B-2E45-4C48-A811-AF74F1F7F911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C705FA1B-EF01-BF45-B9E5-1B731B98D60A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8458D7-AB91-5F4A-A76E-9993295EC2CE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19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4640-6AF9-564C-B2B6-F05D1AB6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B7BB5C-051F-F54E-94F3-0DE8E1489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6973" y="1369219"/>
            <a:ext cx="8370095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AABEEA-4B73-4E46-81C2-D4E8ABC7E5F4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0236A3-088D-A748-8891-C57C719D1B7F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4CE86EA0-BADD-254D-AB83-89CFA74710FA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8D8C54-4E0D-944A-9AFB-6E357C722210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7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31C43F-2755-7644-923B-C0AE04A36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652C5E-4724-0E44-9D74-E948798F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0E0F476-3A44-084E-A847-06838EE77B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37708C-0DD8-2140-814E-E8876FE832F5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992A40C4-022A-6843-BE98-56062B52D980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62E71D-BD5D-F643-82E3-34FCC431EE15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59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0" indent="0" algn="ctr">
              <a:buNone/>
              <a:defRPr sz="1500"/>
            </a:lvl2pPr>
            <a:lvl3pPr marL="685494" indent="0" algn="ctr">
              <a:buNone/>
              <a:defRPr sz="1400"/>
            </a:lvl3pPr>
            <a:lvl4pPr marL="1028241" indent="0" algn="ctr">
              <a:buNone/>
              <a:defRPr sz="1200"/>
            </a:lvl4pPr>
            <a:lvl5pPr marL="1370988" indent="0" algn="ctr">
              <a:buNone/>
              <a:defRPr sz="1200"/>
            </a:lvl5pPr>
            <a:lvl6pPr marL="1713743" indent="0" algn="ctr">
              <a:buNone/>
              <a:defRPr sz="1200"/>
            </a:lvl6pPr>
            <a:lvl7pPr marL="2056481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E520-6BEA-CD41-8375-1B6B171EAB8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85"/>
          <a:stretch/>
        </p:blipFill>
        <p:spPr>
          <a:xfrm>
            <a:off x="0" y="0"/>
            <a:ext cx="3810000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3810000" cy="5143500"/>
          </a:xfrm>
          <a:prstGeom prst="rect">
            <a:avLst/>
          </a:prstGeom>
          <a:gradFill>
            <a:gsLst>
              <a:gs pos="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3" tIns="34289" rIns="68553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494"/>
            <a:endParaRPr lang="en-US" sz="140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9" y="1"/>
            <a:ext cx="4284149" cy="5143500"/>
            <a:chOff x="0" y="1"/>
            <a:chExt cx="5712199" cy="6858000"/>
          </a:xfrm>
        </p:grpSpPr>
        <p:sp>
          <p:nvSpPr>
            <p:cNvPr id="18" name="Freeform 17"/>
            <p:cNvSpPr/>
            <p:nvPr/>
          </p:nvSpPr>
          <p:spPr>
            <a:xfrm>
              <a:off x="0" y="1"/>
              <a:ext cx="5712199" cy="6857999"/>
            </a:xfrm>
            <a:custGeom>
              <a:avLst/>
              <a:gdLst>
                <a:gd name="connsiteX0" fmla="*/ 0 w 5712199"/>
                <a:gd name="connsiteY0" fmla="*/ 0 h 6857999"/>
                <a:gd name="connsiteX1" fmla="*/ 1879543 w 5712199"/>
                <a:gd name="connsiteY1" fmla="*/ 0 h 6857999"/>
                <a:gd name="connsiteX2" fmla="*/ 5712199 w 5712199"/>
                <a:gd name="connsiteY2" fmla="*/ 4082143 h 6857999"/>
                <a:gd name="connsiteX3" fmla="*/ 3105994 w 5712199"/>
                <a:gd name="connsiteY3" fmla="*/ 6857999 h 6857999"/>
                <a:gd name="connsiteX4" fmla="*/ 0 w 5712199"/>
                <a:gd name="connsiteY4" fmla="*/ 6857999 h 6857999"/>
                <a:gd name="connsiteX5" fmla="*/ 0 w 5712199"/>
                <a:gd name="connsiteY5" fmla="*/ 5798333 h 6857999"/>
                <a:gd name="connsiteX6" fmla="*/ 1611302 w 5712199"/>
                <a:gd name="connsiteY6" fmla="*/ 4082143 h 6857999"/>
                <a:gd name="connsiteX7" fmla="*/ 0 w 5712199"/>
                <a:gd name="connsiteY7" fmla="*/ 2365953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2199" h="6857999">
                  <a:moveTo>
                    <a:pt x="0" y="0"/>
                  </a:moveTo>
                  <a:lnTo>
                    <a:pt x="1879543" y="0"/>
                  </a:lnTo>
                  <a:lnTo>
                    <a:pt x="5712199" y="4082143"/>
                  </a:lnTo>
                  <a:lnTo>
                    <a:pt x="3105994" y="6857999"/>
                  </a:lnTo>
                  <a:lnTo>
                    <a:pt x="0" y="6857999"/>
                  </a:lnTo>
                  <a:lnTo>
                    <a:pt x="0" y="5798333"/>
                  </a:lnTo>
                  <a:lnTo>
                    <a:pt x="1611302" y="4082143"/>
                  </a:lnTo>
                  <a:lnTo>
                    <a:pt x="0" y="236595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4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934" y="2"/>
              <a:ext cx="5068729" cy="6857999"/>
            </a:xfrm>
            <a:custGeom>
              <a:avLst/>
              <a:gdLst>
                <a:gd name="connsiteX0" fmla="*/ 2433426 w 5068729"/>
                <a:gd name="connsiteY0" fmla="*/ 0 h 6857999"/>
                <a:gd name="connsiteX1" fmla="*/ 4713421 w 5068729"/>
                <a:gd name="connsiteY1" fmla="*/ 0 h 6857999"/>
                <a:gd name="connsiteX2" fmla="*/ 5068729 w 5068729"/>
                <a:gd name="connsiteY2" fmla="*/ 378437 h 6857999"/>
                <a:gd name="connsiteX3" fmla="*/ 1585485 w 5068729"/>
                <a:gd name="connsiteY3" fmla="*/ 4088424 h 6857999"/>
                <a:gd name="connsiteX4" fmla="*/ 4185792 w 5068729"/>
                <a:gd name="connsiteY4" fmla="*/ 6857999 h 6857999"/>
                <a:gd name="connsiteX5" fmla="*/ 1905797 w 5068729"/>
                <a:gd name="connsiteY5" fmla="*/ 6857999 h 6857999"/>
                <a:gd name="connsiteX6" fmla="*/ 0 w 5068729"/>
                <a:gd name="connsiteY6" fmla="*/ 4828144 h 6857999"/>
                <a:gd name="connsiteX7" fmla="*/ 0 w 5068729"/>
                <a:gd name="connsiteY7" fmla="*/ 3348704 h 6857999"/>
                <a:gd name="connsiteX8" fmla="*/ 2788734 w 5068729"/>
                <a:gd name="connsiteY8" fmla="*/ 378437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8729" h="6857999">
                  <a:moveTo>
                    <a:pt x="2433426" y="0"/>
                  </a:moveTo>
                  <a:lnTo>
                    <a:pt x="4713421" y="0"/>
                  </a:lnTo>
                  <a:lnTo>
                    <a:pt x="5068729" y="378437"/>
                  </a:lnTo>
                  <a:lnTo>
                    <a:pt x="1585485" y="4088424"/>
                  </a:lnTo>
                  <a:lnTo>
                    <a:pt x="4185792" y="6857999"/>
                  </a:lnTo>
                  <a:lnTo>
                    <a:pt x="1905797" y="6857999"/>
                  </a:lnTo>
                  <a:lnTo>
                    <a:pt x="0" y="4828144"/>
                  </a:lnTo>
                  <a:lnTo>
                    <a:pt x="0" y="3348704"/>
                  </a:lnTo>
                  <a:lnTo>
                    <a:pt x="2788734" y="378437"/>
                  </a:lnTo>
                  <a:close/>
                </a:path>
              </a:pathLst>
            </a:custGeom>
            <a:solidFill>
              <a:srgbClr val="DA8F4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4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7" y="1305234"/>
            <a:ext cx="8347587" cy="332749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98207" y="4776324"/>
            <a:ext cx="2057400" cy="273844"/>
          </a:xfrm>
        </p:spPr>
        <p:txBody>
          <a:bodyPr/>
          <a:lstStyle/>
          <a:p>
            <a:fld id="{2758F1EC-AE55-5749-B80C-A755D6A4E0B8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6324"/>
            <a:ext cx="30861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Parallelogram 24"/>
          <p:cNvSpPr/>
          <p:nvPr userDrawn="1"/>
        </p:nvSpPr>
        <p:spPr>
          <a:xfrm>
            <a:off x="8240343" y="2"/>
            <a:ext cx="505469" cy="347607"/>
          </a:xfrm>
          <a:prstGeom prst="parallelogram">
            <a:avLst/>
          </a:prstGeom>
          <a:solidFill>
            <a:srgbClr val="DA8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 defTabSz="685494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711" y="27456"/>
            <a:ext cx="402454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0B1099-E721-E54F-9A56-8FD715DAFF8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CA6B6D3-265F-4DDE-811A-8BF5BA58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7" y="347607"/>
            <a:ext cx="8347587" cy="699550"/>
          </a:xfrm>
        </p:spPr>
        <p:txBody>
          <a:bodyPr>
            <a:normAutofit/>
          </a:bodyPr>
          <a:lstStyle>
            <a:lvl1pPr algn="ctr">
              <a:defRPr sz="3000" b="1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9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7" y="347607"/>
            <a:ext cx="8347587" cy="699550"/>
          </a:xfrm>
        </p:spPr>
        <p:txBody>
          <a:bodyPr>
            <a:normAutofit/>
          </a:bodyPr>
          <a:lstStyle>
            <a:lvl1pPr algn="ctr">
              <a:defRPr sz="3000" b="1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07" y="1305234"/>
            <a:ext cx="8347587" cy="3327490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207" y="4776324"/>
            <a:ext cx="2057400" cy="273844"/>
          </a:xfrm>
        </p:spPr>
        <p:txBody>
          <a:bodyPr/>
          <a:lstStyle/>
          <a:p>
            <a:fld id="{2117517F-F2DF-6F41-8760-E706388F32A2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6324"/>
            <a:ext cx="30861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8240343" y="2"/>
            <a:ext cx="505469" cy="347607"/>
          </a:xfrm>
          <a:prstGeom prst="parallelogram">
            <a:avLst/>
          </a:prstGeom>
          <a:solidFill>
            <a:srgbClr val="DA8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 defTabSz="685494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711" y="27456"/>
            <a:ext cx="402454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0B1099-E721-E54F-9A56-8FD715DAFF8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47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C92A-0C28-3847-8D1F-ACF5E770D036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5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604E-8425-6A49-AE8F-4967632323B4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79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4227-1A64-1B42-B91F-3FA89B4D626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3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3DCE-D368-F943-A162-C9A468A17F17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1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13FD7-2C09-9348-9D0E-06F46875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FB297E-04E5-6E43-843B-5DFB995B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3" y="1369219"/>
            <a:ext cx="837009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2189CEE-F432-BE43-8A56-190B8E05B7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FC17D3D-568A-BA4C-86E4-71E303550893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49779BB0-3F62-D84F-ABFD-B43CBE234B92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45A01B-68E3-864C-A6DA-8F5C6ED8B88E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2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AD53-AA17-974B-ABD2-844F1FBA50F9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D7C61-579B-544F-9AF1-EF6AA6CFE6EB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0" indent="0">
              <a:buNone/>
              <a:defRPr sz="2100"/>
            </a:lvl2pPr>
            <a:lvl3pPr marL="685494" indent="0">
              <a:buNone/>
              <a:defRPr sz="1800"/>
            </a:lvl3pPr>
            <a:lvl4pPr marL="1028241" indent="0">
              <a:buNone/>
              <a:defRPr sz="1500"/>
            </a:lvl4pPr>
            <a:lvl5pPr marL="1370988" indent="0">
              <a:buNone/>
              <a:defRPr sz="1500"/>
            </a:lvl5pPr>
            <a:lvl6pPr marL="1713743" indent="0">
              <a:buNone/>
              <a:defRPr sz="1500"/>
            </a:lvl6pPr>
            <a:lvl7pPr marL="2056481" indent="0">
              <a:buNone/>
              <a:defRPr sz="1500"/>
            </a:lvl7pPr>
            <a:lvl8pPr marL="2399220" indent="0">
              <a:buNone/>
              <a:defRPr sz="1500"/>
            </a:lvl8pPr>
            <a:lvl9pPr marL="274196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590-ABAB-9344-8698-4D7FEC7B6B19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4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31B0-2ABC-5A4E-BB86-B46C81C28EEC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49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6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6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5D5D-7991-754D-ABC9-E9412BC16D1E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27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458" y="3357392"/>
            <a:ext cx="4942115" cy="466215"/>
          </a:xfrm>
        </p:spPr>
        <p:txBody>
          <a:bodyPr anchor="b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457" y="4062328"/>
            <a:ext cx="1045029" cy="38993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740" indent="0" algn="ctr">
              <a:buNone/>
              <a:defRPr sz="1500"/>
            </a:lvl2pPr>
            <a:lvl3pPr marL="685494" indent="0" algn="ctr">
              <a:buNone/>
              <a:defRPr sz="1400"/>
            </a:lvl3pPr>
            <a:lvl4pPr marL="1028241" indent="0" algn="ctr">
              <a:buNone/>
              <a:defRPr sz="1200"/>
            </a:lvl4pPr>
            <a:lvl5pPr marL="1370988" indent="0" algn="ctr">
              <a:buNone/>
              <a:defRPr sz="1200"/>
            </a:lvl5pPr>
            <a:lvl6pPr marL="1713743" indent="0" algn="ctr">
              <a:buNone/>
              <a:defRPr sz="1200"/>
            </a:lvl6pPr>
            <a:lvl7pPr marL="2056481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0" indent="0" algn="ctr">
              <a:buNone/>
              <a:defRPr sz="12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924405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9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164" y="391888"/>
            <a:ext cx="7886700" cy="440702"/>
          </a:xfr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164" y="832588"/>
            <a:ext cx="7886700" cy="3560990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64" y="4571970"/>
            <a:ext cx="2057400" cy="273844"/>
          </a:xfrm>
        </p:spPr>
        <p:txBody>
          <a:bodyPr/>
          <a:lstStyle/>
          <a:p>
            <a:fld id="{737D4DAB-56B2-47BD-BE8B-630DE3CA5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464" y="4579998"/>
            <a:ext cx="2057400" cy="273844"/>
          </a:xfrm>
        </p:spPr>
        <p:txBody>
          <a:bodyPr/>
          <a:lstStyle/>
          <a:p>
            <a:fld id="{62E21156-095B-496A-BAB7-1B65ABED13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3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54" y="477271"/>
            <a:ext cx="3935185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59154" y="1608706"/>
            <a:ext cx="3935185" cy="12760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</p:spTree>
    <p:extLst>
      <p:ext uri="{BB962C8B-B14F-4D97-AF65-F5344CB8AC3E}">
        <p14:creationId xmlns:p14="http://schemas.microsoft.com/office/powerpoint/2010/main" val="1649070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62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AF53B9-D8CC-CA47-825A-BAB45512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B894B2-5C5B-6445-9C2B-F916E997F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1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9F41D90-22FA-6B44-AD9C-8BD5673675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503038-7BAC-334A-8964-F6A3D9542FBE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B5E48212-1C36-2F44-98CF-4F936F6B1092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1F05B0-E452-DA4C-842D-639C35F13DE7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2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05DFB7-A793-0E4F-9F13-0233E5AC0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8BA89A-67E4-8F47-B701-91877925BB3A}"/>
              </a:ext>
            </a:extLst>
          </p:cNvPr>
          <p:cNvSpPr txBox="1"/>
          <p:nvPr userDrawn="1"/>
        </p:nvSpPr>
        <p:spPr>
          <a:xfrm>
            <a:off x="8099049" y="4892773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94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842A90DC-0F43-A64B-9122-59D37D59B6F5}"/>
              </a:ext>
            </a:extLst>
          </p:cNvPr>
          <p:cNvSpPr/>
          <p:nvPr userDrawn="1"/>
        </p:nvSpPr>
        <p:spPr>
          <a:xfrm>
            <a:off x="8243374" y="4840225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 defTabSz="685494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AD1F8A-0F22-8D4D-BDD1-EFBA923C2ABB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94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94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307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458" y="3357392"/>
            <a:ext cx="4942115" cy="466215"/>
          </a:xfrm>
        </p:spPr>
        <p:txBody>
          <a:bodyPr anchor="b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457" y="4062328"/>
            <a:ext cx="1045029" cy="38993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749" indent="0" algn="ctr">
              <a:buNone/>
              <a:defRPr sz="1500"/>
            </a:lvl2pPr>
            <a:lvl3pPr marL="685511" indent="0" algn="ctr">
              <a:buNone/>
              <a:defRPr sz="1400"/>
            </a:lvl3pPr>
            <a:lvl4pPr marL="1028267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85" indent="0" algn="ctr">
              <a:buNone/>
              <a:defRPr sz="1200"/>
            </a:lvl6pPr>
            <a:lvl7pPr marL="2056532" indent="0" algn="ctr">
              <a:buNone/>
              <a:defRPr sz="1200"/>
            </a:lvl7pPr>
            <a:lvl8pPr marL="2399280" indent="0" algn="ctr">
              <a:buNone/>
              <a:defRPr sz="1200"/>
            </a:lvl8pPr>
            <a:lvl9pPr marL="2742029" indent="0" algn="ctr">
              <a:buNone/>
              <a:defRPr sz="12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1454113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87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164" y="391888"/>
            <a:ext cx="7886700" cy="440702"/>
          </a:xfrm>
        </p:spPr>
        <p:txBody>
          <a:bodyPr>
            <a:normAutofit/>
          </a:bodyPr>
          <a:lstStyle>
            <a:lvl1pPr>
              <a:defRPr sz="23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164" y="832588"/>
            <a:ext cx="7886700" cy="3560990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64" y="4571970"/>
            <a:ext cx="2057400" cy="273844"/>
          </a:xfrm>
        </p:spPr>
        <p:txBody>
          <a:bodyPr/>
          <a:lstStyle/>
          <a:p>
            <a:fld id="{737D4DAB-56B2-47BD-BE8B-630DE3CA53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464" y="4579998"/>
            <a:ext cx="2057400" cy="273844"/>
          </a:xfrm>
        </p:spPr>
        <p:txBody>
          <a:bodyPr/>
          <a:lstStyle/>
          <a:p>
            <a:fld id="{62E21156-095B-496A-BAB7-1B65ABED13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95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53" y="477271"/>
            <a:ext cx="3935185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59153" y="1608706"/>
            <a:ext cx="3935185" cy="12760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</p:spTree>
    <p:extLst>
      <p:ext uri="{BB962C8B-B14F-4D97-AF65-F5344CB8AC3E}">
        <p14:creationId xmlns:p14="http://schemas.microsoft.com/office/powerpoint/2010/main" val="2736061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48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05DFB7-A793-0E4F-9F13-0233E5AC0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8BA89A-67E4-8F47-B701-91877925BB3A}"/>
              </a:ext>
            </a:extLst>
          </p:cNvPr>
          <p:cNvSpPr txBox="1"/>
          <p:nvPr userDrawn="1"/>
        </p:nvSpPr>
        <p:spPr>
          <a:xfrm>
            <a:off x="8099048" y="4892772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511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842A90DC-0F43-A64B-9122-59D37D59B6F5}"/>
              </a:ext>
            </a:extLst>
          </p:cNvPr>
          <p:cNvSpPr/>
          <p:nvPr userDrawn="1"/>
        </p:nvSpPr>
        <p:spPr>
          <a:xfrm>
            <a:off x="8243373" y="4840224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9" rIns="68555" bIns="34289" rtlCol="0" anchor="ctr"/>
          <a:lstStyle/>
          <a:p>
            <a:pPr algn="ctr" defTabSz="685511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AD1F8A-0F22-8D4D-BDD1-EFBA923C2ABB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511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511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6624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62B-0A10-49DF-9734-88E846654F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37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F9BE-3FCE-4B61-9F98-452229798A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0DF-D080-4035-8C70-90E096A54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1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71FB4A-B1C2-134C-BD06-EC4DF921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020E3-0C95-8146-8C53-AD951A09A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F6684-1A3B-5442-AE47-D8B182343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6F2A46-631D-0C4D-B4EB-B3A9F1C23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FB4D8C-2F5B-AA42-A596-966DF2E01283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5DEA8492-083D-E441-93E5-E85D88E01415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CC8759-3FFF-F34C-9AC5-F04182A0C084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1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2A5D-0DCD-4A38-A0C6-E455885CA5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30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A424-ACBC-42A3-B58F-BE5A94963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CDAC-41D1-4B78-834B-D35A67048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EAEE-9FC2-4949-8EC6-A116CC461F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5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4D4-1007-4FE7-92F8-E82E1D4721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6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CB31-1612-4AD1-9B2A-51C922B142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55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9DE-59FF-4BA3-B336-8D41E1F57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5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5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173D-9DB1-454E-B739-832AD72EB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6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0" indent="0" algn="ctr">
              <a:buNone/>
              <a:defRPr sz="1500"/>
            </a:lvl2pPr>
            <a:lvl3pPr marL="685664" indent="0" algn="ctr">
              <a:buNone/>
              <a:defRPr sz="1400"/>
            </a:lvl3pPr>
            <a:lvl4pPr marL="1028496" indent="0" algn="ctr">
              <a:buNone/>
              <a:defRPr sz="1200"/>
            </a:lvl4pPr>
            <a:lvl5pPr marL="1371328" indent="0" algn="ctr">
              <a:buNone/>
              <a:defRPr sz="1200"/>
            </a:lvl5pPr>
            <a:lvl6pPr marL="1714163" indent="0" algn="ctr">
              <a:buNone/>
              <a:defRPr sz="1200"/>
            </a:lvl6pPr>
            <a:lvl7pPr marL="2056991" indent="0" algn="ctr">
              <a:buNone/>
              <a:defRPr sz="1200"/>
            </a:lvl7pPr>
            <a:lvl8pPr marL="2399820" indent="0" algn="ctr">
              <a:buNone/>
              <a:defRPr sz="1200"/>
            </a:lvl8pPr>
            <a:lvl9pPr marL="274265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062B-0A10-49DF-9734-88E846654F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7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F9BE-3FCE-4B61-9F98-452229798A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D4063-0260-324B-8BE9-419900C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74C7C3-D5AD-F54F-9AA8-369FE120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1B679A-806F-2843-AAFB-7A3D778D2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03E9C4-01C0-6146-A854-046AC276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722" indent="0">
              <a:buNone/>
              <a:defRPr sz="1500" b="1"/>
            </a:lvl2pPr>
            <a:lvl3pPr marL="685460" indent="0">
              <a:buNone/>
              <a:defRPr sz="1400" b="1"/>
            </a:lvl3pPr>
            <a:lvl4pPr marL="1028190" indent="0">
              <a:buNone/>
              <a:defRPr sz="1200" b="1"/>
            </a:lvl4pPr>
            <a:lvl5pPr marL="1370920" indent="0">
              <a:buNone/>
              <a:defRPr sz="1200" b="1"/>
            </a:lvl5pPr>
            <a:lvl6pPr marL="1713659" indent="0">
              <a:buNone/>
              <a:defRPr sz="1200" b="1"/>
            </a:lvl6pPr>
            <a:lvl7pPr marL="2056379" indent="0">
              <a:buNone/>
              <a:defRPr sz="1200" b="1"/>
            </a:lvl7pPr>
            <a:lvl8pPr marL="2399100" indent="0">
              <a:buNone/>
              <a:defRPr sz="1200" b="1"/>
            </a:lvl8pPr>
            <a:lvl9pPr marL="274182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A12ACC-AC8B-AE45-B434-6CB627D50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12BD6AC-4010-0B41-99E6-92C3FC4484FE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52FCD5-638C-7841-AEA6-5CFE55CDABB2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B36C77E1-E1FC-CC44-A38F-38080121C29F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F908700-1DD2-184E-8A88-1B0E24BC71ED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34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12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C0DF-D080-4035-8C70-90E096A54B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35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2A5D-0DCD-4A38-A0C6-E455885CA5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1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A424-ACBC-42A3-B58F-BE5A94963C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1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CDAC-41D1-4B78-834B-D35A67048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EAEE-9FC2-4949-8EC6-A116CC461F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62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F4D4-1007-4FE7-92F8-E82E1D4721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39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0" indent="0">
              <a:buNone/>
              <a:defRPr sz="1100"/>
            </a:lvl2pPr>
            <a:lvl3pPr marL="685664" indent="0">
              <a:buNone/>
              <a:defRPr sz="900"/>
            </a:lvl3pPr>
            <a:lvl4pPr marL="1028496" indent="0">
              <a:buNone/>
              <a:defRPr sz="800"/>
            </a:lvl4pPr>
            <a:lvl5pPr marL="1371328" indent="0">
              <a:buNone/>
              <a:defRPr sz="800"/>
            </a:lvl5pPr>
            <a:lvl6pPr marL="1714163" indent="0">
              <a:buNone/>
              <a:defRPr sz="800"/>
            </a:lvl6pPr>
            <a:lvl7pPr marL="2056991" indent="0">
              <a:buNone/>
              <a:defRPr sz="800"/>
            </a:lvl7pPr>
            <a:lvl8pPr marL="2399820" indent="0">
              <a:buNone/>
              <a:defRPr sz="800"/>
            </a:lvl8pPr>
            <a:lvl9pPr marL="27426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CB31-1612-4AD1-9B2A-51C922B142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8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19DE-59FF-4BA3-B336-8D41E1F57C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0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52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52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173D-9DB1-454E-B739-832AD72EB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A7F1A-9513-7247-A856-31C213C2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D05DFB7-A793-0E4F-9F13-0233E5AC096B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88BA89A-67E4-8F47-B701-91877925BB3A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842A90DC-0F43-A64B-9122-59D37D59B6F5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AD1F8A-0F22-8D4D-BDD1-EFBA923C2ABB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32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766AB1-BECD-E446-B7B8-F966EE9CD310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B4E1A3-FDED-B54A-A4B2-560DFB748E63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40023B8F-C9D4-EB4C-A3EE-4E825969E1D6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9448EE-955F-C34B-B990-21F42FB2B842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4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05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E4E2B-78FA-AF43-8B4E-7A0205C5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46695-62C6-3443-8CB8-695A7B1E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D9539A-BA0B-EA49-AB9E-F449F299B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722" indent="0">
              <a:buNone/>
              <a:defRPr sz="1100"/>
            </a:lvl2pPr>
            <a:lvl3pPr marL="685460" indent="0">
              <a:buNone/>
              <a:defRPr sz="900"/>
            </a:lvl3pPr>
            <a:lvl4pPr marL="1028190" indent="0">
              <a:buNone/>
              <a:defRPr sz="800"/>
            </a:lvl4pPr>
            <a:lvl5pPr marL="1370920" indent="0">
              <a:buNone/>
              <a:defRPr sz="800"/>
            </a:lvl5pPr>
            <a:lvl6pPr marL="1713659" indent="0">
              <a:buNone/>
              <a:defRPr sz="800"/>
            </a:lvl6pPr>
            <a:lvl7pPr marL="2056379" indent="0">
              <a:buNone/>
              <a:defRPr sz="800"/>
            </a:lvl7pPr>
            <a:lvl8pPr marL="2399100" indent="0">
              <a:buNone/>
              <a:defRPr sz="800"/>
            </a:lvl8pPr>
            <a:lvl9pPr marL="274182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88F9980-FEFA-8446-B9EA-1997F22CE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4938921"/>
            <a:ext cx="80436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07480B-6E4D-AC45-877A-31402BFDD812}"/>
              </a:ext>
            </a:extLst>
          </p:cNvPr>
          <p:cNvSpPr txBox="1"/>
          <p:nvPr userDrawn="1"/>
        </p:nvSpPr>
        <p:spPr>
          <a:xfrm>
            <a:off x="8099051" y="4892775"/>
            <a:ext cx="209651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r>
              <a:rPr lang="en-US" sz="600" dirty="0">
                <a:solidFill>
                  <a:srgbClr val="44546A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PAGE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E809110A-4D9A-7647-A1A1-98DE54E084C0}"/>
              </a:ext>
            </a:extLst>
          </p:cNvPr>
          <p:cNvSpPr/>
          <p:nvPr userDrawn="1"/>
        </p:nvSpPr>
        <p:spPr>
          <a:xfrm>
            <a:off x="8243376" y="4840227"/>
            <a:ext cx="509531" cy="303293"/>
          </a:xfrm>
          <a:prstGeom prst="parallelogram">
            <a:avLst>
              <a:gd name="adj" fmla="val 71202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F3E5FB-B705-D74E-B23A-B3DF73E05DA9}"/>
              </a:ext>
            </a:extLst>
          </p:cNvPr>
          <p:cNvSpPr txBox="1"/>
          <p:nvPr userDrawn="1"/>
        </p:nvSpPr>
        <p:spPr>
          <a:xfrm>
            <a:off x="8429014" y="4875444"/>
            <a:ext cx="203540" cy="1269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85460"/>
            <a:fld id="{40876BFF-1584-4FA6-A406-00684317F9C8}" type="slidenum">
              <a:rPr lang="en-US" sz="800" b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defTabSz="685460"/>
              <a:t>‹#›</a:t>
            </a:fld>
            <a:endParaRPr lang="en-US" sz="8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6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8E94FC0-35D2-44AE-AEE5-71505C6D0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56151674"/>
              </p:ext>
            </p:extLst>
          </p:nvPr>
        </p:nvGraphicFramePr>
        <p:xfrm>
          <a:off x="1193" y="119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383" imgH="384" progId="TCLayout.ActiveDocument.1">
                  <p:embed/>
                </p:oleObj>
              </mc:Choice>
              <mc:Fallback>
                <p:oleObj name="think-cell Slide" r:id="rId17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98E94FC0-35D2-44AE-AEE5-71505C6D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3" y="119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4A7D9650-46B3-4E96-A668-2171F650283E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20" y="2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460"/>
            <a:endParaRPr lang="en-US" sz="3300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64A4A6-6757-E34C-869B-A73947FB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73" y="273845"/>
            <a:ext cx="8370095" cy="677466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1F96B-B991-4D47-B8A1-D2EE9230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73" y="1163784"/>
            <a:ext cx="8370095" cy="3468941"/>
          </a:xfrm>
          <a:prstGeom prst="rect">
            <a:avLst/>
          </a:prstGeom>
        </p:spPr>
        <p:txBody>
          <a:bodyPr vert="horz" lIns="68550" tIns="34289" rIns="68550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68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46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370" indent="-171370" algn="l" defTabSz="6854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5141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85682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19955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1542272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188501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4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70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09" indent="-171370" algn="l" defTabSz="6854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6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19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2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65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379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00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22" algn="l" defTabSz="6854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2AA8E1AF-518B-3241-9001-4F1129033FBE}" type="datetime1">
              <a:rPr lang="en-ID" smtClean="0">
                <a:solidFill>
                  <a:prstClr val="black">
                    <a:tint val="75000"/>
                  </a:prstClr>
                </a:solidFill>
              </a:rPr>
              <a:pPr defTabSz="685494"/>
              <a:t>8/3/2021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420B1099-E721-E54F-9A56-8FD715DAFF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4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6854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8" indent="-171378" algn="l" defTabSz="685494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3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71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0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685494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910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F6F9EAF4-AD6E-46C4-B4A6-34B85CF83C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494"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691064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6910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62E21156-095B-496A-BAB7-1B65ABED13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49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hf hdr="0" ftr="0" dt="0"/>
  <p:txStyles>
    <p:titleStyle>
      <a:lvl1pPr algn="l" defTabSz="6854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378" indent="-171378" algn="l" defTabSz="6854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13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687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9961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235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104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5" tIns="34289" rIns="68555" bIns="3428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5" tIns="34289" rIns="68555" bIns="34289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6910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fld id="{F6F9EAF4-AD6E-46C4-B4A6-34B85CF83C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11"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691064"/>
            <a:ext cx="30861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691064"/>
            <a:ext cx="2057400" cy="273844"/>
          </a:xfrm>
          <a:prstGeom prst="rect">
            <a:avLst/>
          </a:prstGeom>
        </p:spPr>
        <p:txBody>
          <a:bodyPr vert="horz" lIns="68555" tIns="34289" rIns="6855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11"/>
            <a:fld id="{62E21156-095B-496A-BAB7-1B65ABED13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1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2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ftr="0" dt="0"/>
  <p:txStyles>
    <p:titleStyle>
      <a:lvl1pPr algn="l" defTabSz="6855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382" indent="-171382" algn="l" defTabSz="6855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14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689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99640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2389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151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7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2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25" indent="-171382" algn="l" defTabSz="6855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1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7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85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32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0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29" algn="l" defTabSz="68551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80175B45-ABED-4BCC-B5E1-3F9D2692F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96"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68559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68559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80175B45-ABED-4BCC-B5E1-3F9D2692F8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664"/>
              <a:t>03.08.2021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C1E7DC40-A243-4629-A71A-B6AD250D5B5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0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66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8" indent="-171418" algn="l" defTabSz="6856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9E43DCD-F115-4EC7-90AE-5F5E6C4738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473805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A9E43DCD-F115-4EC7-90AE-5F5E6C473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EC140B3F-4BDA-4FDA-A9EE-3C673CDF23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85783"/>
            <a:endParaRPr lang="en-US" sz="3300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28F05DE-3F4C-47E4-BE23-267566121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5" y="7293"/>
            <a:ext cx="6516215" cy="5143498"/>
          </a:xfrm>
          <a:custGeom>
            <a:avLst/>
            <a:gdLst>
              <a:gd name="connsiteX0" fmla="*/ 0 w 7906953"/>
              <a:gd name="connsiteY0" fmla="*/ 0 h 6345238"/>
              <a:gd name="connsiteX1" fmla="*/ 7906953 w 7906953"/>
              <a:gd name="connsiteY1" fmla="*/ 0 h 6345238"/>
              <a:gd name="connsiteX2" fmla="*/ 7906953 w 7906953"/>
              <a:gd name="connsiteY2" fmla="*/ 5796 h 6345238"/>
              <a:gd name="connsiteX3" fmla="*/ 4260316 w 7906953"/>
              <a:gd name="connsiteY3" fmla="*/ 6345238 h 6345238"/>
              <a:gd name="connsiteX4" fmla="*/ 0 w 7906953"/>
              <a:gd name="connsiteY4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6953" h="6345238">
                <a:moveTo>
                  <a:pt x="0" y="0"/>
                </a:moveTo>
                <a:lnTo>
                  <a:pt x="7906953" y="0"/>
                </a:lnTo>
                <a:lnTo>
                  <a:pt x="7906953" y="5796"/>
                </a:lnTo>
                <a:lnTo>
                  <a:pt x="4260316" y="6345238"/>
                </a:lnTo>
                <a:lnTo>
                  <a:pt x="0" y="6345238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EE3A0A7-F0BD-4CC9-8CDC-BA513901E5E4}"/>
              </a:ext>
            </a:extLst>
          </p:cNvPr>
          <p:cNvSpPr/>
          <p:nvPr/>
        </p:nvSpPr>
        <p:spPr>
          <a:xfrm>
            <a:off x="2689738" y="1431191"/>
            <a:ext cx="6454263" cy="2668075"/>
          </a:xfrm>
          <a:custGeom>
            <a:avLst/>
            <a:gdLst>
              <a:gd name="connsiteX0" fmla="*/ 2182433 w 8605684"/>
              <a:gd name="connsiteY0" fmla="*/ 0 h 3557433"/>
              <a:gd name="connsiteX1" fmla="*/ 8605684 w 8605684"/>
              <a:gd name="connsiteY1" fmla="*/ 0 h 3557433"/>
              <a:gd name="connsiteX2" fmla="*/ 8605684 w 8605684"/>
              <a:gd name="connsiteY2" fmla="*/ 3557433 h 3557433"/>
              <a:gd name="connsiteX3" fmla="*/ 0 w 8605684"/>
              <a:gd name="connsiteY3" fmla="*/ 3557433 h 355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5684" h="3557433">
                <a:moveTo>
                  <a:pt x="2182433" y="0"/>
                </a:moveTo>
                <a:lnTo>
                  <a:pt x="8605684" y="0"/>
                </a:lnTo>
                <a:lnTo>
                  <a:pt x="8605684" y="3557433"/>
                </a:lnTo>
                <a:lnTo>
                  <a:pt x="0" y="3557433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8000">
                <a:schemeClr val="tx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9" tIns="34289" rIns="68579" bIns="34289" rtlCol="0" anchor="ctr">
            <a:noAutofit/>
          </a:bodyPr>
          <a:lstStyle/>
          <a:p>
            <a:pPr algn="ctr" defTabSz="685783"/>
            <a:endParaRPr lang="en-US" sz="140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DDCB1DF-AB7E-4220-9C07-5A95CD99AED5}"/>
              </a:ext>
            </a:extLst>
          </p:cNvPr>
          <p:cNvCxnSpPr>
            <a:cxnSpLocks/>
          </p:cNvCxnSpPr>
          <p:nvPr/>
        </p:nvCxnSpPr>
        <p:spPr>
          <a:xfrm flipH="1">
            <a:off x="264253" y="4162255"/>
            <a:ext cx="712513" cy="988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0544301-48A2-4C9C-9CBF-01A720F732C0}"/>
              </a:ext>
            </a:extLst>
          </p:cNvPr>
          <p:cNvCxnSpPr>
            <a:cxnSpLocks/>
          </p:cNvCxnSpPr>
          <p:nvPr/>
        </p:nvCxnSpPr>
        <p:spPr>
          <a:xfrm flipH="1">
            <a:off x="725919" y="2"/>
            <a:ext cx="501694" cy="6960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1BA9D-6688-4D12-8941-8F3541E56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5976" y="1676859"/>
            <a:ext cx="4644009" cy="16906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/>
            </a:r>
            <a:b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</a:br>
            <a: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МОНОГОРОДА.РФ</a:t>
            </a:r>
            <a:b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</a:br>
            <a: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/>
            </a:r>
            <a:br>
              <a:rPr lang="ru-RU" sz="22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</a:br>
            <a:r>
              <a:rPr lang="ru-RU" sz="36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/>
            </a:r>
            <a:br>
              <a:rPr lang="ru-RU" sz="36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</a:br>
            <a:r>
              <a:rPr lang="ru-RU" sz="36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Меры поддержки</a:t>
            </a: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</a:br>
            <a:endParaRPr lang="en-US" sz="2000" b="1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 rot="10800000">
            <a:off x="7739109" y="4557226"/>
            <a:ext cx="1404892" cy="593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7027" y="213115"/>
            <a:ext cx="569055" cy="678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6A0205-043A-4319-A26E-1929C1D96EF1}"/>
              </a:ext>
            </a:extLst>
          </p:cNvPr>
          <p:cNvSpPr txBox="1"/>
          <p:nvPr/>
        </p:nvSpPr>
        <p:spPr>
          <a:xfrm>
            <a:off x="107504" y="40992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Июль 2021</a:t>
            </a:r>
          </a:p>
        </p:txBody>
      </p:sp>
    </p:spTree>
    <p:extLst>
      <p:ext uri="{BB962C8B-B14F-4D97-AF65-F5344CB8AC3E}">
        <p14:creationId xmlns:p14="http://schemas.microsoft.com/office/powerpoint/2010/main" val="367762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C25DFD55-65D0-174F-BB2A-3680FC25E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582" r="920"/>
          <a:stretch>
            <a:fillRect/>
          </a:stretch>
        </p:blipFill>
        <p:spPr>
          <a:xfrm>
            <a:off x="3" y="0"/>
            <a:ext cx="5049406" cy="51435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6" name="Freeform 75">
            <a:extLst>
              <a:ext uri="{FF2B5EF4-FFF2-40B4-BE49-F238E27FC236}">
                <a16:creationId xmlns:a16="http://schemas.microsoft.com/office/drawing/2014/main" xmlns="" id="{26A8B9C5-5607-9B4A-AE14-F8E12E0DFBEB}"/>
              </a:ext>
            </a:extLst>
          </p:cNvPr>
          <p:cNvSpPr/>
          <p:nvPr/>
        </p:nvSpPr>
        <p:spPr>
          <a:xfrm>
            <a:off x="-16954" y="2650"/>
            <a:ext cx="5049406" cy="51435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63000">
                <a:schemeClr val="tx2">
                  <a:alpha val="85000"/>
                </a:schemeClr>
              </a:gs>
              <a:gs pos="99000">
                <a:srgbClr val="00AFA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49" tIns="34289" rIns="68549" bIns="34289" rtlCol="0" anchor="ctr">
            <a:noAutofit/>
          </a:bodyPr>
          <a:lstStyle/>
          <a:p>
            <a:pPr algn="ctr" defTabSz="685443"/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4A8D48-DEE1-BC42-A0E1-0C977A027B17}"/>
              </a:ext>
            </a:extLst>
          </p:cNvPr>
          <p:cNvGrpSpPr/>
          <p:nvPr/>
        </p:nvGrpSpPr>
        <p:grpSpPr>
          <a:xfrm>
            <a:off x="757418" y="2267337"/>
            <a:ext cx="967184" cy="967184"/>
            <a:chOff x="3398838" y="2171701"/>
            <a:chExt cx="346075" cy="346075"/>
          </a:xfrm>
        </p:grpSpPr>
        <p:sp>
          <p:nvSpPr>
            <p:cNvPr id="5" name="Freeform 244">
              <a:extLst>
                <a:ext uri="{FF2B5EF4-FFF2-40B4-BE49-F238E27FC236}">
                  <a16:creationId xmlns:a16="http://schemas.microsoft.com/office/drawing/2014/main" xmlns="" id="{37DBC6F9-3538-C942-9286-6233B77E9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2352676"/>
              <a:ext cx="165100" cy="165100"/>
            </a:xfrm>
            <a:custGeom>
              <a:avLst/>
              <a:gdLst>
                <a:gd name="T0" fmla="*/ 33 w 104"/>
                <a:gd name="T1" fmla="*/ 95 h 104"/>
                <a:gd name="T2" fmla="*/ 0 w 104"/>
                <a:gd name="T3" fmla="*/ 104 h 104"/>
                <a:gd name="T4" fmla="*/ 9 w 104"/>
                <a:gd name="T5" fmla="*/ 71 h 104"/>
                <a:gd name="T6" fmla="*/ 80 w 104"/>
                <a:gd name="T7" fmla="*/ 0 h 104"/>
                <a:gd name="T8" fmla="*/ 104 w 104"/>
                <a:gd name="T9" fmla="*/ 23 h 104"/>
                <a:gd name="T10" fmla="*/ 33 w 104"/>
                <a:gd name="T11" fmla="*/ 9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5"/>
                  </a:moveTo>
                  <a:lnTo>
                    <a:pt x="0" y="104"/>
                  </a:lnTo>
                  <a:lnTo>
                    <a:pt x="9" y="71"/>
                  </a:lnTo>
                  <a:lnTo>
                    <a:pt x="80" y="0"/>
                  </a:lnTo>
                  <a:lnTo>
                    <a:pt x="104" y="23"/>
                  </a:lnTo>
                  <a:lnTo>
                    <a:pt x="33" y="95"/>
                  </a:ln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6" name="Line 245">
              <a:extLst>
                <a:ext uri="{FF2B5EF4-FFF2-40B4-BE49-F238E27FC236}">
                  <a16:creationId xmlns:a16="http://schemas.microsoft.com/office/drawing/2014/main" xmlns="" id="{F9B3B3C0-44BC-1647-9046-E4A5F8E11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382838"/>
              <a:ext cx="38100" cy="36513"/>
            </a:xfrm>
            <a:prstGeom prst="line">
              <a:avLst/>
            </a:prstGeom>
            <a:noFill/>
            <a:ln w="317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7" name="Line 246">
              <a:extLst>
                <a:ext uri="{FF2B5EF4-FFF2-40B4-BE49-F238E27FC236}">
                  <a16:creationId xmlns:a16="http://schemas.microsoft.com/office/drawing/2014/main" xmlns="" id="{D0269B35-A5D9-C745-BD1B-D41DF373A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0" y="2465388"/>
              <a:ext cx="38100" cy="3810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xmlns="" id="{07416FDB-6C19-074E-AE07-A9BD1FA99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276476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9" name="Rectangle 248">
              <a:extLst>
                <a:ext uri="{FF2B5EF4-FFF2-40B4-BE49-F238E27FC236}">
                  <a16:creationId xmlns:a16="http://schemas.microsoft.com/office/drawing/2014/main" xmlns="" id="{A803D137-346B-1241-AF85-7DA15F82D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352676"/>
              <a:ext cx="74613" cy="44450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10" name="Rectangle 249">
              <a:extLst>
                <a:ext uri="{FF2B5EF4-FFF2-40B4-BE49-F238E27FC236}">
                  <a16:creationId xmlns:a16="http://schemas.microsoft.com/office/drawing/2014/main" xmlns="" id="{09ED53A2-88CD-8A44-93C0-7427FD97D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427288"/>
              <a:ext cx="74613" cy="46038"/>
            </a:xfrm>
            <a:prstGeom prst="rect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11" name="Freeform 250">
              <a:extLst>
                <a:ext uri="{FF2B5EF4-FFF2-40B4-BE49-F238E27FC236}">
                  <a16:creationId xmlns:a16="http://schemas.microsoft.com/office/drawing/2014/main" xmlns="" id="{8B716ACC-B652-FD49-89ED-01D2F095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2171701"/>
              <a:ext cx="255588" cy="346075"/>
            </a:xfrm>
            <a:custGeom>
              <a:avLst/>
              <a:gdLst>
                <a:gd name="T0" fmla="*/ 90 w 161"/>
                <a:gd name="T1" fmla="*/ 218 h 218"/>
                <a:gd name="T2" fmla="*/ 0 w 161"/>
                <a:gd name="T3" fmla="*/ 218 h 218"/>
                <a:gd name="T4" fmla="*/ 0 w 161"/>
                <a:gd name="T5" fmla="*/ 0 h 218"/>
                <a:gd name="T6" fmla="*/ 104 w 161"/>
                <a:gd name="T7" fmla="*/ 0 h 218"/>
                <a:gd name="T8" fmla="*/ 161 w 161"/>
                <a:gd name="T9" fmla="*/ 57 h 218"/>
                <a:gd name="T10" fmla="*/ 161 w 161"/>
                <a:gd name="T11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218">
                  <a:moveTo>
                    <a:pt x="90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61" y="57"/>
                  </a:lnTo>
                  <a:lnTo>
                    <a:pt x="161" y="118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12" name="Freeform 251">
              <a:extLst>
                <a:ext uri="{FF2B5EF4-FFF2-40B4-BE49-F238E27FC236}">
                  <a16:creationId xmlns:a16="http://schemas.microsoft.com/office/drawing/2014/main" xmlns="" id="{195C7A40-A980-9143-B85F-22C37BA7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171701"/>
              <a:ext cx="90488" cy="90488"/>
            </a:xfrm>
            <a:custGeom>
              <a:avLst/>
              <a:gdLst>
                <a:gd name="T0" fmla="*/ 0 w 57"/>
                <a:gd name="T1" fmla="*/ 0 h 57"/>
                <a:gd name="T2" fmla="*/ 0 w 57"/>
                <a:gd name="T3" fmla="*/ 57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0" y="57"/>
                  </a:lnTo>
                  <a:lnTo>
                    <a:pt x="57" y="57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13" name="Freeform 252">
              <a:extLst>
                <a:ext uri="{FF2B5EF4-FFF2-40B4-BE49-F238E27FC236}">
                  <a16:creationId xmlns:a16="http://schemas.microsoft.com/office/drawing/2014/main" xmlns="" id="{B1EC2FCC-F5D4-E64E-9405-78FD50077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488" y="2292351"/>
              <a:ext cx="44450" cy="150813"/>
            </a:xfrm>
            <a:custGeom>
              <a:avLst/>
              <a:gdLst>
                <a:gd name="T0" fmla="*/ 0 w 28"/>
                <a:gd name="T1" fmla="*/ 0 h 95"/>
                <a:gd name="T2" fmla="*/ 28 w 28"/>
                <a:gd name="T3" fmla="*/ 0 h 95"/>
                <a:gd name="T4" fmla="*/ 28 w 28"/>
                <a:gd name="T5" fmla="*/ 95 h 95"/>
                <a:gd name="T6" fmla="*/ 0 w 28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5">
                  <a:moveTo>
                    <a:pt x="0" y="0"/>
                  </a:moveTo>
                  <a:lnTo>
                    <a:pt x="28" y="0"/>
                  </a:lnTo>
                  <a:lnTo>
                    <a:pt x="28" y="95"/>
                  </a:lnTo>
                  <a:lnTo>
                    <a:pt x="0" y="95"/>
                  </a:lnTo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  <p:sp>
          <p:nvSpPr>
            <p:cNvPr id="14" name="Line 253">
              <a:extLst>
                <a:ext uri="{FF2B5EF4-FFF2-40B4-BE49-F238E27FC236}">
                  <a16:creationId xmlns:a16="http://schemas.microsoft.com/office/drawing/2014/main" xmlns="" id="{51A27210-918B-3C4F-8570-7D1DA294C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2366963"/>
              <a:ext cx="38100" cy="0"/>
            </a:xfrm>
            <a:prstGeom prst="line">
              <a:avLst/>
            </a:prstGeom>
            <a:noFill/>
            <a:ln w="317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443"/>
              <a:endParaRPr lang="id-ID" sz="1400">
                <a:solidFill>
                  <a:srgbClr val="000000"/>
                </a:solidFill>
              </a:endParaRP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376A109E-FC55-1147-9F97-8D0E16504042}"/>
              </a:ext>
            </a:extLst>
          </p:cNvPr>
          <p:cNvCxnSpPr>
            <a:cxnSpLocks/>
          </p:cNvCxnSpPr>
          <p:nvPr/>
        </p:nvCxnSpPr>
        <p:spPr>
          <a:xfrm flipH="1">
            <a:off x="264276" y="4173161"/>
            <a:ext cx="595345" cy="9776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F8EA3374-5813-7A45-B5D4-9135E807E8C6}"/>
              </a:ext>
            </a:extLst>
          </p:cNvPr>
          <p:cNvSpPr/>
          <p:nvPr/>
        </p:nvSpPr>
        <p:spPr>
          <a:xfrm>
            <a:off x="1" y="-389965"/>
            <a:ext cx="255494" cy="25549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0AD8179F-CF99-B943-82BE-2FA7AD0B7592}"/>
              </a:ext>
            </a:extLst>
          </p:cNvPr>
          <p:cNvSpPr/>
          <p:nvPr/>
        </p:nvSpPr>
        <p:spPr>
          <a:xfrm>
            <a:off x="328507" y="-389965"/>
            <a:ext cx="255494" cy="2554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036271" y="4602756"/>
            <a:ext cx="6854158" cy="545567"/>
          </a:xfrm>
          <a:custGeom>
            <a:avLst/>
            <a:gdLst>
              <a:gd name="connsiteX0" fmla="*/ 0 w 6854158"/>
              <a:gd name="connsiteY0" fmla="*/ 545567 h 545567"/>
              <a:gd name="connsiteX1" fmla="*/ 6854158 w 6854158"/>
              <a:gd name="connsiteY1" fmla="*/ 537882 h 545567"/>
              <a:gd name="connsiteX2" fmla="*/ 6854158 w 6854158"/>
              <a:gd name="connsiteY2" fmla="*/ 0 h 545567"/>
              <a:gd name="connsiteX3" fmla="*/ 299677 w 6854158"/>
              <a:gd name="connsiteY3" fmla="*/ 38420 h 545567"/>
              <a:gd name="connsiteX4" fmla="*/ 0 w 6854158"/>
              <a:gd name="connsiteY4" fmla="*/ 545567 h 54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4158" h="545567">
                <a:moveTo>
                  <a:pt x="0" y="545567"/>
                </a:moveTo>
                <a:lnTo>
                  <a:pt x="6854158" y="537882"/>
                </a:lnTo>
                <a:lnTo>
                  <a:pt x="6854158" y="0"/>
                </a:lnTo>
                <a:lnTo>
                  <a:pt x="299677" y="38420"/>
                </a:lnTo>
                <a:lnTo>
                  <a:pt x="0" y="545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spcCol="0" rtlCol="0" anchor="ctr"/>
          <a:lstStyle/>
          <a:p>
            <a:pPr algn="ctr"/>
            <a:endParaRPr lang="ru-RU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E814FF97-13DD-5347-BE7C-91599647218F}"/>
              </a:ext>
            </a:extLst>
          </p:cNvPr>
          <p:cNvSpPr/>
          <p:nvPr/>
        </p:nvSpPr>
        <p:spPr>
          <a:xfrm>
            <a:off x="657010" y="-389965"/>
            <a:ext cx="255494" cy="2554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DA71BF6B-B4F2-1B48-899B-198DC2B49245}"/>
              </a:ext>
            </a:extLst>
          </p:cNvPr>
          <p:cNvSpPr/>
          <p:nvPr/>
        </p:nvSpPr>
        <p:spPr>
          <a:xfrm>
            <a:off x="985516" y="-389965"/>
            <a:ext cx="255494" cy="2554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89" rIns="68549" bIns="34289" rtlCol="0" anchor="ctr"/>
          <a:lstStyle/>
          <a:p>
            <a:pPr algn="ctr" defTabSz="685443"/>
            <a:endParaRPr lang="en-US" sz="1400">
              <a:solidFill>
                <a:srgbClr val="FFFFFF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480F3FD6-D008-8E4F-B4D2-49E80DBB65E3}"/>
              </a:ext>
            </a:extLst>
          </p:cNvPr>
          <p:cNvCxnSpPr>
            <a:cxnSpLocks/>
          </p:cNvCxnSpPr>
          <p:nvPr/>
        </p:nvCxnSpPr>
        <p:spPr>
          <a:xfrm flipH="1">
            <a:off x="842664" y="1"/>
            <a:ext cx="456425" cy="7495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Полилиния 230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2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84840" y="4865776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dirty="0">
                <a:solidFill>
                  <a:schemeClr val="bg1"/>
                </a:solidFill>
                <a:latin typeface="Segoe UI"/>
                <a:cs typeface="Segoe UI"/>
              </a:rPr>
              <a:t>13</a:t>
            </a:r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Line 96">
            <a:extLst>
              <a:ext uri="{FF2B5EF4-FFF2-40B4-BE49-F238E27FC236}">
                <a16:creationId xmlns:a16="http://schemas.microsoft.com/office/drawing/2014/main" xmlns="" id="{C792CCB1-CB84-FB42-86E8-D20B822B8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41" y="4280842"/>
            <a:ext cx="6954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Line 97">
            <a:extLst>
              <a:ext uri="{FF2B5EF4-FFF2-40B4-BE49-F238E27FC236}">
                <a16:creationId xmlns:a16="http://schemas.microsoft.com/office/drawing/2014/main" xmlns="" id="{E80CE2A9-A0DB-7044-BC13-635BFCC25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41" y="4308371"/>
            <a:ext cx="6954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Line 98">
            <a:extLst>
              <a:ext uri="{FF2B5EF4-FFF2-40B4-BE49-F238E27FC236}">
                <a16:creationId xmlns:a16="http://schemas.microsoft.com/office/drawing/2014/main" xmlns="" id="{9F8C1B91-80A2-9E45-BABB-711DBF602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41" y="4335900"/>
            <a:ext cx="6954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0" name="Line 99">
            <a:extLst>
              <a:ext uri="{FF2B5EF4-FFF2-40B4-BE49-F238E27FC236}">
                <a16:creationId xmlns:a16="http://schemas.microsoft.com/office/drawing/2014/main" xmlns="" id="{41559281-EA54-9244-BA89-BE3FF2D20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41" y="4363429"/>
            <a:ext cx="69547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Прямоугольник 28"/>
          <p:cNvSpPr/>
          <p:nvPr/>
        </p:nvSpPr>
        <p:spPr>
          <a:xfrm>
            <a:off x="3451059" y="3443265"/>
            <a:ext cx="5398549" cy="1366492"/>
          </a:xfrm>
          <a:prstGeom prst="rect">
            <a:avLst/>
          </a:prstGeom>
        </p:spPr>
        <p:txBody>
          <a:bodyPr wrap="square" lIns="91404" tIns="45702" rIns="91404" bIns="45702" anchor="t">
            <a:spAutoFit/>
          </a:bodyPr>
          <a:lstStyle/>
          <a:p>
            <a:pPr marL="899795">
              <a:lnSpc>
                <a:spcPct val="13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Некоммерческая организация «Фонд развития моногородов» </a:t>
            </a:r>
          </a:p>
          <a:p>
            <a:pPr marL="899795">
              <a:lnSpc>
                <a:spcPct val="130000"/>
              </a:lnSpc>
              <a:spcAft>
                <a:spcPts val="600"/>
              </a:spcAft>
            </a:pPr>
            <a:r>
              <a:rPr lang="ru-RU" sz="14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т. +7 (495) 734 79 19</a:t>
            </a:r>
          </a:p>
          <a:p>
            <a:pPr marL="899795">
              <a:lnSpc>
                <a:spcPct val="13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323E48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E-mail: info@monogorodarf.ru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5480" y="194749"/>
            <a:ext cx="569055" cy="6788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03599" y="52390"/>
            <a:ext cx="1606826" cy="1824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A2EF1-3C70-47F3-B5BB-12ED9143D899}"/>
              </a:ext>
            </a:extLst>
          </p:cNvPr>
          <p:cNvSpPr txBox="1"/>
          <p:nvPr/>
        </p:nvSpPr>
        <p:spPr>
          <a:xfrm>
            <a:off x="5292080" y="1112948"/>
            <a:ext cx="4436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Вавилов Александр</a:t>
            </a:r>
          </a:p>
          <a:p>
            <a:r>
              <a:rPr lang="ru-RU" sz="1600" dirty="0"/>
              <a:t>старший  менеджер</a:t>
            </a:r>
            <a:br>
              <a:rPr lang="ru-RU" sz="1600" dirty="0"/>
            </a:br>
            <a:r>
              <a:rPr lang="ru-RU" sz="1600" dirty="0"/>
              <a:t>блок продвижения продуктов </a:t>
            </a:r>
          </a:p>
          <a:p>
            <a:r>
              <a:rPr lang="ru-RU" sz="1600" dirty="0"/>
              <a:t>и мер поддержки 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+7-9</a:t>
            </a:r>
            <a:r>
              <a:rPr lang="en-US" sz="1600" dirty="0"/>
              <a:t>85-</a:t>
            </a:r>
            <a:r>
              <a:rPr lang="ru-RU" sz="1600" dirty="0"/>
              <a:t>528</a:t>
            </a:r>
            <a:r>
              <a:rPr lang="en-US" sz="1600" dirty="0"/>
              <a:t>-</a:t>
            </a:r>
            <a:r>
              <a:rPr lang="ru-RU" sz="1600" dirty="0"/>
              <a:t>00</a:t>
            </a:r>
            <a:r>
              <a:rPr lang="en-US" sz="1600" dirty="0"/>
              <a:t>-</a:t>
            </a:r>
            <a:r>
              <a:rPr lang="ru-RU" sz="1600" dirty="0"/>
              <a:t>15</a:t>
            </a:r>
            <a:br>
              <a:rPr lang="ru-RU" sz="1600" dirty="0"/>
            </a:br>
            <a:r>
              <a:rPr lang="ru-RU" sz="1600" dirty="0"/>
              <a:t>a.</a:t>
            </a:r>
            <a:r>
              <a:rPr lang="en-US" sz="1600" dirty="0" err="1"/>
              <a:t>vavilov</a:t>
            </a:r>
            <a:r>
              <a:rPr lang="ru-RU" sz="1600" dirty="0"/>
              <a:t>@monogorodarf.ru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6B6F43-52AB-4526-B85C-D81F24583597}"/>
              </a:ext>
            </a:extLst>
          </p:cNvPr>
          <p:cNvSpPr txBox="1"/>
          <p:nvPr/>
        </p:nvSpPr>
        <p:spPr>
          <a:xfrm>
            <a:off x="548960" y="1071901"/>
            <a:ext cx="314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369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" y="219572"/>
            <a:ext cx="7543800" cy="4315798"/>
          </a:xfrm>
          <a:prstGeom prst="rect">
            <a:avLst/>
          </a:prstGeom>
        </p:spPr>
      </p:pic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971601" y="1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МОНОГОРОДА.РФ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534751"/>
            <a:ext cx="704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2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Распоряжением Правительства Российской Федерации от 29.07.2014 № 1398-р утвержден перечень монопрофильных муниципальных образований Российской Федерации (моногородов)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606379" y="1490010"/>
            <a:ext cx="2079898" cy="3197504"/>
            <a:chOff x="6418491" y="1232706"/>
            <a:chExt cx="2079898" cy="3197504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6418491" y="1232706"/>
              <a:ext cx="949410" cy="2450755"/>
            </a:xfrm>
            <a:prstGeom prst="rect">
              <a:avLst/>
            </a:prstGeom>
            <a:noFill/>
            <a:ln w="34925" cap="flat" cmpd="sng" algn="ctr">
              <a:solidFill>
                <a:srgbClr val="20B2A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56010" y="1834805"/>
              <a:ext cx="742379" cy="2595405"/>
            </a:xfrm>
            <a:prstGeom prst="rect">
              <a:avLst/>
            </a:prstGeom>
            <a:noFill/>
            <a:ln w="34925" cap="flat" cmpd="sng" algn="ctr">
              <a:solidFill>
                <a:srgbClr val="FF6C0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6636262" y="1379147"/>
              <a:ext cx="1646756" cy="2900082"/>
              <a:chOff x="8910833" y="852174"/>
              <a:chExt cx="2586746" cy="4570939"/>
            </a:xfrm>
          </p:grpSpPr>
          <p:pic>
            <p:nvPicPr>
              <p:cNvPr id="28" name="Picture 2" descr="В моногорода приглашают индивидуальных предпринимателей - Парламентская  газета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1889" y="2362340"/>
                <a:ext cx="2575690" cy="170463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Министерство труда, занятости и социальной защиты Республики Татарстан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852174"/>
                <a:ext cx="2578011" cy="14430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Залечь на дно в Глазове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0833" y="4134107"/>
                <a:ext cx="2578011" cy="12890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007" y="149600"/>
            <a:ext cx="569055" cy="67887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06255" y="1224981"/>
            <a:ext cx="4634860" cy="845040"/>
            <a:chOff x="945500" y="1441066"/>
            <a:chExt cx="4634860" cy="845040"/>
          </a:xfrm>
        </p:grpSpPr>
        <p:sp>
          <p:nvSpPr>
            <p:cNvPr id="33" name="object 45"/>
            <p:cNvSpPr txBox="1"/>
            <p:nvPr/>
          </p:nvSpPr>
          <p:spPr>
            <a:xfrm>
              <a:off x="1821037" y="1579700"/>
              <a:ext cx="3759323" cy="657682"/>
            </a:xfrm>
            <a:prstGeom prst="rect">
              <a:avLst/>
            </a:prstGeom>
          </p:spPr>
          <p:txBody>
            <a:bodyPr vert="horz" wrap="square" lIns="0" tIns="41721" rIns="0" bIns="0" rtlCol="0">
              <a:spAutoFit/>
            </a:bodyPr>
            <a:lstStyle/>
            <a:p>
              <a:pPr marL="11127" defTabSz="801046">
                <a:spcBef>
                  <a:spcPts val="329"/>
                </a:spcBef>
              </a:pPr>
              <a:r>
                <a:rPr lang="ru-RU" sz="2000" spc="-9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СУБЪЕКТА РОССИЙСКОЙ ФЕДЕРАЦИИ</a:t>
              </a:r>
              <a:endParaRPr lang="en-US" sz="2000" spc="-18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4" name="object 48"/>
            <p:cNvSpPr txBox="1"/>
            <p:nvPr/>
          </p:nvSpPr>
          <p:spPr>
            <a:xfrm>
              <a:off x="945500" y="1441066"/>
              <a:ext cx="2552021" cy="845040"/>
            </a:xfrm>
            <a:prstGeom prst="rect">
              <a:avLst/>
            </a:prstGeom>
          </p:spPr>
          <p:txBody>
            <a:bodyPr vert="horz" wrap="square" lIns="0" tIns="13907" rIns="0" bIns="0" rtlCol="0">
              <a:spAutoFit/>
            </a:bodyPr>
            <a:lstStyle/>
            <a:p>
              <a:pPr marL="11127" defTabSz="801046">
                <a:spcBef>
                  <a:spcPts val="1595"/>
                </a:spcBef>
              </a:pPr>
              <a:r>
                <a:rPr lang="ru-RU" sz="5400" b="1" spc="-4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63</a:t>
              </a:r>
              <a:endParaRPr sz="54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63717" y="2391507"/>
            <a:ext cx="5283284" cy="845040"/>
            <a:chOff x="652318" y="2409204"/>
            <a:chExt cx="5283284" cy="845040"/>
          </a:xfrm>
        </p:grpSpPr>
        <p:sp>
          <p:nvSpPr>
            <p:cNvPr id="35" name="object 45"/>
            <p:cNvSpPr txBox="1"/>
            <p:nvPr/>
          </p:nvSpPr>
          <p:spPr>
            <a:xfrm>
              <a:off x="1821037" y="2820666"/>
              <a:ext cx="4114565" cy="349905"/>
            </a:xfrm>
            <a:prstGeom prst="rect">
              <a:avLst/>
            </a:prstGeom>
          </p:spPr>
          <p:txBody>
            <a:bodyPr vert="horz" wrap="square" lIns="0" tIns="41721" rIns="0" bIns="0" rtlCol="0">
              <a:spAutoFit/>
            </a:bodyPr>
            <a:lstStyle/>
            <a:p>
              <a:pPr marL="11127" defTabSz="801046">
                <a:spcBef>
                  <a:spcPts val="329"/>
                </a:spcBef>
              </a:pPr>
              <a:r>
                <a:rPr lang="ru-RU" sz="2000" spc="-9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МОНОГОРОД</a:t>
              </a:r>
              <a:endParaRPr lang="en-US" sz="2000" spc="-18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6" name="object 48"/>
            <p:cNvSpPr txBox="1"/>
            <p:nvPr/>
          </p:nvSpPr>
          <p:spPr>
            <a:xfrm>
              <a:off x="652318" y="2409204"/>
              <a:ext cx="2552021" cy="845040"/>
            </a:xfrm>
            <a:prstGeom prst="rect">
              <a:avLst/>
            </a:prstGeom>
          </p:spPr>
          <p:txBody>
            <a:bodyPr vert="horz" wrap="square" lIns="0" tIns="13907" rIns="0" bIns="0" rtlCol="0">
              <a:spAutoFit/>
            </a:bodyPr>
            <a:lstStyle/>
            <a:p>
              <a:pPr marL="11127" defTabSz="801046">
                <a:spcBef>
                  <a:spcPts val="1595"/>
                </a:spcBef>
              </a:pPr>
              <a:r>
                <a:rPr lang="ru-RU" sz="5400" b="1" spc="-4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321</a:t>
              </a:r>
              <a:endParaRPr sz="54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50347" y="3710000"/>
            <a:ext cx="5280080" cy="1028836"/>
            <a:chOff x="652318" y="3410530"/>
            <a:chExt cx="5280080" cy="1028836"/>
          </a:xfrm>
        </p:grpSpPr>
        <p:sp>
          <p:nvSpPr>
            <p:cNvPr id="38" name="object 45"/>
            <p:cNvSpPr txBox="1"/>
            <p:nvPr/>
          </p:nvSpPr>
          <p:spPr>
            <a:xfrm>
              <a:off x="1817833" y="3797340"/>
              <a:ext cx="4114565" cy="349905"/>
            </a:xfrm>
            <a:prstGeom prst="rect">
              <a:avLst/>
            </a:prstGeom>
          </p:spPr>
          <p:txBody>
            <a:bodyPr vert="horz" wrap="square" lIns="0" tIns="41721" rIns="0" bIns="0" rtlCol="0">
              <a:spAutoFit/>
            </a:bodyPr>
            <a:lstStyle/>
            <a:p>
              <a:pPr marL="11127" defTabSz="801046">
                <a:spcBef>
                  <a:spcPts val="329"/>
                </a:spcBef>
              </a:pPr>
              <a:r>
                <a:rPr lang="ru-RU" sz="2000" spc="-9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МЛН ЧЕЛОВЕК</a:t>
              </a:r>
              <a:endParaRPr lang="en-US" sz="2000" spc="-18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  <p:sp>
          <p:nvSpPr>
            <p:cNvPr id="39" name="object 48"/>
            <p:cNvSpPr txBox="1"/>
            <p:nvPr/>
          </p:nvSpPr>
          <p:spPr>
            <a:xfrm>
              <a:off x="652318" y="3410530"/>
              <a:ext cx="2552021" cy="845040"/>
            </a:xfrm>
            <a:prstGeom prst="rect">
              <a:avLst/>
            </a:prstGeom>
          </p:spPr>
          <p:txBody>
            <a:bodyPr vert="horz" wrap="square" lIns="0" tIns="13907" rIns="0" bIns="0" rtlCol="0">
              <a:spAutoFit/>
            </a:bodyPr>
            <a:lstStyle/>
            <a:p>
              <a:pPr marL="11127" defTabSz="801046">
                <a:spcBef>
                  <a:spcPts val="1595"/>
                </a:spcBef>
              </a:pPr>
              <a:r>
                <a:rPr lang="ru-RU" sz="5400" b="1" spc="-4" dirty="0">
                  <a:solidFill>
                    <a:srgbClr val="00AFAA"/>
                  </a:solidFill>
                  <a:latin typeface="DIN Pro Cond Bold" panose="020B0806020101010102" charset="-52"/>
                  <a:cs typeface="DIN Pro Cond Bold" panose="020B0806020101010102" charset="-52"/>
                </a:rPr>
                <a:t>13,3</a:t>
              </a:r>
              <a:endParaRPr sz="5400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endParaRPr>
            </a:p>
          </p:txBody>
        </p:sp>
        <p:sp>
          <p:nvSpPr>
            <p:cNvPr id="48" name="object 45"/>
            <p:cNvSpPr txBox="1"/>
            <p:nvPr/>
          </p:nvSpPr>
          <p:spPr>
            <a:xfrm>
              <a:off x="1791592" y="4089461"/>
              <a:ext cx="4114565" cy="349905"/>
            </a:xfrm>
            <a:prstGeom prst="rect">
              <a:avLst/>
            </a:prstGeom>
          </p:spPr>
          <p:txBody>
            <a:bodyPr vert="horz" wrap="square" lIns="0" tIns="41721" rIns="0" bIns="0" rtlCol="0">
              <a:spAutoFit/>
            </a:bodyPr>
            <a:lstStyle/>
            <a:p>
              <a:pPr marL="11127" defTabSz="801046">
                <a:spcBef>
                  <a:spcPts val="329"/>
                </a:spcBef>
              </a:pPr>
              <a:r>
                <a:rPr lang="ru-RU" sz="2000" spc="-9" dirty="0">
                  <a:solidFill>
                    <a:srgbClr val="0A304E"/>
                  </a:solidFill>
                  <a:latin typeface="DIN Pro Regular" panose="020B0504020101020102" charset="0"/>
                  <a:cs typeface="DIN Pro Regular" panose="020B0504020101020102" charset="0"/>
                </a:rPr>
                <a:t>(9,2% населения страны)</a:t>
              </a:r>
              <a:endParaRPr lang="en-US" sz="2000" spc="-18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endParaRPr>
            </a:p>
          </p:txBody>
        </p:sp>
      </p:grpSp>
      <p:sp>
        <p:nvSpPr>
          <p:cNvPr id="49" name="object 48"/>
          <p:cNvSpPr txBox="1"/>
          <p:nvPr/>
        </p:nvSpPr>
        <p:spPr>
          <a:xfrm>
            <a:off x="7701844" y="1246451"/>
            <a:ext cx="792088" cy="383375"/>
          </a:xfrm>
          <a:prstGeom prst="rect">
            <a:avLst/>
          </a:prstGeom>
        </p:spPr>
        <p:txBody>
          <a:bodyPr vert="horz" wrap="square" lIns="0" tIns="13907" rIns="0" bIns="0" rtlCol="0">
            <a:spAutoFit/>
          </a:bodyPr>
          <a:lstStyle/>
          <a:p>
            <a:pPr marL="11127" defTabSz="801046">
              <a:spcBef>
                <a:spcPts val="1595"/>
              </a:spcBef>
            </a:pPr>
            <a:r>
              <a:rPr lang="ru-RU" sz="2400" b="1" spc="-4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87</a:t>
            </a:r>
            <a:r>
              <a:rPr lang="ru-RU" sz="2400" b="1" spc="-4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ТОР</a:t>
            </a:r>
            <a:endParaRPr sz="2400"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sp>
        <p:nvSpPr>
          <p:cNvPr id="51" name="object 48"/>
          <p:cNvSpPr txBox="1"/>
          <p:nvPr/>
        </p:nvSpPr>
        <p:spPr>
          <a:xfrm>
            <a:off x="6539068" y="4566032"/>
            <a:ext cx="1312614" cy="291042"/>
          </a:xfrm>
          <a:prstGeom prst="rect">
            <a:avLst/>
          </a:prstGeom>
        </p:spPr>
        <p:txBody>
          <a:bodyPr vert="horz" wrap="square" lIns="0" tIns="13907" rIns="0" bIns="0" rtlCol="0">
            <a:spAutoFit/>
          </a:bodyPr>
          <a:lstStyle/>
          <a:p>
            <a:pPr marL="11127" algn="r" defTabSz="801046">
              <a:spcBef>
                <a:spcPts val="1595"/>
              </a:spcBef>
            </a:pPr>
            <a:r>
              <a:rPr lang="ru-RU" b="1" spc="-4" dirty="0">
                <a:solidFill>
                  <a:srgbClr val="00AFAA"/>
                </a:solidFill>
                <a:latin typeface="DIN Pro Cond Bold" panose="020B0806020101010102" charset="-52"/>
                <a:cs typeface="DIN Pro Cond Bold" panose="020B0806020101010102" charset="-52"/>
              </a:rPr>
              <a:t>780</a:t>
            </a:r>
            <a:r>
              <a:rPr lang="ru-RU" b="1" spc="-4" dirty="0">
                <a:solidFill>
                  <a:srgbClr val="0A304E"/>
                </a:solidFill>
                <a:latin typeface="DIN Pro Cond Bold" panose="020B0806020101010102" charset="-52"/>
                <a:cs typeface="DIN Pro Cond Bold" panose="020B0806020101010102" charset="-52"/>
              </a:rPr>
              <a:t> резидента</a:t>
            </a:r>
            <a:endParaRPr dirty="0">
              <a:solidFill>
                <a:srgbClr val="0A304E"/>
              </a:solidFill>
              <a:latin typeface="DIN Pro Cond Bold" panose="020B0806020101010102" charset="-52"/>
              <a:cs typeface="DIN Pro Cond Bold" panose="020B0806020101010102" charset="-52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86836" y="41506"/>
            <a:ext cx="1606826" cy="182482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 rot="16200000">
            <a:off x="5205938" y="2592277"/>
            <a:ext cx="2450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ФИНАНСОВЫЕ МЕРЫ ПОДДЕРЖКИ</a:t>
            </a: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7622942" y="3339026"/>
            <a:ext cx="2450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НЕФИНАНСОВЫЕ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97160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8070175" y="3548"/>
            <a:ext cx="71966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spcCol="0" rtlCol="0" anchor="ctr"/>
          <a:lstStyle/>
          <a:p>
            <a:pPr algn="ctr"/>
            <a:endParaRPr lang="ru-RU" sz="2800" b="1" dirty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5" name="Picture 80" descr="Изображение выглядит как ноутбук, человек, компьютер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D2C65B2-FFAC-43F9-A9B6-8BF98EF17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3582" r="920"/>
          <a:stretch>
            <a:fillRect/>
          </a:stretch>
        </p:blipFill>
        <p:spPr>
          <a:xfrm>
            <a:off x="2384" y="2381"/>
            <a:ext cx="5049406" cy="51435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 75">
            <a:extLst>
              <a:ext uri="{FF2B5EF4-FFF2-40B4-BE49-F238E27FC236}">
                <a16:creationId xmlns:a16="http://schemas.microsoft.com/office/drawing/2014/main" xmlns="" id="{C991994F-7414-4F1A-AA08-1E9EB3B5637A}"/>
              </a:ext>
            </a:extLst>
          </p:cNvPr>
          <p:cNvSpPr/>
          <p:nvPr/>
        </p:nvSpPr>
        <p:spPr>
          <a:xfrm>
            <a:off x="3" y="0"/>
            <a:ext cx="5049406" cy="5143500"/>
          </a:xfrm>
          <a:custGeom>
            <a:avLst/>
            <a:gdLst>
              <a:gd name="connsiteX0" fmla="*/ 0 w 6732541"/>
              <a:gd name="connsiteY0" fmla="*/ 0 h 6858000"/>
              <a:gd name="connsiteX1" fmla="*/ 6732541 w 6732541"/>
              <a:gd name="connsiteY1" fmla="*/ 0 h 6858000"/>
              <a:gd name="connsiteX2" fmla="*/ 2713136 w 6732541"/>
              <a:gd name="connsiteY2" fmla="*/ 6858000 h 6858000"/>
              <a:gd name="connsiteX3" fmla="*/ 0 w 673254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2541" h="6858000">
                <a:moveTo>
                  <a:pt x="0" y="0"/>
                </a:moveTo>
                <a:lnTo>
                  <a:pt x="6732541" y="0"/>
                </a:lnTo>
                <a:lnTo>
                  <a:pt x="271313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85000"/>
                </a:schemeClr>
              </a:gs>
              <a:gs pos="99000">
                <a:srgbClr val="00AFB2">
                  <a:alpha val="5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53" tIns="34289" rIns="68553" bIns="34289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xmlns="" id="{778DA3E7-54D7-4D3F-B38A-C8028E0479CA}"/>
              </a:ext>
            </a:extLst>
          </p:cNvPr>
          <p:cNvSpPr txBox="1">
            <a:spLocks/>
          </p:cNvSpPr>
          <p:nvPr/>
        </p:nvSpPr>
        <p:spPr>
          <a:xfrm>
            <a:off x="215143" y="269351"/>
            <a:ext cx="3212090" cy="144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Ключевые направления деятельности</a:t>
            </a:r>
          </a:p>
          <a:p>
            <a:r>
              <a:rPr lang="ru-RU" sz="2000" b="0" dirty="0">
                <a:solidFill>
                  <a:schemeClr val="bg1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финансовые инструменты</a:t>
            </a:r>
            <a:endParaRPr lang="en-US" sz="2000" b="0" dirty="0">
              <a:solidFill>
                <a:schemeClr val="bg1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xmlns="" id="{C5CB5DE1-4A5E-4E79-BC2F-CAE59B237C8E}"/>
              </a:ext>
            </a:extLst>
          </p:cNvPr>
          <p:cNvSpPr/>
          <p:nvPr/>
        </p:nvSpPr>
        <p:spPr>
          <a:xfrm>
            <a:off x="5259677" y="40369"/>
            <a:ext cx="2692267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dirty="0">
                <a:solidFill>
                  <a:srgbClr val="00AFA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Льготные займы</a:t>
            </a:r>
          </a:p>
        </p:txBody>
      </p:sp>
      <p:sp>
        <p:nvSpPr>
          <p:cNvPr id="136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5029792" y="389133"/>
            <a:ext cx="3279707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5-250 млн рублей под 0% на срок до 15 лет</a:t>
            </a:r>
          </a:p>
        </p:txBody>
      </p:sp>
      <p:sp>
        <p:nvSpPr>
          <p:cNvPr id="134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4480373" y="131693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D0E69B89-0CA6-46FE-868D-1DBEA20BE2A4}"/>
              </a:ext>
            </a:extLst>
          </p:cNvPr>
          <p:cNvSpPr/>
          <p:nvPr/>
        </p:nvSpPr>
        <p:spPr>
          <a:xfrm>
            <a:off x="1232859" y="2798859"/>
            <a:ext cx="597900" cy="445022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</a:t>
            </a:r>
            <a:endParaRPr lang="ru-RU" sz="1400" dirty="0">
              <a:solidFill>
                <a:srgbClr val="323E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xmlns="" id="{778DA3E7-54D7-4D3F-B38A-C8028E0479CA}"/>
              </a:ext>
            </a:extLst>
          </p:cNvPr>
          <p:cNvSpPr txBox="1">
            <a:spLocks/>
          </p:cNvSpPr>
          <p:nvPr/>
        </p:nvSpPr>
        <p:spPr>
          <a:xfrm rot="16200000">
            <a:off x="-1392987" y="3154145"/>
            <a:ext cx="340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DIN Pro Regular" panose="020B0504020101020102" pitchFamily="34" charset="0"/>
                <a:ea typeface="Tahoma"/>
                <a:cs typeface="DIN Pro Regular" panose="020B0504020101020102" pitchFamily="34" charset="0"/>
              </a:rPr>
              <a:t>МОНОГОРОДА.РФ</a:t>
            </a:r>
            <a:endParaRPr lang="en-US" sz="2000" dirty="0">
              <a:solidFill>
                <a:schemeClr val="bg1"/>
              </a:solidFill>
              <a:latin typeface="DIN Pro Regular" panose="020B0504020101020102" pitchFamily="34" charset="0"/>
              <a:ea typeface="Tahoma"/>
              <a:cs typeface="DIN Pro Regular" panose="020B0504020101020102" pitchFamily="34" charset="0"/>
            </a:endParaRPr>
          </a:p>
        </p:txBody>
      </p:sp>
      <p:sp>
        <p:nvSpPr>
          <p:cNvPr id="63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4754095" y="697434"/>
            <a:ext cx="4314378" cy="1692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250-1 000 млн рублей под 5% на срок до 15 лет</a:t>
            </a:r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4511430" y="1004746"/>
            <a:ext cx="4632570" cy="33855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под проекты концессионных соглашений/ГЧП/МЧП                     25-1 000 млн рублей под 0-5% на срок до 15 лет</a:t>
            </a:r>
          </a:p>
        </p:txBody>
      </p:sp>
      <p:sp>
        <p:nvSpPr>
          <p:cNvPr id="65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4193330" y="1512307"/>
            <a:ext cx="4854764" cy="5078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для инициаторов проектов в моногородах, в которых введен режим Чрезвычайной ситуации федерального характера, до 250 млн рублей под 0%</a:t>
            </a:r>
          </a:p>
        </p:txBody>
      </p:sp>
      <p:sp>
        <p:nvSpPr>
          <p:cNvPr id="66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3902800" y="2141649"/>
            <a:ext cx="5218667" cy="5078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займы для лизинговых компаний, 5-1 000 млн рублей, 0-5%                    обновление общественного транспорта, проекты ЖКХ, поставка медицинского оборудования</a:t>
            </a:r>
          </a:p>
        </p:txBody>
      </p:sp>
      <p:sp>
        <p:nvSpPr>
          <p:cNvPr id="67" name="Rectangle 16">
            <a:extLst>
              <a:ext uri="{FF2B5EF4-FFF2-40B4-BE49-F238E27FC236}">
                <a16:creationId xmlns:a16="http://schemas.microsoft.com/office/drawing/2014/main" xmlns="" id="{C5CB5DE1-4A5E-4E79-BC2F-CAE59B237C8E}"/>
              </a:ext>
            </a:extLst>
          </p:cNvPr>
          <p:cNvSpPr/>
          <p:nvPr/>
        </p:nvSpPr>
        <p:spPr>
          <a:xfrm>
            <a:off x="3633659" y="2892198"/>
            <a:ext cx="4944667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dirty="0">
                <a:solidFill>
                  <a:srgbClr val="00AFA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Софинансирование инфраструктуры</a:t>
            </a:r>
          </a:p>
        </p:txBody>
      </p:sp>
      <p:sp>
        <p:nvSpPr>
          <p:cNvPr id="69" name="Rectangle 39">
            <a:extLst>
              <a:ext uri="{FF2B5EF4-FFF2-40B4-BE49-F238E27FC236}">
                <a16:creationId xmlns:a16="http://schemas.microsoft.com/office/drawing/2014/main" xmlns="" id="{0F83FA22-7A7D-4502-8820-116E1CE19740}"/>
              </a:ext>
            </a:extLst>
          </p:cNvPr>
          <p:cNvSpPr/>
          <p:nvPr/>
        </p:nvSpPr>
        <p:spPr>
          <a:xfrm>
            <a:off x="2823464" y="4160705"/>
            <a:ext cx="6156175" cy="5078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1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софинансирование расходов бюджета региона/муниципалитета в целях реализации мероприятий по строительству и (или) реконструкции объектов инфраструктуры, в рамках реализации концессионных соглашений, соглашений о ГЧП/МЧП</a:t>
            </a:r>
          </a:p>
        </p:txBody>
      </p:sp>
      <p:sp>
        <p:nvSpPr>
          <p:cNvPr id="72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4266703" y="550737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4008730" y="1017832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3677400" y="1544715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3430865" y="2046595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2604222" y="3363309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37">
            <a:extLst>
              <a:ext uri="{FF2B5EF4-FFF2-40B4-BE49-F238E27FC236}">
                <a16:creationId xmlns:a16="http://schemas.microsoft.com/office/drawing/2014/main" xmlns="" id="{0ED36F9F-1FFB-44EB-9E1A-D4BA8CE6392F}"/>
              </a:ext>
            </a:extLst>
          </p:cNvPr>
          <p:cNvSpPr/>
          <p:nvPr/>
        </p:nvSpPr>
        <p:spPr>
          <a:xfrm>
            <a:off x="2266440" y="4184753"/>
            <a:ext cx="432000" cy="43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89" rIns="68553" bIns="3428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532" y="104487"/>
            <a:ext cx="338376" cy="40367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210500" y="1865788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51" y="590844"/>
            <a:ext cx="330378" cy="330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40" y="168228"/>
            <a:ext cx="411510" cy="411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29" y="2077814"/>
            <a:ext cx="372812" cy="372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52" y="1544377"/>
            <a:ext cx="413648" cy="4136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35" y="1090713"/>
            <a:ext cx="348789" cy="34878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41203" y="1383456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3745691" y="932850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1975433" y="4087434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58" y="3411869"/>
            <a:ext cx="339502" cy="339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1" y="4218246"/>
            <a:ext cx="335224" cy="33522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03599" y="52390"/>
            <a:ext cx="1606826" cy="182482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077595" y="3323220"/>
            <a:ext cx="58471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0"/>
              </a:spcAft>
            </a:pPr>
            <a: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софинансирование расходов бюджета региона/муниципалитета в целях реализации мероприятий по строительству и (или) реконструкции объектов инфраструктуры, необходимых для осуществления инвестиционных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25778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Группа 93"/>
          <p:cNvGrpSpPr/>
          <p:nvPr/>
        </p:nvGrpSpPr>
        <p:grpSpPr>
          <a:xfrm>
            <a:off x="6059664" y="124327"/>
            <a:ext cx="2985433" cy="4563187"/>
            <a:chOff x="7620000" y="-1"/>
            <a:chExt cx="4594334" cy="6361080"/>
          </a:xfrm>
        </p:grpSpPr>
        <p:pic>
          <p:nvPicPr>
            <p:cNvPr id="95" name="Picture 6" descr="https://media-private.canva.com/MADarzIBNSU/1/screen_3x.jpg?response-expires=Thu%2C%2026%20Sep%202019%2015%3A19%3A43%20GMT&amp;X-Amz-Algorithm=AWS4-HMAC-SHA256&amp;X-Amz-Date=20190926T125116Z&amp;X-Amz-SignedHeaders=host&amp;X-Amz-Expires=8906&amp;X-Amz-Credential=AKIAJWF6QO3UH4PAAJ6Q%2F20190926%2Fus-east-1%2Fs3%2Faws4_request&amp;X-Amz-Signature=0f91539b28c2f5dc87e3551d9682f991b1242be7f617029fd5ea8ea48dd6f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https://media-private.canva.com/MADesOzduww/1/screen_3x.jpg?response-expires=Thu%2C%2026%20Sep%202019%2015%3A33%3A16%20GMT&amp;X-Amz-Algorithm=AWS4-HMAC-SHA256&amp;X-Amz-Date=20190926T124922Z&amp;X-Amz-SignedHeaders=host&amp;X-Amz-Expires=9833&amp;X-Amz-Credential=AKIAJWF6QO3UH4PAAJ6Q%2F20190926%2Fus-east-1%2Fs3%2Faws4_request&amp;X-Amz-Signature=ce863f65d3b8a86073f84cbf0653e30d8e015fd17181c7c345b46ca3dd3e048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https://media-private.canva.com/MADas1hta1s/1/screen_3x.jpg?response-expires=Thu%2C%2026%20Sep%202019%2015%3A38%3A05%20GMT&amp;X-Amz-Algorithm=AWS4-HMAC-SHA256&amp;X-Amz-Date=20190926T124009Z&amp;X-Amz-SignedHeaders=host&amp;X-Amz-Expires=10675&amp;X-Amz-Credential=AKIAJWF6QO3UH4PAAJ6Q%2F20190926%2Fus-east-1%2Fs3%2Faws4_request&amp;X-Amz-Signature=5ea5486a828851b02fa8d75b7b7f000ed23d9cfb6f6eeb67f438902c626ac4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3" y="4391025"/>
              <a:ext cx="4572001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Прямоугольник 82"/>
          <p:cNvSpPr/>
          <p:nvPr/>
        </p:nvSpPr>
        <p:spPr>
          <a:xfrm>
            <a:off x="170907" y="2838373"/>
            <a:ext cx="1423258" cy="58378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687445" y="1074167"/>
            <a:ext cx="1584176" cy="561732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8458" y="1430189"/>
            <a:ext cx="2729486" cy="561732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171708" y="483520"/>
            <a:ext cx="6472247" cy="3560990"/>
          </a:xfrm>
          <a:prstGeom prst="rect">
            <a:avLst/>
          </a:prstGeom>
        </p:spPr>
        <p:txBody>
          <a:bodyPr lIns="68553" tIns="34289" rIns="68553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601" indent="-385601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385601" indent="-385601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974481" y="61525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ПОДДЕРЖКИ ФОНДА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55576" y="262197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ЛЬГОТНЫЕ ЗАЙМЫ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243437" y="978590"/>
            <a:ext cx="3950494" cy="758883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от 5 до 250 млн рублей</a:t>
            </a:r>
          </a:p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Ставка: 0% годовых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6678" y="1256966"/>
            <a:ext cx="2063385" cy="1223412"/>
          </a:xfrm>
          <a:prstGeom prst="rect">
            <a:avLst/>
          </a:prstGeom>
          <a:solidFill>
            <a:srgbClr val="00AF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Обеспечение: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банковская гарантия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гарантия АО «Корпорация «МСП» или ВЭБ.РФ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chemeClr val="bg1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поручительство региональной гарантийной организации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176550" y="2138714"/>
            <a:ext cx="1997385" cy="349905"/>
          </a:xfrm>
          <a:prstGeom prst="rect">
            <a:avLst/>
          </a:prstGeom>
        </p:spPr>
        <p:txBody>
          <a:bodyPr vert="horz" wrap="square" lIns="0" tIns="41721" rIns="0" bIns="0" rtlCol="0">
            <a:spAutoFit/>
          </a:bodyPr>
          <a:lstStyle/>
          <a:p>
            <a:pPr marL="11127" defTabSz="801046">
              <a:spcBef>
                <a:spcPts val="329"/>
              </a:spcBef>
            </a:pPr>
            <a:r>
              <a:rPr lang="ru-RU" sz="2000" b="1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УСЛОВИЯ</a:t>
            </a:r>
            <a:endParaRPr lang="en-US" sz="2000" b="1" spc="-18" dirty="0">
              <a:solidFill>
                <a:srgbClr val="0A304E"/>
              </a:solidFill>
              <a:latin typeface="DIN Pro Regular" panose="020B0504020101020102" charset="0"/>
              <a:cs typeface="DIN Pro Regular" panose="020B050402010102010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22436" y="3192449"/>
            <a:ext cx="2233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отсутствие зависимости проекта от ГРОП</a:t>
            </a:r>
          </a:p>
          <a:p>
            <a:pPr marL="171450" indent="-1714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средства Фонда могут быть направлены только на капитальные вложения</a:t>
            </a:r>
          </a:p>
          <a:p>
            <a:pPr marL="171450" indent="-1714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cs typeface="DIN Pro Regular" panose="020B0504020101020102" charset="0"/>
              </a:rPr>
              <a:t>проекты реализуются  на территории моногорода</a:t>
            </a: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281696" y="2572612"/>
            <a:ext cx="1023486" cy="5109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Срок займа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515938" y="3075795"/>
            <a:ext cx="924603" cy="2597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15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657874" y="2838000"/>
            <a:ext cx="1643960" cy="584529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1769758" y="2576873"/>
            <a:ext cx="1411215" cy="4694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Отсрочка по выплате займа</a:t>
            </a: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2195853" y="3051564"/>
            <a:ext cx="885347" cy="2597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3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79988" y="3823399"/>
            <a:ext cx="3121846" cy="1047873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274765" y="3585169"/>
            <a:ext cx="2507094" cy="2597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Структура финансирования инвестиционного проекта</a:t>
            </a: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274765" y="4084505"/>
            <a:ext cx="2645110" cy="68547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 defTabSz="68546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не более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80% 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заём Фонда</a:t>
            </a:r>
          </a:p>
          <a:p>
            <a:pPr marL="285750" indent="-285750" defTabSz="68546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не менее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20% 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Инвестор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536076" y="2836427"/>
            <a:ext cx="2220048" cy="203484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3685191" y="2576873"/>
            <a:ext cx="1718539" cy="46947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Ограничения </a:t>
            </a:r>
          </a:p>
          <a:p>
            <a:pPr defTabSz="685460">
              <a:lnSpc>
                <a:spcPct val="100000"/>
              </a:lnSpc>
            </a:pPr>
            <a:r>
              <a:rPr lang="ru-RU" sz="12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для всех направлений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03599" y="52390"/>
            <a:ext cx="1606826" cy="1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3845602" y="3539701"/>
            <a:ext cx="5153326" cy="1331571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843808" y="3336787"/>
            <a:ext cx="425124" cy="343182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0606" y="4900091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661155EE-6FD2-43F3-A42E-9433F118B5BC}"/>
              </a:ext>
            </a:extLst>
          </p:cNvPr>
          <p:cNvSpPr txBox="1">
            <a:spLocks/>
          </p:cNvSpPr>
          <p:nvPr/>
        </p:nvSpPr>
        <p:spPr>
          <a:xfrm>
            <a:off x="2171708" y="483520"/>
            <a:ext cx="6472247" cy="3560990"/>
          </a:xfrm>
          <a:prstGeom prst="rect">
            <a:avLst/>
          </a:prstGeom>
        </p:spPr>
        <p:txBody>
          <a:bodyPr lIns="68553" tIns="34289" rIns="68553" bIns="34289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601" indent="-385601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0" indent="0">
              <a:spcAft>
                <a:spcPts val="450"/>
              </a:spcAft>
              <a:buNone/>
            </a:pPr>
            <a:endParaRPr lang="ru-RU" sz="1500" dirty="0"/>
          </a:p>
          <a:p>
            <a:pPr marL="385601" indent="-385601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974481" y="61525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ПОДДЕРЖКИ ФОНДА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55576" y="262197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ЛЬГОТНЫЕ ЗАЙМЫ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92272" y="954469"/>
            <a:ext cx="3464466" cy="439191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250 – 1000 млн рублей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75687" y="1806713"/>
            <a:ext cx="3562919" cy="14622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5% 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годовых, срок займа: 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15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FF0000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1 раб. место – не более 1,75 млн руб. займа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FF0000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1 руб.(займа) – не менее 5 руб.(общих инвестиций)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Собственные средства: не менее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20%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Отсрочка по выплате займа: 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3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Стандартное обеспечение (залоги, гарантии, поручительства и пр. по согласованию)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3231" y="1555949"/>
            <a:ext cx="3519915" cy="1780838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65733" y="1408615"/>
            <a:ext cx="1745276" cy="2382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Условия</a:t>
            </a:r>
          </a:p>
        </p:txBody>
      </p:sp>
      <p:pic>
        <p:nvPicPr>
          <p:cNvPr id="33" name="Picture 2" descr="Картинки по запросу &quot;городские дороги vjcns гч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6" y="3404599"/>
            <a:ext cx="2587502" cy="145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718452" y="2579295"/>
            <a:ext cx="5285311" cy="8356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375"/>
              </a:spcBef>
            </a:pP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Участие в реализации концессионных соглашений в сфере инфраструктуры городов:</a:t>
            </a:r>
          </a:p>
          <a:p>
            <a:pPr marL="171450" indent="-171450" algn="just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ЖКХ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(объекты коммунальной инфраструктуры или объекты коммунального хозяйства: производство, передача и распределение электрической энергии; освещение; теплоснабжение, централизованные системы ГВС, ХВС и (или) водоотведения, отдельные объекты таких систем) </a:t>
            </a:r>
          </a:p>
          <a:p>
            <a:pPr marL="171450" indent="-171450" algn="just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транспортно-пересадочные узлы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(остановочные пункты)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3941032" y="3539702"/>
            <a:ext cx="5050089" cy="128416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0-5% 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годовых 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Срок займа: 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15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Собственные средства: не менее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20%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Отсрочка по выплате займа: 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3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лет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Банковские и иные гарантии и поручительства (для займов до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250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млн рублей), стандартное обеспечение (для займов свыше </a:t>
            </a:r>
            <a:r>
              <a:rPr lang="ru-RU" sz="11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25</a:t>
            </a:r>
            <a:r>
              <a:rPr lang="ru-RU" sz="11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0 млн рублей) </a:t>
            </a: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4006484" y="1715438"/>
            <a:ext cx="4997279" cy="767297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Заем для участия в реализации концессионного соглашения, соглашения ГЧП/МЧП от 25 млн до 1000 млн рублей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9330" name="Picture 2" descr="Производство. Высокотехнологичная обработка металлов в Перми. Промлазер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87" y="428317"/>
            <a:ext cx="4424161" cy="1198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669261" y="1618878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03599" y="52390"/>
            <a:ext cx="1606826" cy="1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523140" y="2859782"/>
            <a:ext cx="425124" cy="294966"/>
          </a:xfrm>
          <a:prstGeom prst="rect">
            <a:avLst/>
          </a:prstGeom>
          <a:noFill/>
          <a:ln w="22225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469673" y="2772927"/>
            <a:ext cx="445689" cy="306426"/>
          </a:xfrm>
          <a:prstGeom prst="rect">
            <a:avLst/>
          </a:prstGeom>
          <a:noFill/>
          <a:ln w="222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3976" y="1203971"/>
            <a:ext cx="6171725" cy="205954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974481" y="61525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ПОДДЕРЖКИ ФОНДА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12861" y="189508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ЛЬГОТНЫЕ ЗАЙМЫ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107504" y="699542"/>
            <a:ext cx="5055792" cy="825193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Заем для инициаторов проектов в моногородах, в которых введен режим Чрезвычайной ситуации федерального характера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232453" y="892358"/>
            <a:ext cx="1054091" cy="2382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4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Условия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83977" y="1564011"/>
            <a:ext cx="6171725" cy="169950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Займы от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млн рублей до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50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млн рублей (включительно) на цели финансирования </a:t>
            </a:r>
            <a:r>
              <a:rPr lang="ru-RU" sz="1050" u="sng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текущей деятельности 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– не более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4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лет, отсрочка не более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6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месяцев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Займы от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млн рублей до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250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млн рублей (включительно) на цели финансирования </a:t>
            </a:r>
            <a:r>
              <a:rPr lang="ru-RU" sz="1050" u="sng" dirty="0">
                <a:solidFill>
                  <a:srgbClr val="20B2A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капитальных вложений 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– не более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15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лет, отсрочка не более </a:t>
            </a:r>
            <a:r>
              <a:rPr lang="ru-RU" sz="105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лет </a:t>
            </a:r>
          </a:p>
          <a:p>
            <a:pPr marL="214313" indent="-214313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Обеспечение: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ru-RU" sz="825" u="sng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займов  от  5 до 50 млн рублей </a:t>
            </a:r>
            <a:r>
              <a:rPr lang="ru-RU" sz="825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– гарантия АО «Корпорация «МСП», обеспечивающая 100% суммы займа, или </a:t>
            </a:r>
            <a:r>
              <a:rPr lang="en-US" sz="825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100 % </a:t>
            </a:r>
            <a:r>
              <a:rPr lang="ru-RU" sz="825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банковская гарантия</a:t>
            </a:r>
          </a:p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ru-RU" sz="825" u="sng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займов от 50 до 250 млн рублей </a:t>
            </a:r>
            <a:r>
              <a:rPr lang="ru-RU" sz="825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– обеспечение поручительством региональной гарантийной организации,              гарантией АО «Корпорация «МСП», банковской гарантией, удовлетворяющих требованиям Фонда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553603" y="26072"/>
            <a:ext cx="2575112" cy="3012470"/>
            <a:chOff x="9132000" y="-9402"/>
            <a:chExt cx="3060000" cy="4057145"/>
          </a:xfrm>
        </p:grpSpPr>
        <p:pic>
          <p:nvPicPr>
            <p:cNvPr id="24" name="Picture 4" descr="Картинки по запросу наводнение дальний восток малый бизне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00" y="-9402"/>
              <a:ext cx="3060000" cy="195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857" y="2066835"/>
              <a:ext cx="3024286" cy="1980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19024" y="3651870"/>
            <a:ext cx="9094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на цели  реализации проектов городской экономики </a:t>
            </a:r>
            <a:r>
              <a:rPr lang="ru-RU" sz="1350" u="sng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по направлениям</a:t>
            </a:r>
            <a:r>
              <a:rPr lang="ru-RU" sz="135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: </a:t>
            </a:r>
            <a:r>
              <a:rPr lang="ru-RU" sz="1050" dirty="0"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теплоснабжение и котельные, городское освещение (модернизация, комплексное управление), городской общественный транспорт, медицинское оборудование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5141" y="4099587"/>
            <a:ext cx="2376264" cy="7933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14313" indent="-214313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0-5%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годовых</a:t>
            </a:r>
          </a:p>
          <a:p>
            <a:pPr marL="214313" indent="-214313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5 -1 000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млн рублей</a:t>
            </a:r>
          </a:p>
          <a:p>
            <a:pPr marL="214313" indent="-214313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Срок займа: до</a:t>
            </a: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15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лет</a:t>
            </a:r>
          </a:p>
          <a:p>
            <a:pPr marL="214313" indent="-214313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Собственные средства: </a:t>
            </a: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менее 20%</a:t>
            </a:r>
          </a:p>
          <a:p>
            <a:pPr marL="214313" indent="-214313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Отсрочка по выплате займа до </a:t>
            </a: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лет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617597" y="4107304"/>
            <a:ext cx="6285444" cy="7918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14313" indent="-2143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Ограничение маржи </a:t>
            </a:r>
            <a:r>
              <a:rPr lang="ru-RU" sz="9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 иных комиссионных доходов, получаемых лизинговой компанией – не более 3 % годовых</a:t>
            </a:r>
          </a:p>
          <a:p>
            <a:pPr marL="214313" indent="-21431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Обеспечение: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750" u="sng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займов до 250 млн рублей </a:t>
            </a:r>
            <a:r>
              <a:rPr lang="ru-RU" sz="7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- безотзывная банковская гарантия и/или безотзывная независимая гарантия АО «Корпорация МСП», и/или поручительство региональной гарантийной организации и/или гарантия ВЭБ.РФ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750" u="sng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для займов свыше 250 млн рублей </a:t>
            </a:r>
            <a:r>
              <a:rPr lang="ru-RU" sz="75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– стандартное обеспечение</a:t>
            </a: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107504" y="3336899"/>
            <a:ext cx="5055792" cy="365411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6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Заем для лизинговых компаний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4913" y="621553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4880594" y="3299164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276183" y="1290133"/>
            <a:ext cx="915835" cy="23823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b="1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0% </a:t>
            </a: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5581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68042" y="3507854"/>
            <a:ext cx="3672408" cy="112643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1630" y="1445315"/>
            <a:ext cx="3672408" cy="1126435"/>
          </a:xfrm>
          <a:prstGeom prst="rect">
            <a:avLst/>
          </a:prstGeom>
          <a:noFill/>
          <a:ln w="15875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974481" y="61525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ПОДДЕРЖКИ ФОНДА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02445" y="362718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 lnSpcReduction="10000"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СОФИНАНСИРОВАНИЕ СТРОИТЕЛЬСТВА ОБЪЕКТОВ ИНФРАСТРУКТУРЫ</a:t>
            </a:r>
          </a:p>
        </p:txBody>
      </p:sp>
      <p:sp>
        <p:nvSpPr>
          <p:cNvPr id="54" name="Заголовок 2"/>
          <p:cNvSpPr txBox="1">
            <a:spLocks/>
          </p:cNvSpPr>
          <p:nvPr/>
        </p:nvSpPr>
        <p:spPr>
          <a:xfrm>
            <a:off x="395536" y="1102990"/>
            <a:ext cx="3667886" cy="653724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2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Субсидия на софинансирование строительства инфраструктуры, необходимой для реализации инвестпроектов (инженерная и транспортная)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02445" y="1874542"/>
            <a:ext cx="3467596" cy="60149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Финансирование расходов на инфраструктуру</a:t>
            </a:r>
            <a:b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95% от объема затрат – средства Фонда, не менее 5% - средства субъекта РФ/муниципалитета</a:t>
            </a:r>
          </a:p>
        </p:txBody>
      </p:sp>
      <p:sp>
        <p:nvSpPr>
          <p:cNvPr id="36" name="Заголовок 2"/>
          <p:cNvSpPr txBox="1">
            <a:spLocks/>
          </p:cNvSpPr>
          <p:nvPr/>
        </p:nvSpPr>
        <p:spPr>
          <a:xfrm>
            <a:off x="395536" y="2881307"/>
            <a:ext cx="3667886" cy="775587"/>
          </a:xfrm>
          <a:prstGeom prst="rect">
            <a:avLst/>
          </a:prstGeom>
          <a:solidFill>
            <a:srgbClr val="7A97AB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  <a:spcAft>
                <a:spcPts val="450"/>
              </a:spcAft>
            </a:pPr>
            <a:r>
              <a:rPr lang="ru-RU" sz="1200" b="1" spc="-9" dirty="0">
                <a:solidFill>
                  <a:schemeClr val="bg1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Субсидия на создание объектов инфраструктуры  (в т.ч. социальной) в рамках реализации концессионного соглашения, соглашения о ГЧП/МЧП 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720518" y="3822002"/>
            <a:ext cx="3242444" cy="6514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До 95% от доли участия субъекта РФ /муниципалитета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1100" dirty="0">
                <a:solidFill>
                  <a:srgbClr val="30454F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Наличие проектной документации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85183" y="2797540"/>
            <a:ext cx="384913" cy="215444"/>
          </a:xfrm>
          <a:prstGeom prst="rect">
            <a:avLst/>
          </a:prstGeom>
          <a:solidFill>
            <a:srgbClr val="FF6C0E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new</a:t>
            </a:r>
            <a:endParaRPr lang="ru-RU" sz="8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6" y="1941149"/>
            <a:ext cx="488338" cy="48833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9" y="3911866"/>
            <a:ext cx="471696" cy="47169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63426" y="142817"/>
            <a:ext cx="1606826" cy="182482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85FEC46-7D65-4B7B-BF83-114F7EC422F4}"/>
              </a:ext>
            </a:extLst>
          </p:cNvPr>
          <p:cNvSpPr/>
          <p:nvPr/>
        </p:nvSpPr>
        <p:spPr>
          <a:xfrm>
            <a:off x="4461674" y="3012984"/>
            <a:ext cx="4100005" cy="1827565"/>
          </a:xfrm>
          <a:prstGeom prst="rect">
            <a:avLst/>
          </a:prstGeom>
          <a:noFill/>
          <a:ln w="31750">
            <a:solidFill>
              <a:srgbClr val="00A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4" descr="Строительство дорог в России могут приостановить из-за коронавируса -  Газета.Ru | Новости">
            <a:extLst>
              <a:ext uri="{FF2B5EF4-FFF2-40B4-BE49-F238E27FC236}">
                <a16:creationId xmlns:a16="http://schemas.microsoft.com/office/drawing/2014/main" xmlns="" id="{80B358DB-5468-4BC0-85D8-15A468CF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4" y="774998"/>
            <a:ext cx="3693383" cy="206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57E273-9347-4F5E-8233-ADD7E4FC8962}"/>
              </a:ext>
            </a:extLst>
          </p:cNvPr>
          <p:cNvSpPr txBox="1"/>
          <p:nvPr/>
        </p:nvSpPr>
        <p:spPr>
          <a:xfrm>
            <a:off x="4645268" y="3175861"/>
            <a:ext cx="4116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-9" dirty="0">
                <a:solidFill>
                  <a:srgbClr val="FF0000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 </a:t>
            </a:r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На 1 раб. место – не более 1,75 млн руб. </a:t>
            </a:r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средств   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  Фонда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  Объем привлеченных ин</a:t>
            </a:r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вестиций в Проект 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   к средствам  Фонда не менее: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   в моногородах 1 категории – 1,5 руб. на 1 руб.,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   в моногородах 2 категории –     3 руб. на 1 руб.,</a:t>
            </a:r>
          </a:p>
          <a:p>
            <a:r>
              <a:rPr lang="ru-RU" sz="1200" spc="-9" dirty="0">
                <a:solidFill>
                  <a:srgbClr val="FF0000"/>
                </a:solidFill>
                <a:latin typeface="DIN Pro Regular" panose="020B0504020101020102" charset="0"/>
                <a:cs typeface="DIN Pro Regular" panose="020B0504020101020102" charset="0"/>
              </a:rPr>
              <a:t>   в моногородах 3 категории –     6 руб. на 1 руб.</a:t>
            </a:r>
          </a:p>
          <a:p>
            <a:endParaRPr lang="ru-RU" sz="1400" spc="-9" dirty="0">
              <a:solidFill>
                <a:srgbClr val="FF0000"/>
              </a:solidFill>
              <a:latin typeface="DIN Pro Regular" panose="020B0504020101020102" charset="0"/>
              <a:cs typeface="DIN Pro Regular" panose="020B0504020101020102" charset="0"/>
            </a:endParaRPr>
          </a:p>
          <a:p>
            <a:endParaRPr lang="ru-RU" sz="1400" spc="-9" dirty="0">
              <a:solidFill>
                <a:srgbClr val="FF0000"/>
              </a:solidFill>
              <a:latin typeface="DIN Pro Regular" panose="020B0504020101020102" charset="0"/>
              <a:cs typeface="DIN Pro Regular" panose="020B0504020101020102" charset="0"/>
            </a:endParaRPr>
          </a:p>
          <a:p>
            <a:endParaRPr lang="ru-RU" sz="1400" spc="-9" dirty="0">
              <a:solidFill>
                <a:srgbClr val="FF0000"/>
              </a:solidFill>
              <a:latin typeface="DIN Pro Regular" panose="020B0504020101020102" charset="0"/>
              <a:ea typeface="+mn-ea"/>
              <a:cs typeface="DIN Pro Regular" panose="020B0504020101020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7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sp>
        <p:nvSpPr>
          <p:cNvPr id="90" name="Заголовок 1"/>
          <p:cNvSpPr txBox="1">
            <a:spLocks/>
          </p:cNvSpPr>
          <p:nvPr/>
        </p:nvSpPr>
        <p:spPr>
          <a:xfrm>
            <a:off x="974481" y="61525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460">
              <a:lnSpc>
                <a:spcPct val="100000"/>
              </a:lnSpc>
            </a:pPr>
            <a:r>
              <a:rPr lang="ru-RU" sz="1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ОСНОВНЫЕ НАПРАВЛЕНИЯ ФИНАНСОВОЙ ПОДДЕРЖКИ ФОНДА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28493" y="383352"/>
            <a:ext cx="8172400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ПРИМЕРЫ ПОДДЕРЖКИ ИНВЕСТИЦИОННЫХ ПРОЕКТОВ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05081" y="2353044"/>
            <a:ext cx="2253680" cy="724476"/>
          </a:xfrm>
          <a:prstGeom prst="rect">
            <a:avLst/>
          </a:prstGeom>
          <a:noFill/>
          <a:ln w="3492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Прямоугольник 23"/>
          <p:cNvSpPr/>
          <p:nvPr/>
        </p:nvSpPr>
        <p:spPr>
          <a:xfrm>
            <a:off x="4178853" y="2664478"/>
            <a:ext cx="1930274" cy="880452"/>
          </a:xfrm>
          <a:prstGeom prst="rect">
            <a:avLst/>
          </a:prstGeom>
          <a:noFill/>
          <a:ln w="34925">
            <a:solidFill>
              <a:srgbClr val="7596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Прямоугольник 24"/>
          <p:cNvSpPr/>
          <p:nvPr/>
        </p:nvSpPr>
        <p:spPr>
          <a:xfrm>
            <a:off x="3211977" y="2353044"/>
            <a:ext cx="2143840" cy="1547444"/>
          </a:xfrm>
          <a:prstGeom prst="rect">
            <a:avLst/>
          </a:prstGeom>
          <a:noFill/>
          <a:ln w="34925">
            <a:solidFill>
              <a:srgbClr val="FF6C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TextBox 27"/>
          <p:cNvSpPr txBox="1"/>
          <p:nvPr/>
        </p:nvSpPr>
        <p:spPr>
          <a:xfrm>
            <a:off x="112367" y="2553033"/>
            <a:ext cx="2314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г. Заринск Алтайского края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8529" y="3077521"/>
            <a:ext cx="2435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30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Организация производства дождевальных машин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56" y="3242635"/>
            <a:ext cx="2276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30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Создание пункта шиномонтажа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68470" y="1179868"/>
            <a:ext cx="2472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30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Организация производства топливных гранул (пеллет)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8777" y="2395083"/>
            <a:ext cx="127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ООО «СФК»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37476" y="1818583"/>
            <a:ext cx="9056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20B2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21,67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</a:t>
            </a:r>
            <a:r>
              <a:rPr lang="ru-RU" sz="1050" dirty="0">
                <a:solidFill>
                  <a:srgbClr val="556973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млн рублей</a:t>
            </a:r>
            <a:endParaRPr lang="ru-RU" sz="2100" dirty="0">
              <a:solidFill>
                <a:srgbClr val="556973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pic>
        <p:nvPicPr>
          <p:cNvPr id="40" name="Picture 2" descr="Картинки по запросу &quot;Организация производства топливных гранул (пеллет) заринск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667" y="1389330"/>
            <a:ext cx="1982096" cy="148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668755" y="1164033"/>
            <a:ext cx="239060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30454F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Реконструкция тепличного комплекса по разведению роз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58752" y="1811492"/>
            <a:ext cx="10065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20B2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249,00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</a:t>
            </a:r>
            <a:r>
              <a:rPr lang="ru-RU" sz="1050" dirty="0">
                <a:solidFill>
                  <a:srgbClr val="556973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млн рублей</a:t>
            </a:r>
            <a:endParaRPr lang="ru-RU" sz="2100" dirty="0">
              <a:solidFill>
                <a:srgbClr val="556973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7644" y="3707473"/>
            <a:ext cx="9056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20B2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7,56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</a:t>
            </a:r>
            <a:r>
              <a:rPr lang="ru-RU" sz="1050" dirty="0">
                <a:solidFill>
                  <a:srgbClr val="556973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млн рублей</a:t>
            </a:r>
            <a:endParaRPr lang="ru-RU" sz="2100" dirty="0">
              <a:solidFill>
                <a:srgbClr val="556973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595" y="4500677"/>
            <a:ext cx="2003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г. Тулун Иркутская область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9162" y="4319393"/>
            <a:ext cx="127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ООО «Шанс»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95434" y="3656569"/>
            <a:ext cx="9056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20B2A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31,10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 </a:t>
            </a:r>
            <a:r>
              <a:rPr lang="ru-RU" sz="1050" dirty="0">
                <a:solidFill>
                  <a:srgbClr val="556973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млн рублей</a:t>
            </a:r>
            <a:endParaRPr lang="ru-RU" sz="2100" dirty="0">
              <a:solidFill>
                <a:srgbClr val="556973"/>
              </a:solidFill>
              <a:latin typeface="DIN Pro Regular" panose="020B0504020101020102" pitchFamily="34" charset="0"/>
              <a:ea typeface="Tahoma" panose="020B0604030504040204" pitchFamily="34" charset="0"/>
              <a:cs typeface="DIN Pro Regular" panose="020B0504020101020102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74657" y="4439687"/>
            <a:ext cx="2044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г. Тольятти Самарская область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33672" y="4240167"/>
            <a:ext cx="196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ООО «Билдинг Строй Гроуп»</a:t>
            </a:r>
          </a:p>
        </p:txBody>
      </p:sp>
      <p:pic>
        <p:nvPicPr>
          <p:cNvPr id="60" name="Picture 2" descr="https://i1.wp.com/abcbiznes.ru/wp-content/uploads/2014/05/pomeshchenie-dlya-shinomontaz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77" y="3205176"/>
            <a:ext cx="1982096" cy="148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corpmsp.ru/upload/iblock/f71/3%20(8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38" y="1389330"/>
            <a:ext cx="1980000" cy="148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Равнобедренный треугольник 61"/>
          <p:cNvSpPr/>
          <p:nvPr/>
        </p:nvSpPr>
        <p:spPr>
          <a:xfrm rot="5400000">
            <a:off x="2017032" y="2049681"/>
            <a:ext cx="540479" cy="18129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1982196" y="3885273"/>
            <a:ext cx="540479" cy="18129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16200000">
            <a:off x="6658213" y="2053403"/>
            <a:ext cx="540479" cy="18129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16200000">
            <a:off x="6658214" y="3854464"/>
            <a:ext cx="540479" cy="18129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6" name="Picture 2" descr="Круговые дождевальные машины | Продукция | Главная | ОАО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/>
          <a:stretch/>
        </p:blipFill>
        <p:spPr bwMode="auto">
          <a:xfrm>
            <a:off x="4586949" y="3204689"/>
            <a:ext cx="2031844" cy="148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618793" y="2418257"/>
            <a:ext cx="180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ООО «Мир цветов ТК»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25604" y="2612586"/>
            <a:ext cx="23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44546A"/>
                </a:solidFill>
                <a:latin typeface="DIN Pro Regular" panose="020B0504020101020102" pitchFamily="34" charset="0"/>
                <a:ea typeface="Tahoma" panose="020B0604030504040204" pitchFamily="34" charset="0"/>
                <a:cs typeface="DIN Pro Regular" panose="020B0504020101020102" pitchFamily="34" charset="0"/>
              </a:rPr>
              <a:t>г. Кадошкино Республика Мордовия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503599" y="52390"/>
            <a:ext cx="1606826" cy="1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олилиния 119"/>
          <p:cNvSpPr/>
          <p:nvPr/>
        </p:nvSpPr>
        <p:spPr>
          <a:xfrm>
            <a:off x="8244429" y="4852685"/>
            <a:ext cx="499007" cy="294039"/>
          </a:xfrm>
          <a:custGeom>
            <a:avLst/>
            <a:gdLst>
              <a:gd name="connsiteX0" fmla="*/ 268941 w 645459"/>
              <a:gd name="connsiteY0" fmla="*/ 0 h 403412"/>
              <a:gd name="connsiteX1" fmla="*/ 645459 w 645459"/>
              <a:gd name="connsiteY1" fmla="*/ 8965 h 403412"/>
              <a:gd name="connsiteX2" fmla="*/ 367553 w 645459"/>
              <a:gd name="connsiteY2" fmla="*/ 403412 h 403412"/>
              <a:gd name="connsiteX3" fmla="*/ 0 w 645459"/>
              <a:gd name="connsiteY3" fmla="*/ 403412 h 403412"/>
              <a:gd name="connsiteX4" fmla="*/ 268941 w 645459"/>
              <a:gd name="connsiteY4" fmla="*/ 0 h 40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59" h="403412">
                <a:moveTo>
                  <a:pt x="268941" y="0"/>
                </a:moveTo>
                <a:lnTo>
                  <a:pt x="645459" y="8965"/>
                </a:lnTo>
                <a:lnTo>
                  <a:pt x="367553" y="403412"/>
                </a:lnTo>
                <a:lnTo>
                  <a:pt x="0" y="403412"/>
                </a:lnTo>
                <a:lnTo>
                  <a:pt x="268941" y="0"/>
                </a:lnTo>
                <a:close/>
              </a:path>
            </a:pathLst>
          </a:custGeom>
          <a:gradFill flip="none" rotWithShape="1">
            <a:gsLst>
              <a:gs pos="0">
                <a:srgbClr val="44546A">
                  <a:lumMod val="60000"/>
                  <a:lumOff val="40000"/>
                </a:srgbClr>
              </a:gs>
              <a:gs pos="100000">
                <a:srgbClr val="30454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00" tIns="45700" rIns="91400" bIns="45700" spcCol="0" rtlCol="0" anchor="ctr"/>
          <a:lstStyle/>
          <a:p>
            <a:pPr algn="ctr"/>
            <a:endParaRPr lang="ru-RU" kern="0">
              <a:solidFill>
                <a:srgbClr val="FFFFFF"/>
              </a:solidFill>
            </a:endParaRPr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xmlns="" id="{8D3937FC-59DB-2A49-8B68-681B18E370E0}"/>
              </a:ext>
            </a:extLst>
          </p:cNvPr>
          <p:cNvSpPr/>
          <p:nvPr/>
        </p:nvSpPr>
        <p:spPr>
          <a:xfrm>
            <a:off x="8493932" y="4871272"/>
            <a:ext cx="20592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685426"/>
            <a:r>
              <a:rPr lang="ru-RU" sz="9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8070175" y="3548"/>
            <a:ext cx="71966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0" rIns="91400" bIns="45700" spcCol="0" rtlCol="0" anchor="ctr"/>
          <a:lstStyle/>
          <a:p>
            <a:pPr algn="ctr"/>
            <a:endParaRPr lang="ru-RU" sz="2800" b="1" dirty="0">
              <a:solidFill>
                <a:srgbClr val="00AFA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03093" y="4840549"/>
            <a:ext cx="206406" cy="1531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32826" b="33302"/>
          <a:stretch/>
        </p:blipFill>
        <p:spPr>
          <a:xfrm>
            <a:off x="-1" y="-2"/>
            <a:ext cx="1404892" cy="5935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7" y="149600"/>
            <a:ext cx="569055" cy="678873"/>
          </a:xfrm>
          <a:prstGeom prst="rect">
            <a:avLst/>
          </a:prstGeom>
        </p:spPr>
      </p:pic>
      <p:pic>
        <p:nvPicPr>
          <p:cNvPr id="99330" name="Picture 2" descr="Агрокомплекс Горный, сельскохозяйственная продукция, Россия, Челябинская  область, городской округ Усть-Катав, посёлок Малый Бердяш — Яндекс.Кар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28473"/>
            <a:ext cx="2828397" cy="159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Названа дата открытия завода «Русская кожа» в Заринск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7700"/>
            <a:ext cx="2930397" cy="164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Запуск производства клееного бруса в моногороде Луз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52" y="1892620"/>
            <a:ext cx="3720372" cy="186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4765314" y="3867894"/>
            <a:ext cx="40711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1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завода по деревопереработке,  компания  «Хольц Хаус» в г. Луза, Кировской области </a:t>
            </a:r>
          </a:p>
          <a:p>
            <a:pPr defTabSz="914400"/>
            <a:r>
              <a:rPr lang="ru-RU" sz="11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(заём + инфраструктура)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79513" y="4655828"/>
            <a:ext cx="352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1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кожевенного завода «Русская кожа Алтай»      в г. Заринск, Алтайский край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52669" y="2416188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100" dirty="0">
                <a:solidFill>
                  <a:srgbClr val="323E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инфраструктуры для агрокомплекса «Горный» в г. Усть-Катав, Челябинской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893973"/>
            <a:ext cx="216024" cy="360040"/>
          </a:xfrm>
          <a:prstGeom prst="rect">
            <a:avLst/>
          </a:prstGeom>
          <a:solidFill>
            <a:srgbClr val="00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079917" y="4167976"/>
            <a:ext cx="216024" cy="360040"/>
          </a:xfrm>
          <a:prstGeom prst="rect">
            <a:avLst/>
          </a:prstGeom>
          <a:solidFill>
            <a:srgbClr val="00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 rot="5400000">
            <a:off x="4932040" y="1748389"/>
            <a:ext cx="216024" cy="360040"/>
          </a:xfrm>
          <a:prstGeom prst="rect">
            <a:avLst/>
          </a:prstGeom>
          <a:solidFill>
            <a:srgbClr val="00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8424612" y="3318541"/>
            <a:ext cx="216024" cy="360040"/>
          </a:xfrm>
          <a:prstGeom prst="rect">
            <a:avLst/>
          </a:prstGeom>
          <a:solidFill>
            <a:srgbClr val="1F7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042697" y="48156"/>
            <a:ext cx="4278439" cy="654050"/>
          </a:xfrm>
          <a:prstGeom prst="rect">
            <a:avLst/>
          </a:prstGeom>
        </p:spPr>
        <p:txBody>
          <a:bodyPr vert="horz" lIns="68550" tIns="34289" rIns="68550" bIns="34289" rtlCol="0" anchor="ctr">
            <a:normAutofit/>
          </a:bodyPr>
          <a:lstStyle>
            <a:lvl1pPr algn="l" defTabSz="685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spc="-9" dirty="0">
                <a:solidFill>
                  <a:srgbClr val="0A304E"/>
                </a:solidFill>
                <a:latin typeface="DIN Pro Regular" panose="020B0504020101020102" charset="0"/>
                <a:ea typeface="+mn-ea"/>
                <a:cs typeface="DIN Pro Regular" panose="020B0504020101020102" charset="0"/>
              </a:rPr>
              <a:t>ЧЕМ МЫ ГОРДИМСЯ?</a:t>
            </a:r>
          </a:p>
        </p:txBody>
      </p:sp>
    </p:spTree>
    <p:extLst>
      <p:ext uri="{BB962C8B-B14F-4D97-AF65-F5344CB8AC3E}">
        <p14:creationId xmlns:p14="http://schemas.microsoft.com/office/powerpoint/2010/main" val="2196678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qoms7yKcShj3BwfHXfMg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F19E05"/>
      </a:accent2>
      <a:accent3>
        <a:srgbClr val="F2B703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A8F4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rtlCol="0" anchor="ctr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презентации.potx" id="{EA7BFCB4-C7BE-4BFB-B6D1-A4F561CFAB7F}" vid="{608BE079-A222-499B-8645-821F39CFED3B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презентации.potx" id="{EA7BFCB4-C7BE-4BFB-B6D1-A4F561CFAB7F}" vid="{608BE079-A222-499B-8645-821F39CFED3B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1063</Words>
  <Application>Microsoft Office PowerPoint</Application>
  <PresentationFormat>Экран (16:9)</PresentationFormat>
  <Paragraphs>180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1_Office Theme</vt:lpstr>
      <vt:lpstr>2_Office Theme</vt:lpstr>
      <vt:lpstr>Тема Office</vt:lpstr>
      <vt:lpstr>1_Тема Office</vt:lpstr>
      <vt:lpstr>2_Тема Office</vt:lpstr>
      <vt:lpstr>3_Тема Office</vt:lpstr>
      <vt:lpstr>think-cell Slide</vt:lpstr>
      <vt:lpstr> МОНОГОРОДА.РФ   Меры поддержки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GGROUP-NONAME</cp:lastModifiedBy>
  <cp:revision>441</cp:revision>
  <cp:lastPrinted>2020-09-17T12:14:55Z</cp:lastPrinted>
  <dcterms:created xsi:type="dcterms:W3CDTF">2020-08-04T13:35:09Z</dcterms:created>
  <dcterms:modified xsi:type="dcterms:W3CDTF">2021-08-03T06:46:19Z</dcterms:modified>
</cp:coreProperties>
</file>