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64319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0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1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24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4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5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2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566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65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39168&amp;dst=1000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6866" y="1871131"/>
            <a:ext cx="7697586" cy="176984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Опасные производственные объекты для хранения и переработки растительного сырья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960" y="4419599"/>
            <a:ext cx="6907107" cy="5587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Федеральный закон «О промышленной безопасности производственных объектов» № 116 от 21.07.1997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25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569" y="323372"/>
            <a:ext cx="9601196" cy="59728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Нормативно-правовая база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589" y="920657"/>
            <a:ext cx="10914611" cy="560483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Федеральный закон от 21.07.1997 № 116 </a:t>
            </a:r>
            <a:r>
              <a:rPr lang="ru-RU" sz="1800" dirty="0"/>
              <a:t>«О промышленной безопасности </a:t>
            </a:r>
            <a:r>
              <a:rPr lang="ru-RU" sz="1800" dirty="0" smtClean="0"/>
              <a:t>опасных</a:t>
            </a:r>
            <a:br>
              <a:rPr lang="ru-RU" sz="1800" dirty="0" smtClean="0"/>
            </a:br>
            <a:r>
              <a:rPr lang="ru-RU" sz="1800" dirty="0" smtClean="0"/>
              <a:t>      </a:t>
            </a:r>
            <a:r>
              <a:rPr lang="ru-RU" sz="1800" dirty="0"/>
              <a:t>производственных объектов</a:t>
            </a:r>
            <a:r>
              <a:rPr lang="ru-RU" sz="1800" dirty="0" smtClean="0"/>
              <a:t>»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/>
          </a:p>
          <a:p>
            <a:pPr mar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Федеральный закон от 04.05.2011 № 99 «О лицензировании отдельных видов деятельности»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/>
          </a:p>
          <a:p>
            <a:pPr mar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Постановление </a:t>
            </a:r>
            <a:r>
              <a:rPr lang="ru-RU" sz="1800" dirty="0"/>
              <a:t>Правительства РФ  от 24 ноября 1998 г. № 1371 «О регистрации объектов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в </a:t>
            </a:r>
            <a:r>
              <a:rPr lang="ru-RU" sz="1800" dirty="0"/>
              <a:t>государственном реестре опасных производственных объектов</a:t>
            </a:r>
            <a:r>
              <a:rPr lang="ru-RU" sz="1800" dirty="0" smtClean="0"/>
              <a:t>»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/>
          </a:p>
          <a:p>
            <a:pPr mar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Постановление Правительства РФ от 12.10.2020 № 1661 «О лицензировании эксплуатации </a:t>
            </a:r>
            <a:br>
              <a:rPr lang="ru-RU" sz="1800" dirty="0" smtClean="0"/>
            </a:br>
            <a:r>
              <a:rPr lang="ru-RU" sz="1800" dirty="0" smtClean="0"/>
              <a:t>       взрывопожароопасных и химически опасных производственных объектов </a:t>
            </a:r>
            <a:r>
              <a:rPr lang="en-US" sz="1800" dirty="0" smtClean="0"/>
              <a:t>I,II </a:t>
            </a:r>
            <a:r>
              <a:rPr lang="ru-RU" sz="1800" dirty="0" smtClean="0"/>
              <a:t>и </a:t>
            </a:r>
            <a:r>
              <a:rPr lang="en-US" sz="1800" dirty="0" smtClean="0"/>
              <a:t>III</a:t>
            </a:r>
            <a:r>
              <a:rPr lang="ru-RU" sz="1800" dirty="0" smtClean="0"/>
              <a:t> классов </a:t>
            </a:r>
            <a:br>
              <a:rPr lang="ru-RU" sz="1800" dirty="0" smtClean="0"/>
            </a:br>
            <a:r>
              <a:rPr lang="ru-RU" sz="1800" dirty="0" smtClean="0"/>
              <a:t>        опасности »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  <a:p>
            <a:pPr mar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Приказ Федеральной службы по экологическому, технологическому и атомному надзору </a:t>
            </a:r>
            <a:br>
              <a:rPr lang="ru-RU" sz="1800" dirty="0" smtClean="0"/>
            </a:br>
            <a:r>
              <a:rPr lang="ru-RU" sz="1800" dirty="0" smtClean="0"/>
              <a:t>     от 30.11.2020 № 471 «Об утверждении требований к регистрации объектов в государственном</a:t>
            </a:r>
            <a:br>
              <a:rPr lang="ru-RU" sz="1800" dirty="0" smtClean="0"/>
            </a:br>
            <a:r>
              <a:rPr lang="ru-RU" sz="1800" dirty="0" smtClean="0"/>
              <a:t>     реестре опасных производственных объектов и ведению государственного реестра опасных</a:t>
            </a:r>
            <a:br>
              <a:rPr lang="ru-RU" sz="1800" dirty="0" smtClean="0"/>
            </a:br>
            <a:r>
              <a:rPr lang="ru-RU" sz="1800" dirty="0" smtClean="0"/>
              <a:t>     производственных объектов, формы свидетельства о регистрации производственных </a:t>
            </a:r>
            <a:br>
              <a:rPr lang="ru-RU" sz="1800" dirty="0" smtClean="0"/>
            </a:br>
            <a:r>
              <a:rPr lang="ru-RU" sz="1800" dirty="0" smtClean="0"/>
              <a:t>     объектов в государственном реестре опасных производственных объектов»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 marL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/>
          </a:p>
          <a:p>
            <a:pPr marL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/>
          </a:p>
          <a:p>
            <a:pPr marL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839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807" y="432263"/>
            <a:ext cx="7639397" cy="8728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Опасные производственные объекты ( ОПО)</a:t>
            </a:r>
            <a:r>
              <a:rPr lang="ru-RU" sz="2800" b="1" dirty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200" b="1" dirty="0" smtClean="0"/>
              <a:t>Приложение 1, п.6 </a:t>
            </a:r>
            <a:r>
              <a:rPr lang="ru-RU" sz="2200" b="1" dirty="0"/>
              <a:t>(116 –ФЗ)</a:t>
            </a:r>
            <a:br>
              <a:rPr lang="ru-RU" sz="2200" b="1" dirty="0"/>
            </a:b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0" y="1235208"/>
            <a:ext cx="9926779" cy="459201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категории опасных производственных объектов относятся объекты,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 которых:</a:t>
            </a:r>
          </a:p>
          <a:p>
            <a:pPr marL="0" indent="0" algn="just">
              <a:buNone/>
            </a:pPr>
            <a:r>
              <a:rPr lang="ru-RU" b="1" dirty="0" smtClean="0"/>
              <a:t>      осуществляется </a:t>
            </a:r>
            <a:r>
              <a:rPr lang="ru-RU" b="1" dirty="0"/>
              <a:t>хранение или переработка растительного сырья, в процессе которых образуются взрывоопасные пылевоздушные смеси, способные самовозгораться, возгораться от источника зажигания и самостоятельно гореть после его удаления, а также осуществляется хранение зерна, продуктов его переработки </a:t>
            </a:r>
            <a:r>
              <a:rPr lang="ru-RU" b="1" dirty="0" smtClean="0"/>
              <a:t>и </a:t>
            </a:r>
            <a:r>
              <a:rPr lang="ru-RU" b="1" dirty="0"/>
              <a:t>комбикормового сырья, склонных </a:t>
            </a:r>
            <a:r>
              <a:rPr lang="ru-RU" b="1" dirty="0" smtClean="0"/>
              <a:t>к </a:t>
            </a:r>
            <a:r>
              <a:rPr lang="ru-RU" b="1" dirty="0"/>
              <a:t>самосогреванию </a:t>
            </a:r>
            <a:r>
              <a:rPr lang="ru-RU" b="1" dirty="0" smtClean="0"/>
              <a:t>и </a:t>
            </a:r>
            <a:r>
              <a:rPr lang="ru-RU" b="1" dirty="0"/>
              <a:t>самовозгоранию.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Отнесение </a:t>
            </a:r>
            <a:r>
              <a:rPr lang="ru-RU" b="1" dirty="0"/>
              <a:t>объектов </a:t>
            </a:r>
            <a:r>
              <a:rPr lang="ru-RU" dirty="0"/>
              <a:t>к опасным производственным объектам </a:t>
            </a:r>
            <a:r>
              <a:rPr lang="ru-RU" b="1" dirty="0"/>
              <a:t>осуществляется эксплуатирующей организацией </a:t>
            </a:r>
            <a:r>
              <a:rPr lang="ru-RU" dirty="0"/>
              <a:t>на основании проведения их идентификации в соответствии с Приказом Федеральной службы по экологическому, технологическому и атомному надзору  от 30.11.2020 № 471«Об утверждении требований….»</a:t>
            </a: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90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272" y="641311"/>
            <a:ext cx="9601196" cy="705352"/>
          </a:xfrm>
        </p:spPr>
        <p:txBody>
          <a:bodyPr>
            <a:normAutofit/>
          </a:bodyPr>
          <a:lstStyle/>
          <a:p>
            <a:pPr algn="l"/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Регистрация ОПО в государственном реестре</a:t>
            </a:r>
            <a:endParaRPr lang="ru-RU" sz="2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272" y="1243520"/>
            <a:ext cx="10126284" cy="5273658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Опасные </a:t>
            </a:r>
            <a:r>
              <a:rPr lang="ru-RU" dirty="0"/>
              <a:t>производственные объекты подлежат регистрации в государственном реестре в </a:t>
            </a:r>
            <a:r>
              <a:rPr lang="ru-RU" dirty="0" smtClean="0"/>
              <a:t>порядке, устанавливаемом Правительством РФ</a:t>
            </a:r>
            <a:endParaRPr lang="ru-RU" dirty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ru-RU" dirty="0" smtClean="0"/>
              <a:t>    Регистрация ОПО </a:t>
            </a:r>
            <a:r>
              <a:rPr lang="ru-RU" dirty="0"/>
              <a:t>осуществляется с целью их учета и присвоения им класса </a:t>
            </a:r>
            <a:r>
              <a:rPr lang="ru-RU" dirty="0" smtClean="0"/>
              <a:t>опасности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Ведение государственного реестра и его территориальных разделов осуществляет </a:t>
            </a:r>
            <a:r>
              <a:rPr lang="ru-RU" dirty="0" smtClean="0"/>
              <a:t>Ростехнадзор</a:t>
            </a:r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dirty="0"/>
              <a:t>При регистрации </a:t>
            </a:r>
            <a:r>
              <a:rPr lang="ru-RU" dirty="0" smtClean="0"/>
              <a:t>ОПО производится </a:t>
            </a:r>
            <a:r>
              <a:rPr lang="ru-RU" dirty="0"/>
              <a:t>внесение сведений об объектах и эксплуатирующих их организациях в государственный реестр, присвоение регистрационных номеров таким объектам, а также выдача свидетельства о регистрации </a:t>
            </a:r>
            <a:r>
              <a:rPr lang="ru-RU" dirty="0" smtClean="0"/>
              <a:t>ОПО </a:t>
            </a:r>
            <a:r>
              <a:rPr lang="ru-RU" dirty="0"/>
              <a:t>в государственном реестре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Для </a:t>
            </a:r>
            <a:r>
              <a:rPr lang="ru-RU" dirty="0"/>
              <a:t>регистрации объекта в государственном реестре эксплуатирующая организация </a:t>
            </a:r>
            <a:r>
              <a:rPr lang="ru-RU" b="1" dirty="0">
                <a:solidFill>
                  <a:srgbClr val="C00000"/>
                </a:solidFill>
              </a:rPr>
              <a:t>не позднее 10 рабочих дней со дня начала эксплуатации </a:t>
            </a:r>
            <a:r>
              <a:rPr lang="ru-RU" b="1" dirty="0" smtClean="0">
                <a:solidFill>
                  <a:srgbClr val="C00000"/>
                </a:solidFill>
              </a:rPr>
              <a:t>ОПО </a:t>
            </a:r>
            <a:r>
              <a:rPr lang="ru-RU" dirty="0" smtClean="0"/>
              <a:t> </a:t>
            </a:r>
            <a:r>
              <a:rPr lang="ru-RU" dirty="0"/>
              <a:t>представляет в регистрирующий орган на бумажном носителе или в форме электронного документа, подписанного усиленной квалифицированной электронной </a:t>
            </a:r>
            <a:r>
              <a:rPr lang="ru-RU" dirty="0" smtClean="0"/>
              <a:t>подписью документы указанные в п.14 раздел </a:t>
            </a:r>
            <a:r>
              <a:rPr lang="en-US" dirty="0" smtClean="0"/>
              <a:t>III</a:t>
            </a:r>
            <a:r>
              <a:rPr lang="ru-RU" dirty="0" smtClean="0"/>
              <a:t> Приказа от 30.11.2020 г № 471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351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62" t="13586" r="13809" b="2992"/>
          <a:stretch/>
        </p:blipFill>
        <p:spPr>
          <a:xfrm>
            <a:off x="1039090" y="564031"/>
            <a:ext cx="10257906" cy="5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5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664" t="17608" r="16688" b="5349"/>
          <a:stretch/>
        </p:blipFill>
        <p:spPr>
          <a:xfrm>
            <a:off x="914401" y="575733"/>
            <a:ext cx="10524066" cy="575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342" y="410576"/>
            <a:ext cx="10216343" cy="67210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Контакты Западно-Уральского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правления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Ростехнадзора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26" y="3341812"/>
            <a:ext cx="9451572" cy="3366654"/>
          </a:xfr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26126" y="968377"/>
            <a:ext cx="6336890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    Адреса:</a:t>
            </a:r>
          </a:p>
          <a:p>
            <a:endParaRPr lang="ru-RU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/>
              <a:t>г. Пермь, Комсомольский проспект, 44 «б», 2 этаж;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г. Пермь, ул. Вильвенская, д.6, 1 этаж;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г. Березники, проспект Ленина, 49 «а», 1 этаж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91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524" y="211974"/>
            <a:ext cx="10108276" cy="65254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Ответственность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23" y="864523"/>
            <a:ext cx="10904689" cy="5713258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Отсутствие государственной регистрации в государственном реестре ОПО является административным правонарушением,  влекущим за собой ответственность по част 1 ст.9.1 КОАП РФ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>
                <a:latin typeface="Times New Roman" panose="02020603050405020304" pitchFamily="18" charset="0"/>
              </a:rPr>
              <a:t>Статья 9.1. Нарушение требований промышленной безопасности или условий лицензий на осуществление видов деятельности в области промышленной безопасности опасных производственных объектов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     1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</a:rPr>
              <a:t>Нарушение требований промышленной безопасности или условий лицензий на осуществление видов деятельности в области промышленной безопасности ОПО влечет </a:t>
            </a:r>
            <a:r>
              <a:rPr lang="ru-RU" dirty="0">
                <a:latin typeface="Times New Roman" panose="02020603050405020304" pitchFamily="18" charset="0"/>
              </a:rPr>
              <a:t>наложение административного </a:t>
            </a:r>
            <a:r>
              <a:rPr lang="ru-RU" dirty="0" smtClean="0">
                <a:latin typeface="Times New Roman" panose="02020603050405020304" pitchFamily="18" charset="0"/>
              </a:rPr>
              <a:t>штрафа: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граждан </a:t>
            </a:r>
            <a:r>
              <a:rPr lang="ru-RU" dirty="0">
                <a:latin typeface="Times New Roman" panose="02020603050405020304" pitchFamily="18" charset="0"/>
              </a:rPr>
              <a:t>в размере от двух тысяч до трех тысяч рублей;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должностных лиц </a:t>
            </a:r>
            <a:r>
              <a:rPr lang="ru-RU" dirty="0">
                <a:latin typeface="Times New Roman" panose="02020603050405020304" pitchFamily="18" charset="0"/>
              </a:rPr>
              <a:t>- от двадцати тысяч до тридцати тысяч рублей или дисквалификацию на срок от шести месяцев до одного года;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юридических лиц </a:t>
            </a:r>
            <a:r>
              <a:rPr lang="ru-RU" dirty="0">
                <a:latin typeface="Times New Roman" panose="02020603050405020304" pitchFamily="18" charset="0"/>
              </a:rPr>
              <a:t>- от двухсот тысяч до трехсот тысяч рублей или административное приостановление деятельности на срок до девяноста суток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9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142" y="125361"/>
            <a:ext cx="9849866" cy="715297"/>
          </a:xfrm>
        </p:spPr>
        <p:txBody>
          <a:bodyPr>
            <a:noAutofit/>
          </a:bodyPr>
          <a:lstStyle/>
          <a:p>
            <a:r>
              <a:rPr lang="ru-RU" sz="3200" dirty="0" smtClean="0"/>
              <a:t>Лицензирование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(Постановление Правительства РФ от 12.10.2020 №1661)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419" y="840658"/>
            <a:ext cx="11108217" cy="588460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  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</a:t>
            </a:r>
            <a:r>
              <a:rPr lang="ru-RU" sz="3800" dirty="0" smtClean="0"/>
              <a:t>В соответствии с п.12 часть </a:t>
            </a:r>
            <a:r>
              <a:rPr lang="en-US" sz="3800" dirty="0" smtClean="0"/>
              <a:t>I </a:t>
            </a:r>
            <a:r>
              <a:rPr lang="ru-RU" sz="3800" dirty="0" smtClean="0"/>
              <a:t>ст.12  Федерального закона от 04.05.2011 № 99-ФЗ «О лицензировании отдельных видов деятельности», лицензированию подлежит деятельность по эксплуатации взрывопожароопасных и химически опасных производственных объектов </a:t>
            </a:r>
            <a:r>
              <a:rPr lang="en-US" sz="3800" dirty="0" smtClean="0"/>
              <a:t>I</a:t>
            </a:r>
            <a:r>
              <a:rPr lang="ru-RU" sz="3800" dirty="0" smtClean="0"/>
              <a:t>,</a:t>
            </a:r>
            <a:r>
              <a:rPr lang="en-US" sz="3800" dirty="0" smtClean="0"/>
              <a:t> II</a:t>
            </a:r>
            <a:r>
              <a:rPr lang="ru-RU" sz="3800" dirty="0" smtClean="0"/>
              <a:t> и </a:t>
            </a:r>
            <a:r>
              <a:rPr lang="en-US" sz="3800" dirty="0" smtClean="0"/>
              <a:t> III</a:t>
            </a:r>
            <a:r>
              <a:rPr lang="ru-RU" sz="3800" dirty="0" smtClean="0"/>
              <a:t> классов опасности, к которым относятся, в том числе, элеваторы, ОПО мукомольного, крупяного и комбикормового  производства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</a:t>
            </a:r>
            <a:r>
              <a:rPr lang="ru-RU" sz="3800" dirty="0" smtClean="0">
                <a:solidFill>
                  <a:srgbClr val="C00000"/>
                </a:solidFill>
              </a:rPr>
              <a:t>Эксплуатация ОПО, подлежащего лицензированию, без соответствующей лицензии, является уголовным правонарушением, влекущим за собой ответственность по ст.171 УК РФ 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  </a:t>
            </a:r>
            <a:r>
              <a:rPr lang="ru-RU" sz="3800" dirty="0" smtClean="0">
                <a:solidFill>
                  <a:schemeClr val="tx1"/>
                </a:solidFill>
              </a:rPr>
              <a:t>        Нак</a:t>
            </a:r>
            <a:r>
              <a:rPr lang="ru-RU" sz="3800" dirty="0" smtClean="0"/>
              <a:t>азывается </a:t>
            </a:r>
            <a:r>
              <a:rPr lang="ru-RU" sz="3800" dirty="0"/>
              <a:t>штрафом в размере до трехсот тысяч рублей или в размере заработной платы или иного дохода осужденного за период до двух лет, либо обязательными работами на срок до четырехсот восьмидесяти часов, либо арестом на срок до шести месяцев.</a:t>
            </a:r>
          </a:p>
          <a:p>
            <a:pPr marL="0" indent="0"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          </a:t>
            </a:r>
          </a:p>
          <a:p>
            <a:pPr marL="0" indent="0" algn="ctr">
              <a:buNone/>
            </a:pPr>
            <a:r>
              <a:rPr lang="ru-RU" sz="3800" dirty="0">
                <a:solidFill>
                  <a:srgbClr val="C00000"/>
                </a:solidFill>
              </a:rPr>
              <a:t> </a:t>
            </a:r>
            <a:r>
              <a:rPr lang="ru-RU" sz="3800" dirty="0" smtClean="0">
                <a:solidFill>
                  <a:srgbClr val="C00000"/>
                </a:solidFill>
              </a:rPr>
              <a:t>        Лицензируемый вид деятельности включает в себя выполнение работ на объектах по перечню согласно приложению, в т.ч. п.7:         </a:t>
            </a:r>
          </a:p>
          <a:p>
            <a:r>
              <a:rPr lang="ru-RU" sz="3800" dirty="0" smtClean="0"/>
              <a:t>Использование </a:t>
            </a:r>
            <a:r>
              <a:rPr lang="ru-RU" sz="3800" dirty="0"/>
              <a:t>(эксплуатация) на объектах оборудования, работающего под избыточным давлением более 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0,07 </a:t>
            </a:r>
            <a:r>
              <a:rPr lang="ru-RU" sz="3800" dirty="0" err="1"/>
              <a:t>мегапаскаля</a:t>
            </a:r>
            <a:r>
              <a:rPr lang="ru-RU" sz="3800" dirty="0"/>
              <a:t>:</a:t>
            </a:r>
          </a:p>
          <a:p>
            <a:pPr marL="0" indent="0">
              <a:buNone/>
            </a:pPr>
            <a:r>
              <a:rPr lang="ru-RU" sz="3800" dirty="0" smtClean="0"/>
              <a:t>         пара</a:t>
            </a:r>
            <a:r>
              <a:rPr lang="ru-RU" sz="3800" dirty="0"/>
              <a:t>, газа (в газообразном, сжиженном состоянии);</a:t>
            </a:r>
          </a:p>
          <a:p>
            <a:pPr marL="0" indent="0">
              <a:buNone/>
            </a:pPr>
            <a:r>
              <a:rPr lang="ru-RU" sz="3800" dirty="0" smtClean="0"/>
              <a:t>         воды </a:t>
            </a:r>
            <a:r>
              <a:rPr lang="ru-RU" sz="3800" dirty="0"/>
              <a:t>при температуре нагрева более 115 градусов </a:t>
            </a:r>
            <a:r>
              <a:rPr lang="ru-RU" sz="3800" dirty="0" smtClean="0"/>
              <a:t>Цельсия;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иных </a:t>
            </a:r>
            <a:r>
              <a:rPr lang="ru-RU" sz="3800" dirty="0"/>
              <a:t>жидкостей при температуре, превышающей температуру их кипения при избыточном давлении 0,07 </a:t>
            </a:r>
            <a:r>
              <a:rPr lang="ru-RU" sz="3800" dirty="0" err="1"/>
              <a:t>мегапаскаля</a:t>
            </a:r>
            <a:r>
              <a:rPr lang="ru-RU" sz="3800" dirty="0" smtClean="0"/>
              <a:t>.</a:t>
            </a:r>
            <a:endParaRPr lang="ru-RU" sz="3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543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456</TotalTime>
  <Words>508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Franklin Gothic Book</vt:lpstr>
      <vt:lpstr>Times New Roman</vt:lpstr>
      <vt:lpstr>Crop</vt:lpstr>
      <vt:lpstr>Опасные производственные объекты для хранения и переработки растительного сырья</vt:lpstr>
      <vt:lpstr>Нормативно-правовая база</vt:lpstr>
      <vt:lpstr>Опасные производственные объекты ( ОПО)  Приложение 1, п.6 (116 –ФЗ) </vt:lpstr>
      <vt:lpstr>Регистрация ОПО в государственном реестре</vt:lpstr>
      <vt:lpstr>Презентация PowerPoint</vt:lpstr>
      <vt:lpstr>Презентация PowerPoint</vt:lpstr>
      <vt:lpstr>Контакты Западно-Уральского Управления Ростехнадзора</vt:lpstr>
      <vt:lpstr>Ответственность</vt:lpstr>
      <vt:lpstr>Лицензирование  (Постановление Правительства РФ от 12.10.2020 №1661)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производственные объекты для хранения и переработки растительного сырья</dc:title>
  <dc:creator>Вольхина Ольга Владимировна</dc:creator>
  <cp:lastModifiedBy>Вольхина Ольга Владимировна</cp:lastModifiedBy>
  <cp:revision>23</cp:revision>
  <dcterms:created xsi:type="dcterms:W3CDTF">2024-06-10T09:33:12Z</dcterms:created>
  <dcterms:modified xsi:type="dcterms:W3CDTF">2024-06-13T06:45:52Z</dcterms:modified>
</cp:coreProperties>
</file>