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7" r:id="rId2"/>
    <p:sldId id="270" r:id="rId3"/>
    <p:sldId id="273" r:id="rId4"/>
    <p:sldId id="271" r:id="rId5"/>
    <p:sldId id="274" r:id="rId6"/>
    <p:sldId id="275" r:id="rId7"/>
    <p:sldId id="276" r:id="rId8"/>
    <p:sldId id="284" r:id="rId9"/>
    <p:sldId id="282" r:id="rId10"/>
    <p:sldId id="286" r:id="rId11"/>
    <p:sldId id="285" r:id="rId12"/>
  </p:sldIdLst>
  <p:sldSz cx="12192000" cy="6858000"/>
  <p:notesSz cx="9872663" cy="67976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crosoft Sans Serif" panose="020B0604020202020204" pitchFamily="34" charset="0"/>
      <p:regular r:id="rId18"/>
    </p:embeddedFont>
    <p:embeddedFont>
      <p:font typeface="Arial Black" panose="020B0A04020102020204" pitchFamily="34" charset="0"/>
      <p:bold r:id="rId19"/>
    </p:embeddedFont>
    <p:embeddedFont>
      <p:font typeface="Tahoma" panose="020B0604030504040204" pitchFamily="34" charset="0"/>
      <p:regular r:id="rId20"/>
      <p:bold r:id="rId21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F6"/>
    <a:srgbClr val="00A1FA"/>
    <a:srgbClr val="10ABFF"/>
    <a:srgbClr val="0CB4F1"/>
    <a:srgbClr val="FB1329"/>
    <a:srgbClr val="006600"/>
    <a:srgbClr val="22B000"/>
    <a:srgbClr val="33CC33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>
      <p:cViewPr varScale="1">
        <p:scale>
          <a:sx n="100" d="100"/>
          <a:sy n="100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43" y="5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EBFD5D23-592B-4DBF-A516-09CFBE4244E8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3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43" y="6456223"/>
            <a:ext cx="4278154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49C12B24-6225-406A-88C5-1A0117697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2B24-6225-406A-88C5-1A01176970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7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6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2B24-6225-406A-88C5-1A01176970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2B24-6225-406A-88C5-1A01176970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1" cy="365125"/>
          </a:xfrm>
          <a:prstGeom prst="rect">
            <a:avLst/>
          </a:prstGeom>
        </p:spPr>
        <p:txBody>
          <a:bodyPr/>
          <a:lstStyle/>
          <a:p>
            <a:fld id="{9A3CB1C8-5B43-48A6-A25D-CE493CF3EB74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1" cy="365125"/>
          </a:xfrm>
          <a:prstGeom prst="rect">
            <a:avLst/>
          </a:prstGeom>
        </p:spPr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92DA0E0B3E1C904470B7F4CBE6F8F5CCA316E0663D0D2B602B576742E78BAC6E7674BA293248200008541D4486d6A4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504" y="206084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spc="165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/>
              </a:rPr>
              <a:t>Развитие фермерства и с/х кооперации в Пермском крае: текущее состояние, государственная поддержка на 2025 г.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1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33256"/>
            <a:ext cx="12192000" cy="1197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92683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-104634" y="0"/>
            <a:ext cx="12306948" cy="6858000"/>
          </a:xfrm>
          <a:prstGeom prst="rect">
            <a:avLst/>
          </a:prstGeom>
          <a:noFill/>
          <a:extLst/>
        </p:spPr>
      </p:pic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61681" y="6493768"/>
            <a:ext cx="312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10</a:t>
            </a:r>
            <a:endParaRPr lang="ru-RU" sz="1100" dirty="0">
              <a:solidFill>
                <a:schemeClr val="bg1"/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11323" y="116632"/>
            <a:ext cx="6244717" cy="3881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323" y="1496385"/>
            <a:ext cx="11526320" cy="222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ts val="21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документальное подтверждение наличия у сельскохозяйственных товаропроизводителей прав пользования земельными участками, на которых осуществляется сельскохозяйственное производство</a:t>
            </a:r>
          </a:p>
          <a:p>
            <a:pPr lvl="0" algn="just">
              <a:lnSpc>
                <a:spcPts val="21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ts val="21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сведений о земельных участках, на которых осуществляется сельскохозяйственное производство в ЕФГИС ЗСН  </a:t>
            </a:r>
          </a:p>
          <a:p>
            <a:pPr lvl="0" algn="just">
              <a:lnSpc>
                <a:spcPts val="2100"/>
              </a:lnSpc>
              <a:spcAft>
                <a:spcPts val="0"/>
              </a:spcAft>
            </a:pP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ts val="21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у сельскохозяйственных товаропроизводителей просроченной задолженности перед Пермским филиалом федерального государственного бюджетного учреждения "Управление "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Башмелиоводхоз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за услуги по подаче (отводу) воды в размере более 50 тыс. рублей на 01 января текущего финансового года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680" y="915181"/>
            <a:ext cx="11576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lnSpc>
                <a:spcPts val="18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ЧАСТИ ЗАТРАТ НА СОДЕРЖАНИЕ МАТОЧНОГО ТОВАРНОГО ПОГОЛОВЬЯ КРУПНОГО РОГАТОГО СКОТА СПЕЦИАЛИЗИРОВАННЫХ ПОРОД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386-п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39" y="3796536"/>
            <a:ext cx="11377603" cy="33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lnSpc>
                <a:spcPts val="18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ЧАСТИ ЗАТРАТ НА ПРИОБРЕТЕНИЕ МИНЕРАЛЬНЫХ УДОБРЕНИЙ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(586-п)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323" y="4224746"/>
            <a:ext cx="116255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минеральных удобрений через организованные торги, проводимые товарной сырьевой биржей 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2026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323" y="4942173"/>
            <a:ext cx="11377603" cy="33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lnSpc>
                <a:spcPts val="18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ЧАСТИ ЗАТРАТ НА ПРИОБРЕТЕНИЕ ЭЛИТНЫХ СЕМЯН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(518-п)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323" y="5298294"/>
            <a:ext cx="116255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ts val="21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внесение сведений о земельных участках, на которых осуществляется сельскохозяйственное производство </a:t>
            </a:r>
            <a:br>
              <a:rPr lang="ru-RU" sz="1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ЕФГИС ЗСН  </a:t>
            </a:r>
          </a:p>
        </p:txBody>
      </p:sp>
    </p:spTree>
    <p:extLst>
      <p:ext uri="{BB962C8B-B14F-4D97-AF65-F5344CB8AC3E}">
        <p14:creationId xmlns:p14="http://schemas.microsoft.com/office/powerpoint/2010/main" val="40786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5"/>
          <p:cNvPicPr>
            <a:picLocks noGrp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0" y="0"/>
            <a:ext cx="12591643" cy="6858000"/>
          </a:xfrm>
          <a:prstGeom prst="rect">
            <a:avLst/>
          </a:prstGeom>
          <a:noFill/>
          <a:extLst/>
        </p:spPr>
      </p:pic>
      <p:sp>
        <p:nvSpPr>
          <p:cNvPr id="7" name="TextBox 6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67408" y="2708920"/>
            <a:ext cx="10972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 !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-5057" y="0"/>
            <a:ext cx="12222034" cy="6886039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2" y="116632"/>
            <a:ext cx="11713301" cy="3881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хозяйствования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03680"/>
              </p:ext>
            </p:extLst>
          </p:nvPr>
        </p:nvGraphicFramePr>
        <p:xfrm>
          <a:off x="2" y="764704"/>
          <a:ext cx="12216678" cy="50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9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02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5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57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47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  <a:p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Господдержка млн. рублей (ФБ+КБ)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получателей господдержки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Агростартап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*</a:t>
                      </a: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endParaRPr 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сельскохозяйственным кооперативам на развитие материально-технической базы и закуп сельскохозяйственной продукции у членов кооператива * </a:t>
                      </a: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Грантовая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сельскохозяйственных потребительских кооперативов на развитие материально-технической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базы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семейных ферм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Агропрогресс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(с 2023 года)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6" marB="753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96" y="2132856"/>
            <a:ext cx="662488" cy="491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91" y="2939218"/>
            <a:ext cx="698397" cy="517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764" y="6019821"/>
            <a:ext cx="11898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Национальный проект «Малое и среднее предпринимательство» закончился в 2024 году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50385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0" y="0"/>
            <a:ext cx="12229347" cy="6838111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2" y="116632"/>
            <a:ext cx="11713301" cy="3881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35637" y="88797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4741" y="11967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pc="-5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предоставления гранта вносятся изменения (до 01.04.2025)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54" y="1575837"/>
            <a:ext cx="434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Получатели: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К(Ф)Х, ИП, граждане РФ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54" y="1922671"/>
            <a:ext cx="573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гранта: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месяцев со дня получения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может быть продлен по решению Министерства,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чем на 6 месяцев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4468" y="1922671"/>
            <a:ext cx="394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</a:t>
            </a:r>
            <a:r>
              <a:rPr lang="ru-RU" b="1" dirty="0" smtClean="0"/>
              <a:t>:</a:t>
            </a:r>
            <a:endParaRPr lang="ru-RU" b="1" dirty="0"/>
          </a:p>
        </p:txBody>
      </p:sp>
      <p:grpSp>
        <p:nvGrpSpPr>
          <p:cNvPr id="14" name="object 45"/>
          <p:cNvGrpSpPr/>
          <p:nvPr/>
        </p:nvGrpSpPr>
        <p:grpSpPr>
          <a:xfrm>
            <a:off x="6844880" y="2433297"/>
            <a:ext cx="1818820" cy="1651072"/>
            <a:chOff x="14668985" y="2510853"/>
            <a:chExt cx="1492885" cy="1522730"/>
          </a:xfrm>
        </p:grpSpPr>
        <p:sp>
          <p:nvSpPr>
            <p:cNvPr id="15" name="object 46"/>
            <p:cNvSpPr/>
            <p:nvPr/>
          </p:nvSpPr>
          <p:spPr>
            <a:xfrm>
              <a:off x="14668985" y="2540422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7"/>
            <p:cNvSpPr/>
            <p:nvPr/>
          </p:nvSpPr>
          <p:spPr>
            <a:xfrm>
              <a:off x="15422737" y="2540511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8"/>
            <p:cNvSpPr/>
            <p:nvPr/>
          </p:nvSpPr>
          <p:spPr>
            <a:xfrm>
              <a:off x="15393256" y="2510853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277998" y="3302484"/>
            <a:ext cx="769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1000" spc="-60" dirty="0" smtClean="0">
                <a:latin typeface="Arial Black"/>
                <a:cs typeface="Arial Black"/>
              </a:rPr>
              <a:t>млн.</a:t>
            </a:r>
            <a:r>
              <a:rPr lang="ru-RU" sz="1000" spc="-30" dirty="0" smtClean="0">
                <a:latin typeface="Arial Black"/>
                <a:cs typeface="Arial Black"/>
              </a:rPr>
              <a:t> </a:t>
            </a:r>
            <a:r>
              <a:rPr lang="ru-RU" sz="1000" spc="-20" dirty="0" err="1" smtClean="0">
                <a:latin typeface="Arial Black"/>
                <a:cs typeface="Arial Black"/>
              </a:rPr>
              <a:t>руб</a:t>
            </a:r>
            <a:endParaRPr lang="ru-RU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9028" y="2949613"/>
            <a:ext cx="90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Black"/>
                <a:cs typeface="Arial Black"/>
              </a:rPr>
              <a:t>до</a:t>
            </a:r>
            <a:r>
              <a:rPr lang="ru-RU" sz="1000" spc="-5" dirty="0" smtClean="0">
                <a:latin typeface="Arial Black"/>
                <a:cs typeface="Arial Black"/>
              </a:rPr>
              <a:t> </a:t>
            </a:r>
            <a:r>
              <a:rPr lang="ru-RU" spc="-145" dirty="0" smtClean="0">
                <a:latin typeface="Arial Black"/>
                <a:cs typeface="Arial Black"/>
              </a:rPr>
              <a:t>3,5</a:t>
            </a:r>
            <a:endParaRPr lang="ru-RU" dirty="0" smtClean="0">
              <a:latin typeface="Arial Black"/>
              <a:cs typeface="Arial Black"/>
            </a:endParaRPr>
          </a:p>
        </p:txBody>
      </p:sp>
      <p:grpSp>
        <p:nvGrpSpPr>
          <p:cNvPr id="23" name="object 45"/>
          <p:cNvGrpSpPr/>
          <p:nvPr/>
        </p:nvGrpSpPr>
        <p:grpSpPr>
          <a:xfrm>
            <a:off x="8813739" y="2404037"/>
            <a:ext cx="1738732" cy="1651072"/>
            <a:chOff x="11160819" y="2543806"/>
            <a:chExt cx="1492885" cy="1527593"/>
          </a:xfrm>
        </p:grpSpPr>
        <p:sp>
          <p:nvSpPr>
            <p:cNvPr id="24" name="object 46"/>
            <p:cNvSpPr/>
            <p:nvPr/>
          </p:nvSpPr>
          <p:spPr>
            <a:xfrm>
              <a:off x="11160819" y="2578514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7"/>
            <p:cNvSpPr/>
            <p:nvPr/>
          </p:nvSpPr>
          <p:spPr>
            <a:xfrm>
              <a:off x="11920585" y="2570878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8"/>
            <p:cNvSpPr/>
            <p:nvPr/>
          </p:nvSpPr>
          <p:spPr>
            <a:xfrm>
              <a:off x="11885660" y="2543806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94865" y="3030667"/>
            <a:ext cx="72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1000" dirty="0" smtClean="0">
                <a:latin typeface="Arial Black"/>
                <a:cs typeface="Arial Black"/>
              </a:rPr>
              <a:t>до</a:t>
            </a:r>
            <a:r>
              <a:rPr lang="ru-RU" sz="1000" spc="-5" dirty="0" smtClean="0">
                <a:latin typeface="Arial Black"/>
                <a:cs typeface="Arial Black"/>
              </a:rPr>
              <a:t> </a:t>
            </a:r>
            <a:r>
              <a:rPr lang="ru-RU" spc="-145" dirty="0" smtClean="0">
                <a:latin typeface="Arial Black"/>
                <a:cs typeface="Arial Black"/>
              </a:rPr>
              <a:t>2,5</a:t>
            </a:r>
            <a:endParaRPr lang="ru-RU" dirty="0">
              <a:latin typeface="Arial Black"/>
              <a:cs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94865" y="3325779"/>
            <a:ext cx="11753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ru-RU" sz="1000" spc="-60" dirty="0" smtClean="0">
                <a:latin typeface="Arial Black"/>
                <a:cs typeface="Arial Black"/>
              </a:rPr>
              <a:t>млн.</a:t>
            </a:r>
            <a:r>
              <a:rPr lang="ru-RU" sz="1000" spc="-30" dirty="0" smtClean="0">
                <a:latin typeface="Arial Black"/>
                <a:cs typeface="Arial Black"/>
              </a:rPr>
              <a:t> </a:t>
            </a:r>
            <a:r>
              <a:rPr lang="ru-RU" sz="1000" spc="-20" dirty="0" smtClean="0">
                <a:latin typeface="Arial Black"/>
                <a:cs typeface="Arial Black"/>
              </a:rPr>
              <a:t>руб.</a:t>
            </a:r>
            <a:endParaRPr lang="ru-RU" sz="1000" dirty="0">
              <a:latin typeface="Arial Black"/>
              <a:cs typeface="Arial Blac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8649" y="4332535"/>
            <a:ext cx="465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lang="ru-RU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8408" y="2132856"/>
            <a:ext cx="242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собственные средства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4392" y="4005064"/>
            <a:ext cx="239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размер гранта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9855" y="3215333"/>
            <a:ext cx="67581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земельных участков из земель 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назначения;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ПСД для строительства или реконструкции производственных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складских зданий, объектов;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ремонт, модернизацию и (или) переустройство производственных и складских зданий, помещений, пристроек и сооружений;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производственных и складских зданий, помещений, пристроек и (или) сооружений;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сельскохозяйственных животных (кроме свиней) и птицы;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рыбопосадочного 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тары деревянной, оборудования в соответствии с приказом Минсельхоза РФ от 14.09.2023 № 730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не менее 25%, но не более 50% средств в неделимый фонд СПОК, членом которого является данное КФХ или ИП.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771386" y="354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79376" y="2860241"/>
            <a:ext cx="41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средств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1432" y="116632"/>
            <a:ext cx="702921" cy="6696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32997" y="282202"/>
            <a:ext cx="237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БА-76,3 млн 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6027" y="12601"/>
            <a:ext cx="12229347" cy="6858000"/>
          </a:xfrm>
          <a:prstGeom prst="rect">
            <a:avLst/>
          </a:prstGeom>
          <a:noFill/>
          <a:extLst/>
        </p:spPr>
      </p:pic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69065" y="863700"/>
            <a:ext cx="451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семейных ферм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0136" y="1151915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 документов с 03.03. по 03.04.2025г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45"/>
          <p:cNvGrpSpPr/>
          <p:nvPr/>
        </p:nvGrpSpPr>
        <p:grpSpPr>
          <a:xfrm>
            <a:off x="8488403" y="2159354"/>
            <a:ext cx="1872209" cy="1651072"/>
            <a:chOff x="14668985" y="2510853"/>
            <a:chExt cx="1492885" cy="1522730"/>
          </a:xfrm>
        </p:grpSpPr>
        <p:sp>
          <p:nvSpPr>
            <p:cNvPr id="12" name="object 46"/>
            <p:cNvSpPr/>
            <p:nvPr/>
          </p:nvSpPr>
          <p:spPr>
            <a:xfrm>
              <a:off x="14668985" y="2540422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7"/>
            <p:cNvSpPr/>
            <p:nvPr/>
          </p:nvSpPr>
          <p:spPr>
            <a:xfrm>
              <a:off x="15422737" y="2540511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8"/>
            <p:cNvSpPr/>
            <p:nvPr/>
          </p:nvSpPr>
          <p:spPr>
            <a:xfrm>
              <a:off x="15393256" y="2510853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30942" y="1677393"/>
            <a:ext cx="268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2381" y="2511096"/>
            <a:ext cx="195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 средства гранта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968" y="2846391"/>
            <a:ext cx="210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собственные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320" y="2677605"/>
            <a:ext cx="124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183" y="1326433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Получатели: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К(Ф)Х, ИП, зарегистрированные в качестве ГК(Ф)Х.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254" y="1695765"/>
            <a:ext cx="728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гранта: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месяцев со дня получения.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может быть продлен по решению Министерства,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чем на 6 месяцев.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2481" y="2370041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средств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4" y="2722776"/>
            <a:ext cx="691276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земельных участков из земель сельскохозяйственного назначения, находящихся в муниципальной собственности;</a:t>
            </a:r>
          </a:p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600" spc="-5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строительства, реконструкции или модернизации объектов;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реконструкция, капитальный ремонт или модернизация объектов, в том числе приобретение и монтаж модульных производственных объектов;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sz="1600" spc="-5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объектов для производства, хранения и переработки сельскохозяйственной продукции оборудованием и его монтаж, включая автономные источники электро- и газоснабжения, обустройство автономных источников водоснабжения. Перечень указанного оборудования утверждается приказом Министерства</a:t>
            </a:r>
            <a:endParaRPr lang="ru-RU" sz="2000" dirty="0"/>
          </a:p>
        </p:txBody>
      </p:sp>
      <p:pic>
        <p:nvPicPr>
          <p:cNvPr id="23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0518" y="86281"/>
            <a:ext cx="702921" cy="66969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600636" y="221074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БА-31,5 млн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20136" y="4725888"/>
            <a:ext cx="469799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ПРОХОДНОЙ БАЛЛ </a:t>
            </a:r>
            <a:r>
              <a:rPr lang="ru-RU" spc="-55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spc="-55" dirty="0" smtClean="0">
                <a:solidFill>
                  <a:srgbClr val="22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64,6</a:t>
            </a:r>
          </a:p>
          <a:p>
            <a:pPr marL="12700">
              <a:spcBef>
                <a:spcPts val="105"/>
              </a:spcBef>
            </a:pPr>
            <a:endParaRPr lang="ru-RU" i="1" spc="-5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</a:pPr>
            <a:r>
              <a:rPr lang="ru-RU" b="1" i="1" spc="-5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УСЛОВИЕ С 2026 ГОДА </a:t>
            </a:r>
            <a:r>
              <a:rPr lang="ru-RU" b="1" spc="-5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внесени</a:t>
            </a:r>
            <a:r>
              <a:rPr lang="ru-RU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spc="-5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сведений о земельных участках в ЕФИС ЗСН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327585" y="191426"/>
            <a:ext cx="4400263" cy="3775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0" y="1"/>
            <a:ext cx="12229347" cy="6858000"/>
          </a:xfrm>
          <a:prstGeom prst="rect">
            <a:avLst/>
          </a:prstGeom>
          <a:noFill/>
          <a:extLst/>
        </p:spPr>
      </p:pic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93787" y="886740"/>
            <a:ext cx="3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Агропрогресс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726" y="122545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pc="-140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 </a:t>
            </a:r>
            <a:r>
              <a:rPr lang="ru-RU" b="1" i="1" spc="-140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spc="-140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31. 03. </a:t>
            </a:r>
            <a:r>
              <a:rPr lang="ru-RU" b="1" i="1" spc="-140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-140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30. 04. 2025 г</a:t>
            </a:r>
            <a:r>
              <a:rPr lang="ru-RU" i="1" spc="-140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339" y="168711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1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</a:t>
            </a:r>
            <a:r>
              <a:rPr lang="ru-RU" sz="1600" spc="19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СХТП - юридические</a:t>
            </a:r>
            <a:r>
              <a:rPr lang="ru-RU" sz="1600" spc="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9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r>
              <a:rPr lang="ru-RU" sz="1600" spc="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4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отвечающие</a:t>
            </a:r>
            <a:r>
              <a:rPr lang="ru-RU" sz="1600" spc="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7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</a:t>
            </a:r>
            <a:r>
              <a:rPr lang="ru-RU" sz="1600" spc="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субъекта </a:t>
            </a:r>
            <a:r>
              <a:rPr lang="ru-RU" sz="1600" spc="19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1600" spc="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21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600" spc="1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2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</a:t>
            </a:r>
            <a:r>
              <a:rPr lang="ru-RU" sz="1600" spc="1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8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включенные в ЕРСМСП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5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</a:t>
            </a:r>
            <a:r>
              <a:rPr lang="ru-RU" sz="1600" spc="5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600" spc="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4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2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</a:t>
            </a:r>
            <a:r>
              <a:rPr lang="ru-RU" sz="1600" spc="17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или на территории сельской агломерации</a:t>
            </a:r>
            <a:r>
              <a:rPr lang="ru-RU" sz="1600" spc="12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pc="13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8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35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с даты регистрации.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5339" y="3022366"/>
            <a:ext cx="694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гранта: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месяцев со дня получения.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может быть продлен по решению Министерства,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чем на 6 месяцев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33" y="3936832"/>
            <a:ext cx="7440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715" marR="167513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spc="15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500" spc="1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2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6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sz="1500" spc="1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7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5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</a:t>
            </a:r>
            <a:r>
              <a:rPr lang="ru-RU" sz="1500" spc="1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3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2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</a:t>
            </a:r>
            <a:r>
              <a:rPr lang="ru-RU" sz="1500" spc="1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хранения,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5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</a:t>
            </a:r>
            <a:r>
              <a:rPr lang="ru-RU" sz="1500" spc="2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spc="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500" spc="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3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</a:t>
            </a:r>
            <a:r>
              <a:rPr lang="ru-RU" sz="1500" spc="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9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6883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spc="13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</a:t>
            </a:r>
            <a:r>
              <a:rPr lang="ru-RU" sz="1500" spc="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1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9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техникой,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4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spc="2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4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</a:p>
          <a:p>
            <a:pPr marL="640715" marR="174371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spc="18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1500" spc="15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12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животных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свиней) и птицы</a:t>
            </a:r>
          </a:p>
          <a:p>
            <a:pPr marL="640715" marR="174371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процентов по инвестиционному кредиту, привлеченному на реализацию проекта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Агропрогресс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6754" y="3567500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средств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1207" y="4365104"/>
            <a:ext cx="4671418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ПРОХОДНОЙ БАЛЛ </a:t>
            </a:r>
            <a:r>
              <a:rPr lang="ru-RU" spc="-55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spc="-55" dirty="0" smtClean="0">
                <a:solidFill>
                  <a:srgbClr val="22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65,5</a:t>
            </a:r>
          </a:p>
          <a:p>
            <a:pPr marL="12700">
              <a:spcBef>
                <a:spcPts val="105"/>
              </a:spcBef>
            </a:pPr>
            <a:endParaRPr lang="ru-RU" b="1" i="1" spc="-55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</a:pPr>
            <a:r>
              <a:rPr lang="ru-RU" b="1" i="1" spc="-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УСЛОВИЕ С 2026 ГОДА </a:t>
            </a:r>
            <a:r>
              <a:rPr lang="ru-RU" b="1" spc="-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внесение сведений о земельных участках в ЕФИС ЗСН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3972" y="116633"/>
            <a:ext cx="657375" cy="56568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9198437" y="199418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БА-29,5 млн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object 4"/>
          <p:cNvGrpSpPr/>
          <p:nvPr/>
        </p:nvGrpSpPr>
        <p:grpSpPr>
          <a:xfrm>
            <a:off x="7464152" y="2307456"/>
            <a:ext cx="4727848" cy="1260044"/>
            <a:chOff x="10649439" y="2352126"/>
            <a:chExt cx="8625205" cy="2315845"/>
          </a:xfrm>
        </p:grpSpPr>
        <p:sp>
          <p:nvSpPr>
            <p:cNvPr id="36" name="object 5"/>
            <p:cNvSpPr/>
            <p:nvPr/>
          </p:nvSpPr>
          <p:spPr>
            <a:xfrm>
              <a:off x="10657377" y="2360064"/>
              <a:ext cx="8609330" cy="2299970"/>
            </a:xfrm>
            <a:custGeom>
              <a:avLst/>
              <a:gdLst/>
              <a:ahLst/>
              <a:cxnLst/>
              <a:rect l="l" t="t" r="r" b="b"/>
              <a:pathLst>
                <a:path w="8609330" h="2299970">
                  <a:moveTo>
                    <a:pt x="0" y="0"/>
                  </a:moveTo>
                  <a:lnTo>
                    <a:pt x="8609056" y="0"/>
                  </a:lnTo>
                  <a:lnTo>
                    <a:pt x="8609056" y="2299757"/>
                  </a:lnTo>
                  <a:lnTo>
                    <a:pt x="0" y="2299757"/>
                  </a:lnTo>
                  <a:lnTo>
                    <a:pt x="0" y="0"/>
                  </a:lnTo>
                  <a:close/>
                </a:path>
              </a:pathLst>
            </a:custGeom>
            <a:ln w="1570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bject 6"/>
            <p:cNvSpPr/>
            <p:nvPr/>
          </p:nvSpPr>
          <p:spPr>
            <a:xfrm>
              <a:off x="11431527" y="2553444"/>
              <a:ext cx="1864995" cy="1914525"/>
            </a:xfrm>
            <a:custGeom>
              <a:avLst/>
              <a:gdLst/>
              <a:ahLst/>
              <a:cxnLst/>
              <a:rect l="l" t="t" r="r" b="b"/>
              <a:pathLst>
                <a:path w="1864994" h="1914525">
                  <a:moveTo>
                    <a:pt x="951263" y="0"/>
                  </a:moveTo>
                  <a:lnTo>
                    <a:pt x="903741" y="1444"/>
                  </a:lnTo>
                  <a:lnTo>
                    <a:pt x="856827" y="5171"/>
                  </a:lnTo>
                  <a:lnTo>
                    <a:pt x="810575" y="11126"/>
                  </a:lnTo>
                  <a:lnTo>
                    <a:pt x="765039" y="19255"/>
                  </a:lnTo>
                  <a:lnTo>
                    <a:pt x="720275" y="29504"/>
                  </a:lnTo>
                  <a:lnTo>
                    <a:pt x="676335" y="41818"/>
                  </a:lnTo>
                  <a:lnTo>
                    <a:pt x="633275" y="56144"/>
                  </a:lnTo>
                  <a:lnTo>
                    <a:pt x="591148" y="72427"/>
                  </a:lnTo>
                  <a:lnTo>
                    <a:pt x="550009" y="90613"/>
                  </a:lnTo>
                  <a:lnTo>
                    <a:pt x="509911" y="110648"/>
                  </a:lnTo>
                  <a:lnTo>
                    <a:pt x="470910" y="132477"/>
                  </a:lnTo>
                  <a:lnTo>
                    <a:pt x="433060" y="156046"/>
                  </a:lnTo>
                  <a:lnTo>
                    <a:pt x="396414" y="181302"/>
                  </a:lnTo>
                  <a:lnTo>
                    <a:pt x="361027" y="208189"/>
                  </a:lnTo>
                  <a:lnTo>
                    <a:pt x="326953" y="236654"/>
                  </a:lnTo>
                  <a:lnTo>
                    <a:pt x="294246" y="266643"/>
                  </a:lnTo>
                  <a:lnTo>
                    <a:pt x="262961" y="298101"/>
                  </a:lnTo>
                  <a:lnTo>
                    <a:pt x="233152" y="330973"/>
                  </a:lnTo>
                  <a:lnTo>
                    <a:pt x="204873" y="365207"/>
                  </a:lnTo>
                  <a:lnTo>
                    <a:pt x="178178" y="400747"/>
                  </a:lnTo>
                  <a:lnTo>
                    <a:pt x="153122" y="437540"/>
                  </a:lnTo>
                  <a:lnTo>
                    <a:pt x="129759" y="475531"/>
                  </a:lnTo>
                  <a:lnTo>
                    <a:pt x="108143" y="514666"/>
                  </a:lnTo>
                  <a:lnTo>
                    <a:pt x="88328" y="554890"/>
                  </a:lnTo>
                  <a:lnTo>
                    <a:pt x="70368" y="596150"/>
                  </a:lnTo>
                  <a:lnTo>
                    <a:pt x="54318" y="638392"/>
                  </a:lnTo>
                  <a:lnTo>
                    <a:pt x="40233" y="681561"/>
                  </a:lnTo>
                  <a:lnTo>
                    <a:pt x="28165" y="725602"/>
                  </a:lnTo>
                  <a:lnTo>
                    <a:pt x="18170" y="770462"/>
                  </a:lnTo>
                  <a:lnTo>
                    <a:pt x="10302" y="816087"/>
                  </a:lnTo>
                  <a:lnTo>
                    <a:pt x="4614" y="862422"/>
                  </a:lnTo>
                  <a:lnTo>
                    <a:pt x="1162" y="909413"/>
                  </a:lnTo>
                  <a:lnTo>
                    <a:pt x="0" y="957006"/>
                  </a:lnTo>
                  <a:lnTo>
                    <a:pt x="1430" y="1009768"/>
                  </a:lnTo>
                  <a:lnTo>
                    <a:pt x="5670" y="1061781"/>
                  </a:lnTo>
                  <a:lnTo>
                    <a:pt x="12648" y="1112972"/>
                  </a:lnTo>
                  <a:lnTo>
                    <a:pt x="22288" y="1163267"/>
                  </a:lnTo>
                  <a:lnTo>
                    <a:pt x="34516" y="1212591"/>
                  </a:lnTo>
                  <a:lnTo>
                    <a:pt x="49259" y="1260871"/>
                  </a:lnTo>
                  <a:lnTo>
                    <a:pt x="66442" y="1308034"/>
                  </a:lnTo>
                  <a:lnTo>
                    <a:pt x="85990" y="1354004"/>
                  </a:lnTo>
                  <a:lnTo>
                    <a:pt x="107831" y="1398708"/>
                  </a:lnTo>
                  <a:lnTo>
                    <a:pt x="131889" y="1442072"/>
                  </a:lnTo>
                  <a:lnTo>
                    <a:pt x="158091" y="1484022"/>
                  </a:lnTo>
                  <a:lnTo>
                    <a:pt x="186362" y="1524484"/>
                  </a:lnTo>
                  <a:lnTo>
                    <a:pt x="216628" y="1563385"/>
                  </a:lnTo>
                  <a:lnTo>
                    <a:pt x="248816" y="1600649"/>
                  </a:lnTo>
                  <a:lnTo>
                    <a:pt x="282850" y="1636204"/>
                  </a:lnTo>
                  <a:lnTo>
                    <a:pt x="318658" y="1669975"/>
                  </a:lnTo>
                  <a:lnTo>
                    <a:pt x="356164" y="1701889"/>
                  </a:lnTo>
                  <a:lnTo>
                    <a:pt x="395294" y="1731871"/>
                  </a:lnTo>
                  <a:lnTo>
                    <a:pt x="435484" y="1759529"/>
                  </a:lnTo>
                  <a:lnTo>
                    <a:pt x="477115" y="1785159"/>
                  </a:lnTo>
                  <a:lnTo>
                    <a:pt x="520117" y="1808688"/>
                  </a:lnTo>
                  <a:lnTo>
                    <a:pt x="564418" y="1830045"/>
                  </a:lnTo>
                  <a:lnTo>
                    <a:pt x="609948" y="1849158"/>
                  </a:lnTo>
                  <a:lnTo>
                    <a:pt x="656635" y="1865956"/>
                  </a:lnTo>
                  <a:lnTo>
                    <a:pt x="704408" y="1880366"/>
                  </a:lnTo>
                  <a:lnTo>
                    <a:pt x="753197" y="1892318"/>
                  </a:lnTo>
                  <a:lnTo>
                    <a:pt x="802929" y="1901738"/>
                  </a:lnTo>
                  <a:lnTo>
                    <a:pt x="853534" y="1908556"/>
                  </a:lnTo>
                  <a:lnTo>
                    <a:pt x="904940" y="1912699"/>
                  </a:lnTo>
                  <a:lnTo>
                    <a:pt x="957078" y="1914096"/>
                  </a:lnTo>
                  <a:lnTo>
                    <a:pt x="1007448" y="1912793"/>
                  </a:lnTo>
                  <a:lnTo>
                    <a:pt x="1057140" y="1908928"/>
                  </a:lnTo>
                  <a:lnTo>
                    <a:pt x="1106090" y="1902564"/>
                  </a:lnTo>
                  <a:lnTo>
                    <a:pt x="1154232" y="1893767"/>
                  </a:lnTo>
                  <a:lnTo>
                    <a:pt x="1201504" y="1882599"/>
                  </a:lnTo>
                  <a:lnTo>
                    <a:pt x="1247840" y="1869127"/>
                  </a:lnTo>
                  <a:lnTo>
                    <a:pt x="1293176" y="1853414"/>
                  </a:lnTo>
                  <a:lnTo>
                    <a:pt x="1337448" y="1835524"/>
                  </a:lnTo>
                  <a:lnTo>
                    <a:pt x="1380591" y="1815523"/>
                  </a:lnTo>
                  <a:lnTo>
                    <a:pt x="1422542" y="1793474"/>
                  </a:lnTo>
                  <a:lnTo>
                    <a:pt x="1463235" y="1769441"/>
                  </a:lnTo>
                  <a:lnTo>
                    <a:pt x="1502607" y="1743489"/>
                  </a:lnTo>
                  <a:lnTo>
                    <a:pt x="1540594" y="1715683"/>
                  </a:lnTo>
                  <a:lnTo>
                    <a:pt x="1577130" y="1686087"/>
                  </a:lnTo>
                  <a:lnTo>
                    <a:pt x="1612151" y="1654764"/>
                  </a:lnTo>
                  <a:lnTo>
                    <a:pt x="1645594" y="1621781"/>
                  </a:lnTo>
                  <a:lnTo>
                    <a:pt x="1677393" y="1587200"/>
                  </a:lnTo>
                  <a:lnTo>
                    <a:pt x="1707485" y="1551086"/>
                  </a:lnTo>
                  <a:lnTo>
                    <a:pt x="1735806" y="1513504"/>
                  </a:lnTo>
                  <a:lnTo>
                    <a:pt x="1762290" y="1474518"/>
                  </a:lnTo>
                  <a:lnTo>
                    <a:pt x="1786874" y="1434192"/>
                  </a:lnTo>
                  <a:lnTo>
                    <a:pt x="1809493" y="1392591"/>
                  </a:lnTo>
                  <a:lnTo>
                    <a:pt x="1830082" y="1349779"/>
                  </a:lnTo>
                  <a:lnTo>
                    <a:pt x="1848579" y="1305820"/>
                  </a:lnTo>
                  <a:lnTo>
                    <a:pt x="1864917" y="1260779"/>
                  </a:lnTo>
                  <a:lnTo>
                    <a:pt x="1600179" y="1174448"/>
                  </a:lnTo>
                  <a:lnTo>
                    <a:pt x="1583582" y="1218429"/>
                  </a:lnTo>
                  <a:lnTo>
                    <a:pt x="1564087" y="1260898"/>
                  </a:lnTo>
                  <a:lnTo>
                    <a:pt x="1541816" y="1301734"/>
                  </a:lnTo>
                  <a:lnTo>
                    <a:pt x="1516890" y="1340814"/>
                  </a:lnTo>
                  <a:lnTo>
                    <a:pt x="1489430" y="1378018"/>
                  </a:lnTo>
                  <a:lnTo>
                    <a:pt x="1459557" y="1413224"/>
                  </a:lnTo>
                  <a:lnTo>
                    <a:pt x="1427394" y="1446310"/>
                  </a:lnTo>
                  <a:lnTo>
                    <a:pt x="1393060" y="1477157"/>
                  </a:lnTo>
                  <a:lnTo>
                    <a:pt x="1356678" y="1505641"/>
                  </a:lnTo>
                  <a:lnTo>
                    <a:pt x="1318369" y="1531643"/>
                  </a:lnTo>
                  <a:lnTo>
                    <a:pt x="1278254" y="1555040"/>
                  </a:lnTo>
                  <a:lnTo>
                    <a:pt x="1236454" y="1575711"/>
                  </a:lnTo>
                  <a:lnTo>
                    <a:pt x="1193092" y="1593535"/>
                  </a:lnTo>
                  <a:lnTo>
                    <a:pt x="1148287" y="1608390"/>
                  </a:lnTo>
                  <a:lnTo>
                    <a:pt x="1102162" y="1620155"/>
                  </a:lnTo>
                  <a:lnTo>
                    <a:pt x="1054838" y="1628709"/>
                  </a:lnTo>
                  <a:lnTo>
                    <a:pt x="1006436" y="1633931"/>
                  </a:lnTo>
                  <a:lnTo>
                    <a:pt x="957078" y="1635698"/>
                  </a:lnTo>
                  <a:lnTo>
                    <a:pt x="907890" y="1633941"/>
                  </a:lnTo>
                  <a:lnTo>
                    <a:pt x="859654" y="1628752"/>
                  </a:lnTo>
                  <a:lnTo>
                    <a:pt x="812488" y="1620251"/>
                  </a:lnTo>
                  <a:lnTo>
                    <a:pt x="766512" y="1608558"/>
                  </a:lnTo>
                  <a:lnTo>
                    <a:pt x="721847" y="1593794"/>
                  </a:lnTo>
                  <a:lnTo>
                    <a:pt x="678611" y="1576081"/>
                  </a:lnTo>
                  <a:lnTo>
                    <a:pt x="636924" y="1555538"/>
                  </a:lnTo>
                  <a:lnTo>
                    <a:pt x="596905" y="1532287"/>
                  </a:lnTo>
                  <a:lnTo>
                    <a:pt x="558675" y="1506447"/>
                  </a:lnTo>
                  <a:lnTo>
                    <a:pt x="520562" y="1476641"/>
                  </a:lnTo>
                  <a:lnTo>
                    <a:pt x="484696" y="1444248"/>
                  </a:lnTo>
                  <a:lnTo>
                    <a:pt x="451217" y="1409408"/>
                  </a:lnTo>
                  <a:lnTo>
                    <a:pt x="420265" y="1372259"/>
                  </a:lnTo>
                  <a:lnTo>
                    <a:pt x="391978" y="1332941"/>
                  </a:lnTo>
                  <a:lnTo>
                    <a:pt x="366497" y="1291593"/>
                  </a:lnTo>
                  <a:lnTo>
                    <a:pt x="343961" y="1248354"/>
                  </a:lnTo>
                  <a:lnTo>
                    <a:pt x="324509" y="1203363"/>
                  </a:lnTo>
                  <a:lnTo>
                    <a:pt x="308281" y="1156760"/>
                  </a:lnTo>
                  <a:lnTo>
                    <a:pt x="295416" y="1108683"/>
                  </a:lnTo>
                  <a:lnTo>
                    <a:pt x="286054" y="1059273"/>
                  </a:lnTo>
                  <a:lnTo>
                    <a:pt x="280335" y="1008668"/>
                  </a:lnTo>
                  <a:lnTo>
                    <a:pt x="278397" y="957006"/>
                  </a:lnTo>
                  <a:lnTo>
                    <a:pt x="280084" y="908788"/>
                  </a:lnTo>
                  <a:lnTo>
                    <a:pt x="285069" y="861480"/>
                  </a:lnTo>
                  <a:lnTo>
                    <a:pt x="293238" y="815195"/>
                  </a:lnTo>
                  <a:lnTo>
                    <a:pt x="304479" y="770046"/>
                  </a:lnTo>
                  <a:lnTo>
                    <a:pt x="318679" y="726146"/>
                  </a:lnTo>
                  <a:lnTo>
                    <a:pt x="335724" y="683609"/>
                  </a:lnTo>
                  <a:lnTo>
                    <a:pt x="355501" y="642546"/>
                  </a:lnTo>
                  <a:lnTo>
                    <a:pt x="377898" y="603072"/>
                  </a:lnTo>
                  <a:lnTo>
                    <a:pt x="402802" y="565299"/>
                  </a:lnTo>
                  <a:lnTo>
                    <a:pt x="430098" y="529340"/>
                  </a:lnTo>
                  <a:lnTo>
                    <a:pt x="459674" y="495308"/>
                  </a:lnTo>
                  <a:lnTo>
                    <a:pt x="491417" y="463317"/>
                  </a:lnTo>
                  <a:lnTo>
                    <a:pt x="525214" y="433479"/>
                  </a:lnTo>
                  <a:lnTo>
                    <a:pt x="560952" y="405907"/>
                  </a:lnTo>
                  <a:lnTo>
                    <a:pt x="598517" y="380715"/>
                  </a:lnTo>
                  <a:lnTo>
                    <a:pt x="637797" y="358015"/>
                  </a:lnTo>
                  <a:lnTo>
                    <a:pt x="678679" y="337920"/>
                  </a:lnTo>
                  <a:lnTo>
                    <a:pt x="721048" y="320544"/>
                  </a:lnTo>
                  <a:lnTo>
                    <a:pt x="764793" y="306000"/>
                  </a:lnTo>
                  <a:lnTo>
                    <a:pt x="809800" y="294400"/>
                  </a:lnTo>
                  <a:lnTo>
                    <a:pt x="855956" y="285858"/>
                  </a:lnTo>
                  <a:lnTo>
                    <a:pt x="903148" y="280486"/>
                  </a:lnTo>
                  <a:lnTo>
                    <a:pt x="951263" y="278397"/>
                  </a:lnTo>
                  <a:lnTo>
                    <a:pt x="951263" y="0"/>
                  </a:lnTo>
                  <a:close/>
                </a:path>
              </a:pathLst>
            </a:custGeom>
            <a:solidFill>
              <a:srgbClr val="41647D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bject 7"/>
            <p:cNvSpPr/>
            <p:nvPr/>
          </p:nvSpPr>
          <p:spPr>
            <a:xfrm>
              <a:off x="12382791" y="2553444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4" h="963295">
                  <a:moveTo>
                    <a:pt x="15264" y="50"/>
                  </a:moveTo>
                  <a:lnTo>
                    <a:pt x="0" y="0"/>
                  </a:lnTo>
                  <a:lnTo>
                    <a:pt x="0" y="278397"/>
                  </a:lnTo>
                  <a:lnTo>
                    <a:pt x="9435" y="278333"/>
                  </a:lnTo>
                  <a:lnTo>
                    <a:pt x="69049" y="281298"/>
                  </a:lnTo>
                  <a:lnTo>
                    <a:pt x="121646" y="288237"/>
                  </a:lnTo>
                  <a:lnTo>
                    <a:pt x="172897" y="299110"/>
                  </a:lnTo>
                  <a:lnTo>
                    <a:pt x="222642" y="313761"/>
                  </a:lnTo>
                  <a:lnTo>
                    <a:pt x="270722" y="332030"/>
                  </a:lnTo>
                  <a:lnTo>
                    <a:pt x="316979" y="353759"/>
                  </a:lnTo>
                  <a:lnTo>
                    <a:pt x="361255" y="378789"/>
                  </a:lnTo>
                  <a:lnTo>
                    <a:pt x="403388" y="406962"/>
                  </a:lnTo>
                  <a:lnTo>
                    <a:pt x="441611" y="436759"/>
                  </a:lnTo>
                  <a:lnTo>
                    <a:pt x="477581" y="469154"/>
                  </a:lnTo>
                  <a:lnTo>
                    <a:pt x="511158" y="504009"/>
                  </a:lnTo>
                  <a:lnTo>
                    <a:pt x="542203" y="541182"/>
                  </a:lnTo>
                  <a:lnTo>
                    <a:pt x="570575" y="580535"/>
                  </a:lnTo>
                  <a:lnTo>
                    <a:pt x="596133" y="621927"/>
                  </a:lnTo>
                  <a:lnTo>
                    <a:pt x="618739" y="665218"/>
                  </a:lnTo>
                  <a:lnTo>
                    <a:pt x="638251" y="710268"/>
                  </a:lnTo>
                  <a:lnTo>
                    <a:pt x="654530" y="756937"/>
                  </a:lnTo>
                  <a:lnTo>
                    <a:pt x="667436" y="805086"/>
                  </a:lnTo>
                  <a:lnTo>
                    <a:pt x="676827" y="854573"/>
                  </a:lnTo>
                  <a:lnTo>
                    <a:pt x="682565" y="905260"/>
                  </a:lnTo>
                  <a:lnTo>
                    <a:pt x="684509" y="957006"/>
                  </a:lnTo>
                  <a:lnTo>
                    <a:pt x="684438" y="962842"/>
                  </a:lnTo>
                  <a:lnTo>
                    <a:pt x="962832" y="962842"/>
                  </a:lnTo>
                  <a:lnTo>
                    <a:pt x="961466" y="904110"/>
                  </a:lnTo>
                  <a:lnTo>
                    <a:pt x="957204" y="851966"/>
                  </a:lnTo>
                  <a:lnTo>
                    <a:pt x="950192" y="800649"/>
                  </a:lnTo>
                  <a:lnTo>
                    <a:pt x="940505" y="750233"/>
                  </a:lnTo>
                  <a:lnTo>
                    <a:pt x="928216" y="700793"/>
                  </a:lnTo>
                  <a:lnTo>
                    <a:pt x="913402" y="652403"/>
                  </a:lnTo>
                  <a:lnTo>
                    <a:pt x="896136" y="605138"/>
                  </a:lnTo>
                  <a:lnTo>
                    <a:pt x="876493" y="559073"/>
                  </a:lnTo>
                  <a:lnTo>
                    <a:pt x="854548" y="514282"/>
                  </a:lnTo>
                  <a:lnTo>
                    <a:pt x="830375" y="470840"/>
                  </a:lnTo>
                  <a:lnTo>
                    <a:pt x="804049" y="428821"/>
                  </a:lnTo>
                  <a:lnTo>
                    <a:pt x="775645" y="388300"/>
                  </a:lnTo>
                  <a:lnTo>
                    <a:pt x="745238" y="349352"/>
                  </a:lnTo>
                  <a:lnTo>
                    <a:pt x="712902" y="312051"/>
                  </a:lnTo>
                  <a:lnTo>
                    <a:pt x="678711" y="276471"/>
                  </a:lnTo>
                  <a:lnTo>
                    <a:pt x="642741" y="242688"/>
                  </a:lnTo>
                  <a:lnTo>
                    <a:pt x="605065" y="210776"/>
                  </a:lnTo>
                  <a:lnTo>
                    <a:pt x="565759" y="180809"/>
                  </a:lnTo>
                  <a:lnTo>
                    <a:pt x="526278" y="153751"/>
                  </a:lnTo>
                  <a:lnTo>
                    <a:pt x="485409" y="128650"/>
                  </a:lnTo>
                  <a:lnTo>
                    <a:pt x="443222" y="105573"/>
                  </a:lnTo>
                  <a:lnTo>
                    <a:pt x="399782" y="84587"/>
                  </a:lnTo>
                  <a:lnTo>
                    <a:pt x="355157" y="65760"/>
                  </a:lnTo>
                  <a:lnTo>
                    <a:pt x="309415" y="49158"/>
                  </a:lnTo>
                  <a:lnTo>
                    <a:pt x="262622" y="34849"/>
                  </a:lnTo>
                  <a:lnTo>
                    <a:pt x="214847" y="22901"/>
                  </a:lnTo>
                  <a:lnTo>
                    <a:pt x="166156" y="13379"/>
                  </a:lnTo>
                  <a:lnTo>
                    <a:pt x="116617" y="6352"/>
                  </a:lnTo>
                  <a:lnTo>
                    <a:pt x="66297" y="1887"/>
                  </a:lnTo>
                  <a:lnTo>
                    <a:pt x="15264" y="5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bject 8"/>
            <p:cNvSpPr/>
            <p:nvPr/>
          </p:nvSpPr>
          <p:spPr>
            <a:xfrm>
              <a:off x="12344986" y="2515567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59" h="1038860">
                  <a:moveTo>
                    <a:pt x="722294" y="994354"/>
                  </a:moveTo>
                  <a:lnTo>
                    <a:pt x="684672" y="994354"/>
                  </a:lnTo>
                  <a:lnTo>
                    <a:pt x="684058" y="1038523"/>
                  </a:lnTo>
                  <a:lnTo>
                    <a:pt x="1038315" y="1038523"/>
                  </a:lnTo>
                  <a:lnTo>
                    <a:pt x="1038438" y="1000718"/>
                  </a:lnTo>
                  <a:lnTo>
                    <a:pt x="722243" y="1000718"/>
                  </a:lnTo>
                  <a:lnTo>
                    <a:pt x="722294" y="994354"/>
                  </a:lnTo>
                  <a:close/>
                </a:path>
                <a:path w="1038859" h="1038860">
                  <a:moveTo>
                    <a:pt x="266435" y="353912"/>
                  </a:moveTo>
                  <a:lnTo>
                    <a:pt x="48065" y="353912"/>
                  </a:lnTo>
                  <a:lnTo>
                    <a:pt x="53494" y="354014"/>
                  </a:lnTo>
                  <a:lnTo>
                    <a:pt x="53086" y="354014"/>
                  </a:lnTo>
                  <a:lnTo>
                    <a:pt x="102403" y="356604"/>
                  </a:lnTo>
                  <a:lnTo>
                    <a:pt x="151209" y="362976"/>
                  </a:lnTo>
                  <a:lnTo>
                    <a:pt x="198896" y="372961"/>
                  </a:lnTo>
                  <a:lnTo>
                    <a:pt x="245318" y="386416"/>
                  </a:lnTo>
                  <a:lnTo>
                    <a:pt x="291585" y="403755"/>
                  </a:lnTo>
                  <a:lnTo>
                    <a:pt x="336068" y="424472"/>
                  </a:lnTo>
                  <a:lnTo>
                    <a:pt x="378607" y="448409"/>
                  </a:lnTo>
                  <a:lnTo>
                    <a:pt x="419042" y="475407"/>
                  </a:lnTo>
                  <a:lnTo>
                    <a:pt x="458827" y="506651"/>
                  </a:lnTo>
                  <a:lnTo>
                    <a:pt x="495988" y="540850"/>
                  </a:lnTo>
                  <a:lnTo>
                    <a:pt x="530347" y="577827"/>
                  </a:lnTo>
                  <a:lnTo>
                    <a:pt x="561726" y="617404"/>
                  </a:lnTo>
                  <a:lnTo>
                    <a:pt x="589946" y="659402"/>
                  </a:lnTo>
                  <a:lnTo>
                    <a:pt x="614829" y="703644"/>
                  </a:lnTo>
                  <a:lnTo>
                    <a:pt x="635459" y="748185"/>
                  </a:lnTo>
                  <a:lnTo>
                    <a:pt x="652694" y="794536"/>
                  </a:lnTo>
                  <a:lnTo>
                    <a:pt x="666375" y="842540"/>
                  </a:lnTo>
                  <a:lnTo>
                    <a:pt x="676343" y="892037"/>
                  </a:lnTo>
                  <a:lnTo>
                    <a:pt x="682335" y="941987"/>
                  </a:lnTo>
                  <a:lnTo>
                    <a:pt x="684488" y="994354"/>
                  </a:lnTo>
                  <a:lnTo>
                    <a:pt x="684509" y="1004365"/>
                  </a:lnTo>
                  <a:lnTo>
                    <a:pt x="684672" y="994354"/>
                  </a:lnTo>
                  <a:lnTo>
                    <a:pt x="722294" y="994354"/>
                  </a:lnTo>
                  <a:lnTo>
                    <a:pt x="720370" y="943137"/>
                  </a:lnTo>
                  <a:lnTo>
                    <a:pt x="714633" y="892450"/>
                  </a:lnTo>
                  <a:lnTo>
                    <a:pt x="705241" y="842962"/>
                  </a:lnTo>
                  <a:lnTo>
                    <a:pt x="692336" y="794813"/>
                  </a:lnTo>
                  <a:lnTo>
                    <a:pt x="676057" y="748144"/>
                  </a:lnTo>
                  <a:lnTo>
                    <a:pt x="656544" y="703094"/>
                  </a:lnTo>
                  <a:lnTo>
                    <a:pt x="633939" y="659803"/>
                  </a:lnTo>
                  <a:lnTo>
                    <a:pt x="608380" y="618411"/>
                  </a:lnTo>
                  <a:lnTo>
                    <a:pt x="580008" y="579059"/>
                  </a:lnTo>
                  <a:lnTo>
                    <a:pt x="548963" y="541885"/>
                  </a:lnTo>
                  <a:lnTo>
                    <a:pt x="515386" y="507030"/>
                  </a:lnTo>
                  <a:lnTo>
                    <a:pt x="479416" y="474635"/>
                  </a:lnTo>
                  <a:lnTo>
                    <a:pt x="441194" y="444839"/>
                  </a:lnTo>
                  <a:lnTo>
                    <a:pt x="399060" y="416665"/>
                  </a:lnTo>
                  <a:lnTo>
                    <a:pt x="354785" y="391635"/>
                  </a:lnTo>
                  <a:lnTo>
                    <a:pt x="308527" y="369906"/>
                  </a:lnTo>
                  <a:lnTo>
                    <a:pt x="266435" y="353912"/>
                  </a:lnTo>
                  <a:close/>
                </a:path>
                <a:path w="1038859" h="1038860">
                  <a:moveTo>
                    <a:pt x="314958" y="37805"/>
                  </a:moveTo>
                  <a:lnTo>
                    <a:pt x="41675" y="37805"/>
                  </a:lnTo>
                  <a:lnTo>
                    <a:pt x="44310" y="37810"/>
                  </a:lnTo>
                  <a:lnTo>
                    <a:pt x="47240" y="37810"/>
                  </a:lnTo>
                  <a:lnTo>
                    <a:pt x="50149" y="37896"/>
                  </a:lnTo>
                  <a:lnTo>
                    <a:pt x="104103" y="39763"/>
                  </a:lnTo>
                  <a:lnTo>
                    <a:pt x="154422" y="44228"/>
                  </a:lnTo>
                  <a:lnTo>
                    <a:pt x="203961" y="51256"/>
                  </a:lnTo>
                  <a:lnTo>
                    <a:pt x="252652" y="60777"/>
                  </a:lnTo>
                  <a:lnTo>
                    <a:pt x="300427" y="72726"/>
                  </a:lnTo>
                  <a:lnTo>
                    <a:pt x="347220" y="87034"/>
                  </a:lnTo>
                  <a:lnTo>
                    <a:pt x="392962" y="103636"/>
                  </a:lnTo>
                  <a:lnTo>
                    <a:pt x="437587" y="122463"/>
                  </a:lnTo>
                  <a:lnTo>
                    <a:pt x="481027" y="143449"/>
                  </a:lnTo>
                  <a:lnTo>
                    <a:pt x="523215" y="166526"/>
                  </a:lnTo>
                  <a:lnTo>
                    <a:pt x="564083" y="191627"/>
                  </a:lnTo>
                  <a:lnTo>
                    <a:pt x="603565" y="218685"/>
                  </a:lnTo>
                  <a:lnTo>
                    <a:pt x="642870" y="248652"/>
                  </a:lnTo>
                  <a:lnTo>
                    <a:pt x="680546" y="280564"/>
                  </a:lnTo>
                  <a:lnTo>
                    <a:pt x="716516" y="314348"/>
                  </a:lnTo>
                  <a:lnTo>
                    <a:pt x="750707" y="349927"/>
                  </a:lnTo>
                  <a:lnTo>
                    <a:pt x="783043" y="387228"/>
                  </a:lnTo>
                  <a:lnTo>
                    <a:pt x="813451" y="426177"/>
                  </a:lnTo>
                  <a:lnTo>
                    <a:pt x="841854" y="466697"/>
                  </a:lnTo>
                  <a:lnTo>
                    <a:pt x="868180" y="508716"/>
                  </a:lnTo>
                  <a:lnTo>
                    <a:pt x="892353" y="552158"/>
                  </a:lnTo>
                  <a:lnTo>
                    <a:pt x="914298" y="596949"/>
                  </a:lnTo>
                  <a:lnTo>
                    <a:pt x="933941" y="643015"/>
                  </a:lnTo>
                  <a:lnTo>
                    <a:pt x="951207" y="690279"/>
                  </a:lnTo>
                  <a:lnTo>
                    <a:pt x="966021" y="738669"/>
                  </a:lnTo>
                  <a:lnTo>
                    <a:pt x="978310" y="788109"/>
                  </a:lnTo>
                  <a:lnTo>
                    <a:pt x="987997" y="838525"/>
                  </a:lnTo>
                  <a:lnTo>
                    <a:pt x="995009" y="889843"/>
                  </a:lnTo>
                  <a:lnTo>
                    <a:pt x="999190" y="940994"/>
                  </a:lnTo>
                  <a:lnTo>
                    <a:pt x="1000694" y="994354"/>
                  </a:lnTo>
                  <a:lnTo>
                    <a:pt x="1000638" y="1000718"/>
                  </a:lnTo>
                  <a:lnTo>
                    <a:pt x="1038438" y="1000718"/>
                  </a:lnTo>
                  <a:lnTo>
                    <a:pt x="1038330" y="998614"/>
                  </a:lnTo>
                  <a:lnTo>
                    <a:pt x="1000673" y="998023"/>
                  </a:lnTo>
                  <a:lnTo>
                    <a:pt x="1038446" y="998023"/>
                  </a:lnTo>
                  <a:lnTo>
                    <a:pt x="1038514" y="997185"/>
                  </a:lnTo>
                  <a:lnTo>
                    <a:pt x="1038500" y="994354"/>
                  </a:lnTo>
                  <a:lnTo>
                    <a:pt x="1037073" y="940994"/>
                  </a:lnTo>
                  <a:lnTo>
                    <a:pt x="1032800" y="887840"/>
                  </a:lnTo>
                  <a:lnTo>
                    <a:pt x="1025767" y="835492"/>
                  </a:lnTo>
                  <a:lnTo>
                    <a:pt x="1016048" y="784026"/>
                  </a:lnTo>
                  <a:lnTo>
                    <a:pt x="1003717" y="733515"/>
                  </a:lnTo>
                  <a:lnTo>
                    <a:pt x="988847" y="684032"/>
                  </a:lnTo>
                  <a:lnTo>
                    <a:pt x="971512" y="635651"/>
                  </a:lnTo>
                  <a:lnTo>
                    <a:pt x="951784" y="588446"/>
                  </a:lnTo>
                  <a:lnTo>
                    <a:pt x="929738" y="542490"/>
                  </a:lnTo>
                  <a:lnTo>
                    <a:pt x="904512" y="496255"/>
                  </a:lnTo>
                  <a:lnTo>
                    <a:pt x="876951" y="451543"/>
                  </a:lnTo>
                  <a:lnTo>
                    <a:pt x="847138" y="408436"/>
                  </a:lnTo>
                  <a:lnTo>
                    <a:pt x="815155" y="367018"/>
                  </a:lnTo>
                  <a:lnTo>
                    <a:pt x="781085" y="327369"/>
                  </a:lnTo>
                  <a:lnTo>
                    <a:pt x="745009" y="289572"/>
                  </a:lnTo>
                  <a:lnTo>
                    <a:pt x="707010" y="253710"/>
                  </a:lnTo>
                  <a:lnTo>
                    <a:pt x="667169" y="219864"/>
                  </a:lnTo>
                  <a:lnTo>
                    <a:pt x="625570" y="188116"/>
                  </a:lnTo>
                  <a:lnTo>
                    <a:pt x="583782" y="159502"/>
                  </a:lnTo>
                  <a:lnTo>
                    <a:pt x="540515" y="132998"/>
                  </a:lnTo>
                  <a:lnTo>
                    <a:pt x="495843" y="108679"/>
                  </a:lnTo>
                  <a:lnTo>
                    <a:pt x="449840" y="86620"/>
                  </a:lnTo>
                  <a:lnTo>
                    <a:pt x="402581" y="66894"/>
                  </a:lnTo>
                  <a:lnTo>
                    <a:pt x="354141" y="49576"/>
                  </a:lnTo>
                  <a:lnTo>
                    <a:pt x="314958" y="37805"/>
                  </a:lnTo>
                  <a:close/>
                </a:path>
                <a:path w="1038859" h="1038860">
                  <a:moveTo>
                    <a:pt x="1038514" y="997185"/>
                  </a:moveTo>
                  <a:lnTo>
                    <a:pt x="1038514" y="998649"/>
                  </a:lnTo>
                  <a:lnTo>
                    <a:pt x="1038514" y="997185"/>
                  </a:lnTo>
                  <a:close/>
                </a:path>
                <a:path w="1038859" h="1038860">
                  <a:moveTo>
                    <a:pt x="1038446" y="998023"/>
                  </a:moveTo>
                  <a:lnTo>
                    <a:pt x="1000673" y="998023"/>
                  </a:lnTo>
                  <a:lnTo>
                    <a:pt x="1038333" y="998465"/>
                  </a:lnTo>
                  <a:lnTo>
                    <a:pt x="1038330" y="998614"/>
                  </a:lnTo>
                  <a:lnTo>
                    <a:pt x="1038446" y="998023"/>
                  </a:lnTo>
                  <a:close/>
                </a:path>
                <a:path w="1038859" h="1038860">
                  <a:moveTo>
                    <a:pt x="42185" y="58"/>
                  </a:moveTo>
                  <a:lnTo>
                    <a:pt x="0" y="192"/>
                  </a:lnTo>
                  <a:lnTo>
                    <a:pt x="0" y="354441"/>
                  </a:lnTo>
                  <a:lnTo>
                    <a:pt x="43948" y="353844"/>
                  </a:lnTo>
                  <a:lnTo>
                    <a:pt x="266256" y="353844"/>
                  </a:lnTo>
                  <a:lnTo>
                    <a:pt x="210702" y="336987"/>
                  </a:lnTo>
                  <a:lnTo>
                    <a:pt x="159451" y="326113"/>
                  </a:lnTo>
                  <a:lnTo>
                    <a:pt x="106854" y="319175"/>
                  </a:lnTo>
                  <a:lnTo>
                    <a:pt x="53069" y="316330"/>
                  </a:lnTo>
                  <a:lnTo>
                    <a:pt x="49710" y="316274"/>
                  </a:lnTo>
                  <a:lnTo>
                    <a:pt x="37805" y="316274"/>
                  </a:lnTo>
                  <a:lnTo>
                    <a:pt x="37805" y="37876"/>
                  </a:lnTo>
                  <a:lnTo>
                    <a:pt x="39745" y="37870"/>
                  </a:lnTo>
                  <a:lnTo>
                    <a:pt x="41675" y="37805"/>
                  </a:lnTo>
                  <a:lnTo>
                    <a:pt x="314958" y="37805"/>
                  </a:lnTo>
                  <a:lnTo>
                    <a:pt x="257544" y="23228"/>
                  </a:lnTo>
                  <a:lnTo>
                    <a:pt x="207791" y="13671"/>
                  </a:lnTo>
                  <a:lnTo>
                    <a:pt x="157158" y="6614"/>
                  </a:lnTo>
                  <a:lnTo>
                    <a:pt x="105709" y="2125"/>
                  </a:lnTo>
                  <a:lnTo>
                    <a:pt x="52942" y="257"/>
                  </a:lnTo>
                  <a:lnTo>
                    <a:pt x="36095" y="257"/>
                  </a:lnTo>
                  <a:lnTo>
                    <a:pt x="43703" y="92"/>
                  </a:lnTo>
                  <a:lnTo>
                    <a:pt x="42185" y="58"/>
                  </a:lnTo>
                  <a:close/>
                </a:path>
                <a:path w="1038859" h="1038860">
                  <a:moveTo>
                    <a:pt x="266311" y="353865"/>
                  </a:moveTo>
                  <a:lnTo>
                    <a:pt x="43619" y="353865"/>
                  </a:lnTo>
                  <a:lnTo>
                    <a:pt x="44014" y="353868"/>
                  </a:lnTo>
                  <a:lnTo>
                    <a:pt x="44310" y="354014"/>
                  </a:lnTo>
                  <a:lnTo>
                    <a:pt x="53086" y="354014"/>
                  </a:lnTo>
                  <a:lnTo>
                    <a:pt x="48065" y="353912"/>
                  </a:lnTo>
                  <a:lnTo>
                    <a:pt x="266435" y="353912"/>
                  </a:lnTo>
                  <a:close/>
                </a:path>
                <a:path w="1038859" h="1038860">
                  <a:moveTo>
                    <a:pt x="266256" y="353844"/>
                  </a:moveTo>
                  <a:lnTo>
                    <a:pt x="43948" y="353844"/>
                  </a:lnTo>
                  <a:lnTo>
                    <a:pt x="36169" y="354008"/>
                  </a:lnTo>
                  <a:lnTo>
                    <a:pt x="43619" y="354008"/>
                  </a:lnTo>
                  <a:lnTo>
                    <a:pt x="43619" y="353865"/>
                  </a:lnTo>
                  <a:lnTo>
                    <a:pt x="266311" y="353865"/>
                  </a:lnTo>
                  <a:close/>
                </a:path>
                <a:path w="1038859" h="1038860">
                  <a:moveTo>
                    <a:pt x="43619" y="316203"/>
                  </a:moveTo>
                  <a:lnTo>
                    <a:pt x="41675" y="316203"/>
                  </a:lnTo>
                  <a:lnTo>
                    <a:pt x="39745" y="316259"/>
                  </a:lnTo>
                  <a:lnTo>
                    <a:pt x="37805" y="316274"/>
                  </a:lnTo>
                  <a:lnTo>
                    <a:pt x="49710" y="316274"/>
                  </a:lnTo>
                  <a:lnTo>
                    <a:pt x="47240" y="316209"/>
                  </a:lnTo>
                  <a:lnTo>
                    <a:pt x="43619" y="316203"/>
                  </a:lnTo>
                  <a:close/>
                </a:path>
                <a:path w="1038859" h="1038860">
                  <a:moveTo>
                    <a:pt x="43859" y="117"/>
                  </a:moveTo>
                  <a:lnTo>
                    <a:pt x="36095" y="257"/>
                  </a:lnTo>
                  <a:lnTo>
                    <a:pt x="52942" y="257"/>
                  </a:lnTo>
                  <a:lnTo>
                    <a:pt x="46289" y="147"/>
                  </a:lnTo>
                  <a:lnTo>
                    <a:pt x="43915" y="145"/>
                  </a:lnTo>
                  <a:close/>
                </a:path>
                <a:path w="1038859" h="1038860">
                  <a:moveTo>
                    <a:pt x="48759" y="47"/>
                  </a:moveTo>
                  <a:lnTo>
                    <a:pt x="45475" y="53"/>
                  </a:lnTo>
                  <a:lnTo>
                    <a:pt x="44310" y="78"/>
                  </a:lnTo>
                  <a:lnTo>
                    <a:pt x="45284" y="92"/>
                  </a:lnTo>
                  <a:lnTo>
                    <a:pt x="44310" y="109"/>
                  </a:lnTo>
                  <a:lnTo>
                    <a:pt x="46289" y="147"/>
                  </a:lnTo>
                  <a:lnTo>
                    <a:pt x="44325" y="115"/>
                  </a:lnTo>
                  <a:lnTo>
                    <a:pt x="48759" y="47"/>
                  </a:lnTo>
                  <a:close/>
                </a:path>
                <a:path w="1038859" h="1038860">
                  <a:moveTo>
                    <a:pt x="44229" y="80"/>
                  </a:moveTo>
                  <a:lnTo>
                    <a:pt x="43802" y="89"/>
                  </a:lnTo>
                  <a:lnTo>
                    <a:pt x="44310" y="109"/>
                  </a:lnTo>
                  <a:close/>
                </a:path>
                <a:path w="1038859" h="1038860">
                  <a:moveTo>
                    <a:pt x="44310" y="51"/>
                  </a:moveTo>
                  <a:lnTo>
                    <a:pt x="43728" y="53"/>
                  </a:lnTo>
                  <a:lnTo>
                    <a:pt x="44229" y="80"/>
                  </a:lnTo>
                  <a:close/>
                </a:path>
                <a:path w="1038859" h="1038860">
                  <a:moveTo>
                    <a:pt x="43619" y="0"/>
                  </a:moveTo>
                  <a:lnTo>
                    <a:pt x="36789" y="0"/>
                  </a:lnTo>
                  <a:lnTo>
                    <a:pt x="42185" y="58"/>
                  </a:lnTo>
                  <a:lnTo>
                    <a:pt x="43728" y="53"/>
                  </a:lnTo>
                  <a:close/>
                </a:path>
                <a:path w="1038859" h="1038860">
                  <a:moveTo>
                    <a:pt x="51487" y="5"/>
                  </a:moveTo>
                  <a:lnTo>
                    <a:pt x="44310" y="5"/>
                  </a:lnTo>
                  <a:lnTo>
                    <a:pt x="48759" y="47"/>
                  </a:lnTo>
                  <a:lnTo>
                    <a:pt x="51487" y="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bject 9"/>
            <p:cNvSpPr/>
            <p:nvPr/>
          </p:nvSpPr>
          <p:spPr>
            <a:xfrm>
              <a:off x="13031707" y="3516286"/>
              <a:ext cx="314325" cy="298450"/>
            </a:xfrm>
            <a:custGeom>
              <a:avLst/>
              <a:gdLst/>
              <a:ahLst/>
              <a:cxnLst/>
              <a:rect l="l" t="t" r="r" b="b"/>
              <a:pathLst>
                <a:path w="314325" h="298450">
                  <a:moveTo>
                    <a:pt x="313917" y="0"/>
                  </a:moveTo>
                  <a:lnTo>
                    <a:pt x="35522" y="0"/>
                  </a:lnTo>
                  <a:lnTo>
                    <a:pt x="32868" y="54907"/>
                  </a:lnTo>
                  <a:lnTo>
                    <a:pt x="25956" y="108592"/>
                  </a:lnTo>
                  <a:lnTo>
                    <a:pt x="14946" y="160882"/>
                  </a:lnTo>
                  <a:lnTo>
                    <a:pt x="0" y="211606"/>
                  </a:lnTo>
                  <a:lnTo>
                    <a:pt x="264738" y="297937"/>
                  </a:lnTo>
                  <a:lnTo>
                    <a:pt x="279217" y="250563"/>
                  </a:lnTo>
                  <a:lnTo>
                    <a:pt x="291275" y="202182"/>
                  </a:lnTo>
                  <a:lnTo>
                    <a:pt x="300842" y="152866"/>
                  </a:lnTo>
                  <a:lnTo>
                    <a:pt x="307850" y="102683"/>
                  </a:lnTo>
                  <a:lnTo>
                    <a:pt x="312231" y="51704"/>
                  </a:lnTo>
                  <a:lnTo>
                    <a:pt x="313917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10"/>
            <p:cNvSpPr/>
            <p:nvPr/>
          </p:nvSpPr>
          <p:spPr>
            <a:xfrm>
              <a:off x="12983742" y="3478480"/>
              <a:ext cx="400050" cy="383540"/>
            </a:xfrm>
            <a:custGeom>
              <a:avLst/>
              <a:gdLst/>
              <a:ahLst/>
              <a:cxnLst/>
              <a:rect l="l" t="t" r="r" b="b"/>
              <a:pathLst>
                <a:path w="400050" h="383539">
                  <a:moveTo>
                    <a:pt x="399770" y="0"/>
                  </a:moveTo>
                  <a:lnTo>
                    <a:pt x="46145" y="0"/>
                  </a:lnTo>
                  <a:lnTo>
                    <a:pt x="45815" y="37952"/>
                  </a:lnTo>
                  <a:lnTo>
                    <a:pt x="45095" y="63159"/>
                  </a:lnTo>
                  <a:lnTo>
                    <a:pt x="40606" y="113990"/>
                  </a:lnTo>
                  <a:lnTo>
                    <a:pt x="32158" y="164203"/>
                  </a:lnTo>
                  <a:lnTo>
                    <a:pt x="19807" y="213315"/>
                  </a:lnTo>
                  <a:lnTo>
                    <a:pt x="0" y="273465"/>
                  </a:lnTo>
                  <a:lnTo>
                    <a:pt x="336564" y="383217"/>
                  </a:lnTo>
                  <a:lnTo>
                    <a:pt x="348442" y="347703"/>
                  </a:lnTo>
                  <a:lnTo>
                    <a:pt x="352181" y="335742"/>
                  </a:lnTo>
                  <a:lnTo>
                    <a:pt x="312703" y="335742"/>
                  </a:lnTo>
                  <a:lnTo>
                    <a:pt x="47965" y="249411"/>
                  </a:lnTo>
                  <a:lnTo>
                    <a:pt x="62912" y="198687"/>
                  </a:lnTo>
                  <a:lnTo>
                    <a:pt x="73921" y="146397"/>
                  </a:lnTo>
                  <a:lnTo>
                    <a:pt x="80833" y="92712"/>
                  </a:lnTo>
                  <a:lnTo>
                    <a:pt x="83487" y="37805"/>
                  </a:lnTo>
                  <a:lnTo>
                    <a:pt x="399542" y="37805"/>
                  </a:lnTo>
                  <a:lnTo>
                    <a:pt x="399770" y="0"/>
                  </a:lnTo>
                  <a:close/>
                </a:path>
                <a:path w="400050" h="383539">
                  <a:moveTo>
                    <a:pt x="399542" y="37805"/>
                  </a:moveTo>
                  <a:lnTo>
                    <a:pt x="361882" y="37805"/>
                  </a:lnTo>
                  <a:lnTo>
                    <a:pt x="360196" y="89509"/>
                  </a:lnTo>
                  <a:lnTo>
                    <a:pt x="355815" y="140488"/>
                  </a:lnTo>
                  <a:lnTo>
                    <a:pt x="348807" y="190671"/>
                  </a:lnTo>
                  <a:lnTo>
                    <a:pt x="339240" y="239988"/>
                  </a:lnTo>
                  <a:lnTo>
                    <a:pt x="327182" y="288368"/>
                  </a:lnTo>
                  <a:lnTo>
                    <a:pt x="312703" y="335742"/>
                  </a:lnTo>
                  <a:lnTo>
                    <a:pt x="352181" y="335742"/>
                  </a:lnTo>
                  <a:lnTo>
                    <a:pt x="370307" y="272556"/>
                  </a:lnTo>
                  <a:lnTo>
                    <a:pt x="379047" y="234120"/>
                  </a:lnTo>
                  <a:lnTo>
                    <a:pt x="386283" y="195154"/>
                  </a:lnTo>
                  <a:lnTo>
                    <a:pt x="391858" y="156651"/>
                  </a:lnTo>
                  <a:lnTo>
                    <a:pt x="395945" y="117596"/>
                  </a:lnTo>
                  <a:lnTo>
                    <a:pt x="398516" y="78020"/>
                  </a:lnTo>
                  <a:lnTo>
                    <a:pt x="399542" y="37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object 12"/>
          <p:cNvSpPr txBox="1"/>
          <p:nvPr/>
        </p:nvSpPr>
        <p:spPr>
          <a:xfrm>
            <a:off x="8211866" y="2668666"/>
            <a:ext cx="579876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13"/>
          <p:cNvSpPr txBox="1"/>
          <p:nvPr/>
        </p:nvSpPr>
        <p:spPr>
          <a:xfrm>
            <a:off x="8169802" y="2958585"/>
            <a:ext cx="60932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sz="10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object 14"/>
          <p:cNvGrpSpPr/>
          <p:nvPr/>
        </p:nvGrpSpPr>
        <p:grpSpPr>
          <a:xfrm flipH="1">
            <a:off x="9150570" y="2462566"/>
            <a:ext cx="200772" cy="946641"/>
            <a:chOff x="13595621" y="2686795"/>
            <a:chExt cx="180975" cy="1536065"/>
          </a:xfrm>
        </p:grpSpPr>
        <p:sp>
          <p:nvSpPr>
            <p:cNvPr id="45" name="object 15"/>
            <p:cNvSpPr/>
            <p:nvPr/>
          </p:nvSpPr>
          <p:spPr>
            <a:xfrm>
              <a:off x="13595621" y="2686795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710" y="0"/>
                  </a:moveTo>
                  <a:lnTo>
                    <a:pt x="0" y="0"/>
                  </a:lnTo>
                  <a:lnTo>
                    <a:pt x="0" y="180713"/>
                  </a:lnTo>
                  <a:lnTo>
                    <a:pt x="180710" y="180713"/>
                  </a:lnTo>
                  <a:lnTo>
                    <a:pt x="18071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bject 16"/>
            <p:cNvSpPr/>
            <p:nvPr/>
          </p:nvSpPr>
          <p:spPr>
            <a:xfrm>
              <a:off x="13595621" y="3308217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710" y="0"/>
                  </a:moveTo>
                  <a:lnTo>
                    <a:pt x="0" y="0"/>
                  </a:lnTo>
                  <a:lnTo>
                    <a:pt x="0" y="180714"/>
                  </a:lnTo>
                  <a:lnTo>
                    <a:pt x="180710" y="180714"/>
                  </a:lnTo>
                  <a:lnTo>
                    <a:pt x="180710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bject 17"/>
            <p:cNvSpPr/>
            <p:nvPr/>
          </p:nvSpPr>
          <p:spPr>
            <a:xfrm>
              <a:off x="13595621" y="4041555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710" y="0"/>
                  </a:moveTo>
                  <a:lnTo>
                    <a:pt x="0" y="0"/>
                  </a:lnTo>
                  <a:lnTo>
                    <a:pt x="0" y="180713"/>
                  </a:lnTo>
                  <a:lnTo>
                    <a:pt x="180710" y="180713"/>
                  </a:lnTo>
                  <a:lnTo>
                    <a:pt x="180710" y="0"/>
                  </a:lnTo>
                  <a:close/>
                </a:path>
              </a:pathLst>
            </a:custGeom>
            <a:solidFill>
              <a:srgbClr val="41647D"/>
            </a:solidFill>
          </p:spPr>
          <p:txBody>
            <a:bodyPr wrap="square" lIns="0" tIns="0" rIns="0" bIns="0" rtlCol="0"/>
            <a:lstStyle/>
            <a:p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bject 18"/>
          <p:cNvSpPr txBox="1"/>
          <p:nvPr/>
        </p:nvSpPr>
        <p:spPr>
          <a:xfrm>
            <a:off x="9571992" y="2082003"/>
            <a:ext cx="493018" cy="1388841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5080">
              <a:lnSpc>
                <a:spcPct val="100000"/>
              </a:lnSpc>
              <a:spcBef>
                <a:spcPts val="1689"/>
              </a:spcBef>
            </a:pPr>
            <a:r>
              <a:rPr sz="1400" spc="-3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spc="-3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400" spc="-3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">
              <a:lnSpc>
                <a:spcPct val="100000"/>
              </a:lnSpc>
              <a:spcBef>
                <a:spcPts val="1600"/>
              </a:spcBef>
            </a:pPr>
            <a:r>
              <a:rPr sz="1400" spc="-2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400" spc="-2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1400" spc="-2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475"/>
              </a:spcBef>
            </a:pPr>
            <a:r>
              <a:rPr sz="14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4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4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19"/>
          <p:cNvSpPr txBox="1"/>
          <p:nvPr/>
        </p:nvSpPr>
        <p:spPr>
          <a:xfrm>
            <a:off x="10026574" y="2295365"/>
            <a:ext cx="2694162" cy="1078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41985" indent="-635"/>
            <a:r>
              <a:rPr lang="ru-RU" sz="1200" b="1" spc="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b="1" spc="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обственные</a:t>
            </a:r>
            <a:r>
              <a:rPr lang="ru-RU" sz="1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1200" b="1" spc="1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41985" indent="-635"/>
            <a:endParaRPr lang="ru-RU" sz="1200" b="1" spc="1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41985" indent="-635"/>
            <a:r>
              <a:rPr sz="1200" b="1" spc="1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1200" b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sz="12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</a:t>
            </a:r>
            <a:r>
              <a:rPr sz="1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  <a:r>
              <a:rPr sz="1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sz="1200" b="1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spc="1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25"/>
              </a:lnSpc>
            </a:pPr>
            <a:r>
              <a:rPr lang="ru-RU" sz="1200" b="1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200" b="1" spc="1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sz="1200" b="1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кредита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Заголовок 24"/>
          <p:cNvSpPr>
            <a:spLocks noGrp="1"/>
          </p:cNvSpPr>
          <p:nvPr>
            <p:ph type="title"/>
          </p:nvPr>
        </p:nvSpPr>
        <p:spPr>
          <a:xfrm>
            <a:off x="327585" y="191426"/>
            <a:ext cx="4400263" cy="3775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-6496" y="-20245"/>
            <a:ext cx="12275883" cy="7003622"/>
          </a:xfrm>
          <a:prstGeom prst="rect">
            <a:avLst/>
          </a:prstGeom>
          <a:noFill/>
          <a:extLst/>
        </p:spPr>
      </p:pic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5720" y="887975"/>
            <a:ext cx="726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материально-технической базы СПОК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1824" y="1257307"/>
            <a:ext cx="4406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с 10.03. по 10.04.2025г.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775" y="141694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l">
              <a:spcBef>
                <a:spcPts val="434"/>
              </a:spcBef>
            </a:pPr>
            <a:r>
              <a:rPr lang="ru-RU" sz="1400" b="1" spc="-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СПОК</a:t>
            </a:r>
            <a:r>
              <a:rPr lang="ru-RU" sz="1400" b="1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осуществляет деятельность </a:t>
            </a:r>
            <a:br>
              <a:rPr lang="ru-RU" sz="1400" b="1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года, зарегистрирован на сельской территории или территории сельской агломерации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588" y="215561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l">
              <a:spcBef>
                <a:spcPts val="434"/>
              </a:spcBef>
            </a:pPr>
            <a:r>
              <a:rPr lang="ru-RU" sz="14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Начинающий СПОК – осуществляет деятельность </a:t>
            </a:r>
            <a:br>
              <a:rPr lang="ru-RU" sz="14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 года, зарегистрирован на сельской территории </a:t>
            </a:r>
            <a:br>
              <a:rPr lang="ru-RU" sz="14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территории сельской агломерации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26048" y="4027666"/>
            <a:ext cx="2524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6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ПРОХОДНОЙ БАЛЛ </a:t>
            </a:r>
            <a:r>
              <a:rPr lang="ru-RU" sz="1600" spc="-55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spc="-55" dirty="0" smtClean="0">
                <a:solidFill>
                  <a:srgbClr val="22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9219" y="1580959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45"/>
          <p:cNvGrpSpPr/>
          <p:nvPr/>
        </p:nvGrpSpPr>
        <p:grpSpPr>
          <a:xfrm>
            <a:off x="9046673" y="1765625"/>
            <a:ext cx="1595074" cy="1528078"/>
            <a:chOff x="14668985" y="2510853"/>
            <a:chExt cx="1492885" cy="1522730"/>
          </a:xfrm>
        </p:grpSpPr>
        <p:sp>
          <p:nvSpPr>
            <p:cNvPr id="19" name="object 46"/>
            <p:cNvSpPr/>
            <p:nvPr/>
          </p:nvSpPr>
          <p:spPr>
            <a:xfrm>
              <a:off x="14668985" y="2540422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7"/>
            <p:cNvSpPr/>
            <p:nvPr/>
          </p:nvSpPr>
          <p:spPr>
            <a:xfrm>
              <a:off x="15422737" y="2540511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8"/>
            <p:cNvSpPr/>
            <p:nvPr/>
          </p:nvSpPr>
          <p:spPr>
            <a:xfrm>
              <a:off x="15393256" y="2510853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45"/>
          <p:cNvGrpSpPr/>
          <p:nvPr/>
        </p:nvGrpSpPr>
        <p:grpSpPr>
          <a:xfrm>
            <a:off x="6168008" y="1765625"/>
            <a:ext cx="1564432" cy="1519369"/>
            <a:chOff x="14668985" y="2510853"/>
            <a:chExt cx="1492885" cy="1522730"/>
          </a:xfrm>
        </p:grpSpPr>
        <p:sp>
          <p:nvSpPr>
            <p:cNvPr id="25" name="object 46"/>
            <p:cNvSpPr/>
            <p:nvPr/>
          </p:nvSpPr>
          <p:spPr>
            <a:xfrm>
              <a:off x="14668985" y="2540422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7"/>
            <p:cNvSpPr/>
            <p:nvPr/>
          </p:nvSpPr>
          <p:spPr>
            <a:xfrm>
              <a:off x="15422737" y="2540511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8"/>
            <p:cNvSpPr/>
            <p:nvPr/>
          </p:nvSpPr>
          <p:spPr>
            <a:xfrm>
              <a:off x="15393256" y="2510853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375039" y="2141061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2718" y="219630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 30 млн руб.</a:t>
            </a:r>
          </a:p>
          <a:p>
            <a:endParaRPr lang="ru-RU" dirty="0"/>
          </a:p>
        </p:txBody>
      </p:sp>
      <p:grpSp>
        <p:nvGrpSpPr>
          <p:cNvPr id="28" name="object 35"/>
          <p:cNvGrpSpPr/>
          <p:nvPr/>
        </p:nvGrpSpPr>
        <p:grpSpPr>
          <a:xfrm>
            <a:off x="7788058" y="1950291"/>
            <a:ext cx="202554" cy="1515027"/>
            <a:chOff x="16256142" y="8159465"/>
            <a:chExt cx="127635" cy="768350"/>
          </a:xfrm>
        </p:grpSpPr>
        <p:sp>
          <p:nvSpPr>
            <p:cNvPr id="29" name="object 36"/>
            <p:cNvSpPr/>
            <p:nvPr/>
          </p:nvSpPr>
          <p:spPr>
            <a:xfrm>
              <a:off x="16256142" y="8159465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4">
                  <a:moveTo>
                    <a:pt x="127398" y="0"/>
                  </a:moveTo>
                  <a:lnTo>
                    <a:pt x="0" y="0"/>
                  </a:lnTo>
                  <a:lnTo>
                    <a:pt x="0" y="127398"/>
                  </a:lnTo>
                  <a:lnTo>
                    <a:pt x="127398" y="127398"/>
                  </a:lnTo>
                  <a:lnTo>
                    <a:pt x="127398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7"/>
            <p:cNvSpPr/>
            <p:nvPr/>
          </p:nvSpPr>
          <p:spPr>
            <a:xfrm>
              <a:off x="16256142" y="8800135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4">
                  <a:moveTo>
                    <a:pt x="127398" y="0"/>
                  </a:moveTo>
                  <a:lnTo>
                    <a:pt x="0" y="0"/>
                  </a:lnTo>
                  <a:lnTo>
                    <a:pt x="0" y="127395"/>
                  </a:lnTo>
                  <a:lnTo>
                    <a:pt x="127398" y="127395"/>
                  </a:lnTo>
                  <a:lnTo>
                    <a:pt x="127398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5"/>
          <p:cNvGrpSpPr/>
          <p:nvPr/>
        </p:nvGrpSpPr>
        <p:grpSpPr>
          <a:xfrm>
            <a:off x="10641747" y="1873139"/>
            <a:ext cx="226922" cy="1498664"/>
            <a:chOff x="16256142" y="8159465"/>
            <a:chExt cx="127635" cy="768350"/>
          </a:xfrm>
        </p:grpSpPr>
        <p:sp>
          <p:nvSpPr>
            <p:cNvPr id="33" name="object 36"/>
            <p:cNvSpPr/>
            <p:nvPr/>
          </p:nvSpPr>
          <p:spPr>
            <a:xfrm>
              <a:off x="16256142" y="8159465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4">
                  <a:moveTo>
                    <a:pt x="127398" y="0"/>
                  </a:moveTo>
                  <a:lnTo>
                    <a:pt x="0" y="0"/>
                  </a:lnTo>
                  <a:lnTo>
                    <a:pt x="0" y="127398"/>
                  </a:lnTo>
                  <a:lnTo>
                    <a:pt x="127398" y="127398"/>
                  </a:lnTo>
                  <a:lnTo>
                    <a:pt x="127398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16256142" y="8800135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4">
                  <a:moveTo>
                    <a:pt x="127398" y="0"/>
                  </a:moveTo>
                  <a:lnTo>
                    <a:pt x="0" y="0"/>
                  </a:lnTo>
                  <a:lnTo>
                    <a:pt x="0" y="127395"/>
                  </a:lnTo>
                  <a:lnTo>
                    <a:pt x="127398" y="127395"/>
                  </a:lnTo>
                  <a:lnTo>
                    <a:pt x="127398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28917" y="1873139"/>
            <a:ext cx="108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средства гранта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0217" y="3021023"/>
            <a:ext cx="106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собственные средства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23099" y="1895856"/>
            <a:ext cx="1456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23099" y="3115213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4654" y="209670"/>
            <a:ext cx="702921" cy="66969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9418453" y="375240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БА-13,3 млн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33354" y="3344041"/>
            <a:ext cx="168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6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Начинающий СПОК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203124" y="3412999"/>
            <a:ext cx="129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</a:t>
            </a:r>
            <a:br>
              <a:rPr lang="ru-RU" sz="1400" b="1" spc="-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-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sz="1400" b="1" spc="-6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588" y="289427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гранта:</a:t>
            </a:r>
            <a:r>
              <a:rPr lang="ru-RU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месяцев со дня получения.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может быть продлен по решению Министерства,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более чем на 6 месяцев. 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03757" y="3881262"/>
            <a:ext cx="9406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реконструкция или модернизация производственных объектов,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монтаж модульных производственных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монтаж оборудования для производственных объектов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монтаж оборудования для рыбоводной инфраструктуры и товарной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 в случае, если СПОК осуществляет деятельность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относящихся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районам Крайнего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не 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привлекаемого на реализацию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кредита </a:t>
            </a:r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действующих СПОК)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уплата процентов по льготному инвестиционному кредиту в течение 18 месяцев со дня получения Гранта </a:t>
            </a:r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действующих СПОК)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не более 20% основного долга по займу, полученному на реализацию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сельскохозяйственном потребительском кредитном кооперативе </a:t>
            </a:r>
            <a:r>
              <a:rPr lang="ru-RU" sz="1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действующих СПОК</a:t>
            </a:r>
            <a:r>
              <a:rPr lang="ru-RU" sz="1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543849" y="355948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средств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65" y="6562274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455247" y="65877"/>
            <a:ext cx="6632278" cy="4984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1" y="0"/>
            <a:ext cx="12289536" cy="6858000"/>
          </a:xfrm>
          <a:prstGeom prst="rect">
            <a:avLst/>
          </a:prstGeom>
          <a:noFill/>
          <a:extLst/>
        </p:spPr>
      </p:pic>
      <p:sp>
        <p:nvSpPr>
          <p:cNvPr id="21" name="Прямоугольник 20"/>
          <p:cNvSpPr/>
          <p:nvPr/>
        </p:nvSpPr>
        <p:spPr>
          <a:xfrm>
            <a:off x="2639616" y="2780928"/>
            <a:ext cx="6472363" cy="31658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61681" y="6493768"/>
            <a:ext cx="312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10</a:t>
            </a:r>
            <a:endParaRPr lang="ru-RU" sz="1100" dirty="0">
              <a:solidFill>
                <a:schemeClr val="bg1"/>
              </a:solidFill>
              <a:latin typeface="PermianSansTypefac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1" y="1731167"/>
            <a:ext cx="3744415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434"/>
              </a:spcBef>
            </a:pPr>
            <a:r>
              <a:rPr lang="ru-RU" sz="1600" b="1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 </a:t>
            </a:r>
            <a:r>
              <a:rPr lang="ru-RU" sz="1600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</a:t>
            </a:r>
            <a:r>
              <a:rPr lang="ru-RU" sz="1600" spc="-6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года</a:t>
            </a:r>
            <a:r>
              <a:rPr lang="ru-RU" sz="1600" spc="-60" dirty="0" smtClean="0">
                <a:solidFill>
                  <a:srgbClr val="1B2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 регистрации, зарегистрированный на сельской территории или сельской агломерации. </a:t>
            </a:r>
          </a:p>
          <a:p>
            <a:pPr marL="12700" algn="l">
              <a:spcBef>
                <a:spcPts val="434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 по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заготовке, хранению, подработке, переработке, сортировке, убою, первичной переработке, охлаждению, подготовке к реализации, транспортировке и реализации сельскохозяйственной продукции, дикорастущих пищевых ресурсов, а также продуктов переработки указанной продук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ции, объединяет не менее 5 граждан Российской Федерации и (или) 3 сельскохозяйственных товаропроизводителей (кроме ассоциированных членов)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1696" y="1239138"/>
            <a:ext cx="838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размещения объявления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 позднее 30 июля 2025 года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4237" y="95077"/>
            <a:ext cx="702921" cy="6696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41847" y="260648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БА-35,9 млн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3702" y="88797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СПОК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6117" y="1608470"/>
            <a:ext cx="8218471" cy="409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lang="ru-RU" sz="1100" spc="-25" dirty="0" smtClean="0">
                <a:solidFill>
                  <a:srgbClr val="0089CF"/>
                </a:solidFill>
                <a:latin typeface="Arial Black"/>
                <a:cs typeface="Arial Black"/>
              </a:rPr>
              <a:t>РАЗМЕР</a:t>
            </a:r>
            <a:r>
              <a:rPr lang="ru-RU" sz="1100" spc="-160" dirty="0" smtClean="0">
                <a:solidFill>
                  <a:srgbClr val="0089CF"/>
                </a:solidFill>
                <a:latin typeface="Arial Black"/>
                <a:cs typeface="Arial Black"/>
              </a:rPr>
              <a:t> </a:t>
            </a:r>
            <a:r>
              <a:rPr lang="ru-RU" sz="1100" spc="-10" dirty="0" smtClean="0">
                <a:solidFill>
                  <a:srgbClr val="0089CF"/>
                </a:solidFill>
                <a:latin typeface="Arial Black"/>
                <a:cs typeface="Arial Black"/>
              </a:rPr>
              <a:t>СУБСИДИИ</a:t>
            </a:r>
            <a:endParaRPr lang="ru-RU" sz="1100" dirty="0" smtClean="0">
              <a:latin typeface="Arial Black"/>
              <a:cs typeface="Arial Black"/>
            </a:endParaRPr>
          </a:p>
          <a:p>
            <a:pPr marL="65024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25" dirty="0" smtClean="0">
                <a:solidFill>
                  <a:srgbClr val="1C2D38"/>
                </a:solidFill>
                <a:latin typeface="Arial Black"/>
                <a:cs typeface="Arial Black"/>
              </a:rPr>
              <a:t>50%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60" dirty="0" smtClean="0">
                <a:solidFill>
                  <a:srgbClr val="1C2D38"/>
                </a:solidFill>
                <a:latin typeface="Arial Black"/>
                <a:cs typeface="Arial Black"/>
              </a:rPr>
              <a:t>затрат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и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60" dirty="0" smtClean="0">
                <a:solidFill>
                  <a:srgbClr val="1C2D38"/>
                </a:solidFill>
                <a:latin typeface="Arial Black"/>
                <a:cs typeface="Arial Black"/>
              </a:rPr>
              <a:t>3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млн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35" dirty="0" smtClean="0">
                <a:solidFill>
                  <a:srgbClr val="1C2D38"/>
                </a:solidFill>
                <a:latin typeface="Arial Black"/>
                <a:cs typeface="Arial Black"/>
              </a:rPr>
              <a:t>руб.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80" dirty="0" smtClean="0">
                <a:solidFill>
                  <a:srgbClr val="1C2D38"/>
                </a:solidFill>
                <a:latin typeface="Arial Black"/>
                <a:cs typeface="Arial Black"/>
              </a:rPr>
              <a:t>на</a:t>
            </a:r>
            <a:r>
              <a:rPr lang="ru-RU" sz="1100" spc="-90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один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0" dirty="0" smtClean="0">
                <a:solidFill>
                  <a:srgbClr val="1C2D38"/>
                </a:solidFill>
                <a:latin typeface="Arial Black"/>
                <a:cs typeface="Arial Black"/>
              </a:rPr>
              <a:t>кооператив:</a:t>
            </a:r>
            <a:endParaRPr lang="ru-RU" sz="1100" dirty="0" smtClean="0">
              <a:latin typeface="Arial Black"/>
              <a:cs typeface="Arial Black"/>
            </a:endParaRPr>
          </a:p>
          <a:p>
            <a:pPr marL="264795" marR="554355">
              <a:lnSpc>
                <a:spcPct val="114700"/>
              </a:lnSpc>
            </a:pPr>
            <a:r>
              <a:rPr lang="ru-RU" sz="1100" spc="1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имущества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целях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последующей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передачи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собственность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членов СПОК</a:t>
            </a:r>
            <a:endParaRPr lang="ru-RU" sz="1100" spc="15" dirty="0" smtClean="0">
              <a:solidFill>
                <a:srgbClr val="1C2D38"/>
              </a:solidFill>
              <a:latin typeface="Microsoft Sans Serif"/>
              <a:cs typeface="Microsoft Sans Serif"/>
            </a:endParaRPr>
          </a:p>
          <a:p>
            <a:pPr marL="607695" marR="554355" indent="-342900">
              <a:lnSpc>
                <a:spcPct val="1147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25" dirty="0" smtClean="0">
                <a:solidFill>
                  <a:srgbClr val="1C2D38"/>
                </a:solidFill>
                <a:latin typeface="Arial Black"/>
                <a:cs typeface="Arial Black"/>
              </a:rPr>
              <a:t>50%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60" dirty="0" smtClean="0">
                <a:solidFill>
                  <a:srgbClr val="1C2D38"/>
                </a:solidFill>
                <a:latin typeface="Arial Black"/>
                <a:cs typeface="Arial Black"/>
              </a:rPr>
              <a:t>затрат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и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54" dirty="0" smtClean="0">
                <a:solidFill>
                  <a:srgbClr val="1C2D38"/>
                </a:solidFill>
                <a:latin typeface="Arial Black"/>
                <a:cs typeface="Arial Black"/>
              </a:rPr>
              <a:t>10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млн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35" dirty="0" smtClean="0">
                <a:solidFill>
                  <a:srgbClr val="1C2D38"/>
                </a:solidFill>
                <a:latin typeface="Arial Black"/>
                <a:cs typeface="Arial Black"/>
              </a:rPr>
              <a:t>руб.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80" dirty="0" smtClean="0">
                <a:solidFill>
                  <a:srgbClr val="1C2D38"/>
                </a:solidFill>
                <a:latin typeface="Arial Black"/>
                <a:cs typeface="Arial Black"/>
              </a:rPr>
              <a:t>на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один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0" dirty="0" smtClean="0">
                <a:solidFill>
                  <a:srgbClr val="1C2D38"/>
                </a:solidFill>
                <a:latin typeface="Arial Black"/>
                <a:cs typeface="Arial Black"/>
              </a:rPr>
              <a:t>кооператив</a:t>
            </a:r>
            <a:endParaRPr lang="ru-RU" sz="1100" dirty="0" smtClean="0">
              <a:latin typeface="Arial Black"/>
              <a:cs typeface="Arial Black"/>
            </a:endParaRPr>
          </a:p>
          <a:p>
            <a:pPr marL="264795" marR="5080">
              <a:lnSpc>
                <a:spcPct val="114700"/>
              </a:lnSpc>
            </a:pPr>
            <a:r>
              <a:rPr lang="ru-RU" sz="1100" spc="1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КРС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целях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замены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больного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9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или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инфицированного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лейкозом, </a:t>
            </a:r>
            <a:r>
              <a:rPr lang="ru-RU" sz="1100" spc="14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принадлежащего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членам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СПОК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на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праве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собственности</a:t>
            </a:r>
            <a:endParaRPr lang="ru-RU" sz="1100" dirty="0" smtClean="0">
              <a:latin typeface="Microsoft Sans Serif"/>
              <a:cs typeface="Microsoft Sans Serif"/>
            </a:endParaRPr>
          </a:p>
          <a:p>
            <a:pPr marL="58674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25" dirty="0" smtClean="0">
                <a:solidFill>
                  <a:srgbClr val="1C2D38"/>
                </a:solidFill>
                <a:latin typeface="Arial Black"/>
                <a:cs typeface="Arial Black"/>
              </a:rPr>
              <a:t>50%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60" dirty="0" smtClean="0">
                <a:solidFill>
                  <a:srgbClr val="1C2D38"/>
                </a:solidFill>
                <a:latin typeface="Arial Black"/>
                <a:cs typeface="Arial Black"/>
              </a:rPr>
              <a:t>затрат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и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0" dirty="0" smtClean="0">
                <a:solidFill>
                  <a:srgbClr val="1C2D38"/>
                </a:solidFill>
                <a:latin typeface="Arial Black"/>
                <a:cs typeface="Arial Black"/>
              </a:rPr>
              <a:t>не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5" dirty="0" smtClean="0">
                <a:solidFill>
                  <a:srgbClr val="1C2D38"/>
                </a:solidFill>
                <a:latin typeface="Arial Black"/>
                <a:cs typeface="Arial Black"/>
              </a:rPr>
              <a:t>более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54" dirty="0" smtClean="0">
                <a:solidFill>
                  <a:srgbClr val="1C2D38"/>
                </a:solidFill>
                <a:latin typeface="Arial Black"/>
                <a:cs typeface="Arial Black"/>
              </a:rPr>
              <a:t>10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млн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35" dirty="0" smtClean="0">
                <a:solidFill>
                  <a:srgbClr val="1C2D38"/>
                </a:solidFill>
                <a:latin typeface="Arial Black"/>
                <a:cs typeface="Arial Black"/>
              </a:rPr>
              <a:t>руб.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80" dirty="0" smtClean="0">
                <a:solidFill>
                  <a:srgbClr val="1C2D38"/>
                </a:solidFill>
                <a:latin typeface="Arial Black"/>
                <a:cs typeface="Arial Black"/>
              </a:rPr>
              <a:t>на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один</a:t>
            </a:r>
            <a:r>
              <a:rPr lang="ru-RU" sz="1100" spc="-9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10" dirty="0" smtClean="0">
                <a:solidFill>
                  <a:srgbClr val="1C2D38"/>
                </a:solidFill>
                <a:latin typeface="Arial Black"/>
                <a:cs typeface="Arial Black"/>
              </a:rPr>
              <a:t>кооператив</a:t>
            </a:r>
            <a:endParaRPr lang="ru-RU" sz="1100" dirty="0" smtClean="0">
              <a:latin typeface="Arial Black"/>
              <a:cs typeface="Arial Black"/>
            </a:endParaRPr>
          </a:p>
          <a:p>
            <a:pPr marL="264795" marR="8255">
              <a:lnSpc>
                <a:spcPct val="114700"/>
              </a:lnSpc>
            </a:pPr>
            <a:r>
              <a:rPr lang="ru-RU" sz="1100" spc="1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29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последующее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внесение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неделимый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9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фонд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с/х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9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техники,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специализированного </a:t>
            </a:r>
            <a:r>
              <a:rPr lang="ru-RU" sz="1100" spc="8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автотранспорта,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6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организации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хранения,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переработки,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упаковки,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маркировки, </a:t>
            </a:r>
            <a:r>
              <a:rPr lang="ru-RU" sz="1100" spc="15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транспортировки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29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реализации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с/х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продукции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29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мобильных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торговых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9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объектов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оказания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услуг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членам</a:t>
            </a:r>
            <a:r>
              <a:rPr lang="ru-RU" sz="1100" spc="6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с/х</a:t>
            </a:r>
            <a:r>
              <a:rPr lang="ru-RU" sz="1100" spc="6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кооператива</a:t>
            </a:r>
            <a:endParaRPr lang="ru-RU" sz="1100" spc="-70" dirty="0" smtClean="0">
              <a:solidFill>
                <a:srgbClr val="1C2D38"/>
              </a:solidFill>
              <a:latin typeface="Arial Black"/>
              <a:cs typeface="Arial Black"/>
            </a:endParaRPr>
          </a:p>
          <a:p>
            <a:pPr marL="65024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spc="-70" dirty="0" smtClean="0">
                <a:solidFill>
                  <a:srgbClr val="1C2D38"/>
                </a:solidFill>
                <a:latin typeface="Arial Black"/>
                <a:cs typeface="Arial Black"/>
              </a:rPr>
              <a:t>закупка</a:t>
            </a:r>
            <a:r>
              <a:rPr lang="ru-RU" sz="1100" spc="-80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60" dirty="0" smtClean="0">
                <a:solidFill>
                  <a:srgbClr val="1C2D38"/>
                </a:solidFill>
                <a:latin typeface="Arial Black"/>
                <a:cs typeface="Arial Black"/>
              </a:rPr>
              <a:t>с/х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продукции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Arial Black"/>
                <a:cs typeface="Arial Black"/>
              </a:rPr>
              <a:t>у</a:t>
            </a:r>
            <a:r>
              <a:rPr lang="ru-RU" sz="1100" spc="-80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50" dirty="0" smtClean="0">
                <a:solidFill>
                  <a:srgbClr val="1C2D38"/>
                </a:solidFill>
                <a:latin typeface="Arial Black"/>
                <a:cs typeface="Arial Black"/>
              </a:rPr>
              <a:t>членов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r>
              <a:rPr lang="ru-RU" sz="1100" spc="-25" dirty="0" smtClean="0">
                <a:solidFill>
                  <a:srgbClr val="1C2D38"/>
                </a:solidFill>
                <a:latin typeface="Arial Black"/>
                <a:cs typeface="Arial Black"/>
              </a:rPr>
              <a:t>кооператива</a:t>
            </a:r>
            <a:r>
              <a:rPr lang="ru-RU" sz="1100" spc="-75" dirty="0" smtClean="0">
                <a:solidFill>
                  <a:srgbClr val="1C2D38"/>
                </a:solidFill>
                <a:latin typeface="Arial Black"/>
                <a:cs typeface="Arial Black"/>
              </a:rPr>
              <a:t> </a:t>
            </a:r>
            <a:endParaRPr lang="ru-RU" sz="1100" dirty="0" smtClean="0">
              <a:latin typeface="Arial Black"/>
              <a:cs typeface="Arial Black"/>
            </a:endParaRPr>
          </a:p>
          <a:p>
            <a:pPr marL="264795">
              <a:lnSpc>
                <a:spcPct val="100000"/>
              </a:lnSpc>
            </a:pPr>
            <a:r>
              <a:rPr lang="ru-RU" sz="1100" spc="-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10%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-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выручка от реализации закупленной продукции </a:t>
            </a:r>
            <a:r>
              <a:rPr lang="ru-RU" sz="1100" spc="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от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100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тыс.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7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руб.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до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5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9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000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тыс.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7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руб.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включительно</a:t>
            </a:r>
            <a:endParaRPr lang="ru-RU" sz="1100" dirty="0" smtClean="0">
              <a:latin typeface="Microsoft Sans Serif"/>
              <a:cs typeface="Microsoft Sans Serif"/>
            </a:endParaRPr>
          </a:p>
          <a:p>
            <a:pPr marL="264795"/>
            <a:r>
              <a:rPr lang="ru-RU" sz="1100" spc="-17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12%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-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выручка от реализации закупленной продукции </a:t>
            </a:r>
            <a:r>
              <a:rPr lang="ru-RU" sz="1100" spc="5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от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5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001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тыс.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7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руб.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до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25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000.тыс.руб. включительно</a:t>
            </a:r>
            <a:endParaRPr lang="ru-RU" sz="1100" dirty="0" smtClean="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</a:pPr>
            <a:r>
              <a:rPr lang="ru-RU" sz="1100" spc="-1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15%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, но не более 20 </a:t>
            </a:r>
            <a:r>
              <a:rPr lang="ru-RU" sz="1100" spc="25" dirty="0" err="1" smtClean="0">
                <a:solidFill>
                  <a:srgbClr val="1C2D38"/>
                </a:solidFill>
                <a:latin typeface="Microsoft Sans Serif"/>
                <a:cs typeface="Microsoft Sans Serif"/>
              </a:rPr>
              <a:t>млн.руб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. на один кооператив </a:t>
            </a:r>
            <a:r>
              <a:rPr lang="ru-RU" sz="1100" spc="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-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выручка от реализации закупленной продукции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более</a:t>
            </a:r>
            <a:r>
              <a:rPr lang="ru-RU" sz="1100" spc="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25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9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000</a:t>
            </a:r>
            <a:r>
              <a:rPr lang="ru-RU" sz="1100" spc="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тыс.</a:t>
            </a:r>
            <a:r>
              <a:rPr lang="ru-RU" sz="1100" spc="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5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руб.</a:t>
            </a:r>
            <a:endParaRPr lang="ru-RU" sz="1100" dirty="0" smtClean="0">
              <a:latin typeface="Microsoft Sans Serif"/>
              <a:cs typeface="Microsoft Sans Serif"/>
            </a:endParaRPr>
          </a:p>
          <a:p>
            <a:pPr marL="607695" marR="610870" indent="-342900">
              <a:lnSpc>
                <a:spcPct val="1147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b="1" spc="8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уплата</a:t>
            </a:r>
            <a:r>
              <a:rPr lang="ru-RU" sz="1100" b="1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b="1" spc="13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лизинговых</a:t>
            </a:r>
            <a:r>
              <a:rPr lang="ru-RU" sz="1100" b="1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b="1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платежей</a:t>
            </a:r>
            <a:r>
              <a:rPr lang="ru-RU" sz="1100" b="1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</a:p>
          <a:p>
            <a:pPr marL="264795" marR="610870">
              <a:lnSpc>
                <a:spcPct val="114700"/>
              </a:lnSpc>
            </a:pPr>
            <a:r>
              <a:rPr lang="ru-RU" sz="1100" spc="5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за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5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приобретенные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3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6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лизинг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8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объекты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100" spc="1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6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организации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хранения, </a:t>
            </a:r>
            <a:r>
              <a:rPr lang="ru-RU" sz="1100" spc="12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переработки,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упаковки,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7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маркировки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229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реализации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сельскохозяйственной</a:t>
            </a:r>
            <a:r>
              <a:rPr lang="ru-RU" sz="1100" spc="1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продукции, 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а </a:t>
            </a:r>
            <a:r>
              <a:rPr lang="ru-RU" sz="1100" spc="9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также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оборудование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14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100" spc="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4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их</a:t>
            </a:r>
            <a:r>
              <a:rPr lang="ru-RU" sz="1100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1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комплектации не более 20% от затрат и не более 5 </a:t>
            </a:r>
            <a:r>
              <a:rPr lang="ru-RU" sz="1100" spc="125" dirty="0" err="1" smtClean="0">
                <a:solidFill>
                  <a:srgbClr val="1C2D38"/>
                </a:solidFill>
                <a:latin typeface="Microsoft Sans Serif"/>
                <a:cs typeface="Microsoft Sans Serif"/>
              </a:rPr>
              <a:t>млн.руб</a:t>
            </a:r>
            <a:r>
              <a:rPr lang="ru-RU" sz="1100" spc="125" dirty="0" smtClean="0">
                <a:solidFill>
                  <a:srgbClr val="1C2D38"/>
                </a:solidFill>
                <a:latin typeface="Microsoft Sans Serif"/>
                <a:cs typeface="Microsoft Sans Serif"/>
              </a:rPr>
              <a:t>. на один кооператив</a:t>
            </a: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11323" y="116632"/>
            <a:ext cx="6244717" cy="3881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-37347" y="-459432"/>
            <a:ext cx="12229347" cy="7317432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59" y="-194098"/>
            <a:ext cx="4392489" cy="3881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93741" y="6493768"/>
            <a:ext cx="2487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PermianSansTypeface" panose="02000000000000000000" pitchFamily="50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1386" y="887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11824" y="47667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«Агротуризм»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2" y="8367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pc="-50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предоставления гранта вносятся изменения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1124744"/>
            <a:ext cx="394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</a:t>
            </a:r>
            <a:r>
              <a:rPr lang="ru-RU" b="1" dirty="0" smtClean="0"/>
              <a:t>:</a:t>
            </a:r>
            <a:endParaRPr lang="ru-RU" b="1" dirty="0"/>
          </a:p>
        </p:txBody>
      </p:sp>
      <p:grpSp>
        <p:nvGrpSpPr>
          <p:cNvPr id="14" name="object 45"/>
          <p:cNvGrpSpPr/>
          <p:nvPr/>
        </p:nvGrpSpPr>
        <p:grpSpPr>
          <a:xfrm>
            <a:off x="6816080" y="1556792"/>
            <a:ext cx="1818820" cy="1651072"/>
            <a:chOff x="14668985" y="2510853"/>
            <a:chExt cx="1492885" cy="1522730"/>
          </a:xfrm>
        </p:grpSpPr>
        <p:sp>
          <p:nvSpPr>
            <p:cNvPr id="15" name="object 46"/>
            <p:cNvSpPr/>
            <p:nvPr/>
          </p:nvSpPr>
          <p:spPr>
            <a:xfrm>
              <a:off x="14668985" y="2540422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7"/>
            <p:cNvSpPr/>
            <p:nvPr/>
          </p:nvSpPr>
          <p:spPr>
            <a:xfrm>
              <a:off x="15422737" y="2540511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8"/>
            <p:cNvSpPr/>
            <p:nvPr/>
          </p:nvSpPr>
          <p:spPr>
            <a:xfrm>
              <a:off x="15393256" y="2510853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76120" y="2276872"/>
            <a:ext cx="1019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1400" spc="-60" dirty="0" smtClean="0">
                <a:solidFill>
                  <a:srgbClr val="C00000"/>
                </a:solidFill>
                <a:latin typeface="Arial Black"/>
                <a:cs typeface="Arial Black"/>
              </a:rPr>
              <a:t>млн.</a:t>
            </a:r>
            <a:r>
              <a:rPr lang="ru-RU" sz="1400" spc="-30" dirty="0" smtClean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ru-RU" sz="1400" spc="-20" dirty="0" err="1" smtClean="0">
                <a:solidFill>
                  <a:srgbClr val="C00000"/>
                </a:solidFill>
                <a:latin typeface="Arial Black"/>
                <a:cs typeface="Arial Black"/>
              </a:rPr>
              <a:t>руб</a:t>
            </a:r>
            <a:endParaRPr lang="ru-RU" sz="14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128" y="1988840"/>
            <a:ext cx="9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 Black"/>
                <a:cs typeface="Arial Black"/>
              </a:rPr>
              <a:t>до</a:t>
            </a:r>
            <a:r>
              <a:rPr lang="ru-RU" sz="1400" spc="-5" dirty="0" smtClean="0">
                <a:solidFill>
                  <a:srgbClr val="C00000"/>
                </a:solidFill>
                <a:latin typeface="Arial Black"/>
                <a:cs typeface="Arial Black"/>
              </a:rPr>
              <a:t> 10,0</a:t>
            </a:r>
            <a:endParaRPr lang="ru-RU" sz="1400" dirty="0" smtClean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grpSp>
        <p:nvGrpSpPr>
          <p:cNvPr id="17" name="object 45"/>
          <p:cNvGrpSpPr/>
          <p:nvPr/>
        </p:nvGrpSpPr>
        <p:grpSpPr>
          <a:xfrm>
            <a:off x="9048328" y="1556792"/>
            <a:ext cx="1738732" cy="1651072"/>
            <a:chOff x="11160819" y="2543806"/>
            <a:chExt cx="1492885" cy="1527593"/>
          </a:xfrm>
        </p:grpSpPr>
        <p:sp>
          <p:nvSpPr>
            <p:cNvPr id="24" name="object 46"/>
            <p:cNvSpPr/>
            <p:nvPr/>
          </p:nvSpPr>
          <p:spPr>
            <a:xfrm>
              <a:off x="11160819" y="2578514"/>
              <a:ext cx="1492885" cy="1492885"/>
            </a:xfrm>
            <a:custGeom>
              <a:avLst/>
              <a:gdLst/>
              <a:ahLst/>
              <a:cxnLst/>
              <a:rect l="l" t="t" r="r" b="b"/>
              <a:pathLst>
                <a:path w="1492884" h="1492885">
                  <a:moveTo>
                    <a:pt x="753752" y="89"/>
                  </a:moveTo>
                  <a:lnTo>
                    <a:pt x="699177" y="1462"/>
                  </a:lnTo>
                  <a:lnTo>
                    <a:pt x="652756" y="5809"/>
                  </a:lnTo>
                  <a:lnTo>
                    <a:pt x="607201" y="12947"/>
                  </a:lnTo>
                  <a:lnTo>
                    <a:pt x="562602" y="22789"/>
                  </a:lnTo>
                  <a:lnTo>
                    <a:pt x="519045" y="35247"/>
                  </a:lnTo>
                  <a:lnTo>
                    <a:pt x="476618" y="50234"/>
                  </a:lnTo>
                  <a:lnTo>
                    <a:pt x="435409" y="67662"/>
                  </a:lnTo>
                  <a:lnTo>
                    <a:pt x="395504" y="87444"/>
                  </a:lnTo>
                  <a:lnTo>
                    <a:pt x="356991" y="109493"/>
                  </a:lnTo>
                  <a:lnTo>
                    <a:pt x="319958" y="133721"/>
                  </a:lnTo>
                  <a:lnTo>
                    <a:pt x="284492" y="160040"/>
                  </a:lnTo>
                  <a:lnTo>
                    <a:pt x="250680" y="188364"/>
                  </a:lnTo>
                  <a:lnTo>
                    <a:pt x="218610" y="218605"/>
                  </a:lnTo>
                  <a:lnTo>
                    <a:pt x="188370" y="250674"/>
                  </a:lnTo>
                  <a:lnTo>
                    <a:pt x="160046" y="284486"/>
                  </a:lnTo>
                  <a:lnTo>
                    <a:pt x="133727" y="319952"/>
                  </a:lnTo>
                  <a:lnTo>
                    <a:pt x="109499" y="356986"/>
                  </a:lnTo>
                  <a:lnTo>
                    <a:pt x="87450" y="395498"/>
                  </a:lnTo>
                  <a:lnTo>
                    <a:pt x="67668" y="435403"/>
                  </a:lnTo>
                  <a:lnTo>
                    <a:pt x="50240" y="476613"/>
                  </a:lnTo>
                  <a:lnTo>
                    <a:pt x="35253" y="519040"/>
                  </a:lnTo>
                  <a:lnTo>
                    <a:pt x="22795" y="562597"/>
                  </a:lnTo>
                  <a:lnTo>
                    <a:pt x="12953" y="607196"/>
                  </a:lnTo>
                  <a:lnTo>
                    <a:pt x="5815" y="652750"/>
                  </a:lnTo>
                  <a:lnTo>
                    <a:pt x="1468" y="699172"/>
                  </a:lnTo>
                  <a:lnTo>
                    <a:pt x="0" y="746374"/>
                  </a:lnTo>
                  <a:lnTo>
                    <a:pt x="1839" y="799173"/>
                  </a:lnTo>
                  <a:lnTo>
                    <a:pt x="7274" y="850979"/>
                  </a:lnTo>
                  <a:lnTo>
                    <a:pt x="16182" y="901671"/>
                  </a:lnTo>
                  <a:lnTo>
                    <a:pt x="28441" y="951125"/>
                  </a:lnTo>
                  <a:lnTo>
                    <a:pt x="43928" y="999220"/>
                  </a:lnTo>
                  <a:lnTo>
                    <a:pt x="62519" y="1045832"/>
                  </a:lnTo>
                  <a:lnTo>
                    <a:pt x="84092" y="1090840"/>
                  </a:lnTo>
                  <a:lnTo>
                    <a:pt x="108524" y="1134119"/>
                  </a:lnTo>
                  <a:lnTo>
                    <a:pt x="135692" y="1175549"/>
                  </a:lnTo>
                  <a:lnTo>
                    <a:pt x="165473" y="1215007"/>
                  </a:lnTo>
                  <a:lnTo>
                    <a:pt x="197744" y="1252369"/>
                  </a:lnTo>
                  <a:lnTo>
                    <a:pt x="232383" y="1287514"/>
                  </a:lnTo>
                  <a:lnTo>
                    <a:pt x="269267" y="1320319"/>
                  </a:lnTo>
                  <a:lnTo>
                    <a:pt x="308272" y="1350661"/>
                  </a:lnTo>
                  <a:lnTo>
                    <a:pt x="350313" y="1379070"/>
                  </a:lnTo>
                  <a:lnTo>
                    <a:pt x="394321" y="1404634"/>
                  </a:lnTo>
                  <a:lnTo>
                    <a:pt x="440163" y="1427221"/>
                  </a:lnTo>
                  <a:lnTo>
                    <a:pt x="487709" y="1446696"/>
                  </a:lnTo>
                  <a:lnTo>
                    <a:pt x="536826" y="1462928"/>
                  </a:lnTo>
                  <a:lnTo>
                    <a:pt x="587383" y="1475784"/>
                  </a:lnTo>
                  <a:lnTo>
                    <a:pt x="639249" y="1485131"/>
                  </a:lnTo>
                  <a:lnTo>
                    <a:pt x="692291" y="1490837"/>
                  </a:lnTo>
                  <a:lnTo>
                    <a:pt x="746379" y="1492768"/>
                  </a:lnTo>
                  <a:lnTo>
                    <a:pt x="793583" y="1491300"/>
                  </a:lnTo>
                  <a:lnTo>
                    <a:pt x="840006" y="1486953"/>
                  </a:lnTo>
                  <a:lnTo>
                    <a:pt x="885562" y="1479815"/>
                  </a:lnTo>
                  <a:lnTo>
                    <a:pt x="930162" y="1469973"/>
                  </a:lnTo>
                  <a:lnTo>
                    <a:pt x="973720" y="1457515"/>
                  </a:lnTo>
                  <a:lnTo>
                    <a:pt x="1016148" y="1442528"/>
                  </a:lnTo>
                  <a:lnTo>
                    <a:pt x="1057359" y="1425099"/>
                  </a:lnTo>
                  <a:lnTo>
                    <a:pt x="1097264" y="1405317"/>
                  </a:lnTo>
                  <a:lnTo>
                    <a:pt x="1135778" y="1383268"/>
                  </a:lnTo>
                  <a:lnTo>
                    <a:pt x="1172812" y="1359040"/>
                  </a:lnTo>
                  <a:lnTo>
                    <a:pt x="1208278" y="1332720"/>
                  </a:lnTo>
                  <a:lnTo>
                    <a:pt x="1242091" y="1304396"/>
                  </a:lnTo>
                  <a:lnTo>
                    <a:pt x="1274161" y="1274155"/>
                  </a:lnTo>
                  <a:lnTo>
                    <a:pt x="1304402" y="1242085"/>
                  </a:lnTo>
                  <a:lnTo>
                    <a:pt x="1332726" y="1208273"/>
                  </a:lnTo>
                  <a:lnTo>
                    <a:pt x="1359045" y="1172806"/>
                  </a:lnTo>
                  <a:lnTo>
                    <a:pt x="1383273" y="1135772"/>
                  </a:lnTo>
                  <a:lnTo>
                    <a:pt x="1405322" y="1097259"/>
                  </a:lnTo>
                  <a:lnTo>
                    <a:pt x="1425105" y="1057353"/>
                  </a:lnTo>
                  <a:lnTo>
                    <a:pt x="1442533" y="1016142"/>
                  </a:lnTo>
                  <a:lnTo>
                    <a:pt x="1457520" y="973714"/>
                  </a:lnTo>
                  <a:lnTo>
                    <a:pt x="1469978" y="930156"/>
                  </a:lnTo>
                  <a:lnTo>
                    <a:pt x="1479820" y="885556"/>
                  </a:lnTo>
                  <a:lnTo>
                    <a:pt x="1486958" y="840000"/>
                  </a:lnTo>
                  <a:lnTo>
                    <a:pt x="1491305" y="793577"/>
                  </a:lnTo>
                  <a:lnTo>
                    <a:pt x="1492774" y="746374"/>
                  </a:lnTo>
                  <a:lnTo>
                    <a:pt x="1490925" y="693442"/>
                  </a:lnTo>
                  <a:lnTo>
                    <a:pt x="1485463" y="641507"/>
                  </a:lnTo>
                  <a:lnTo>
                    <a:pt x="1476510" y="590692"/>
                  </a:lnTo>
                  <a:lnTo>
                    <a:pt x="1464191" y="541122"/>
                  </a:lnTo>
                  <a:lnTo>
                    <a:pt x="1448629" y="492920"/>
                  </a:lnTo>
                  <a:lnTo>
                    <a:pt x="1429947" y="446210"/>
                  </a:lnTo>
                  <a:lnTo>
                    <a:pt x="1408271" y="401114"/>
                  </a:lnTo>
                  <a:lnTo>
                    <a:pt x="1383722" y="357757"/>
                  </a:lnTo>
                  <a:lnTo>
                    <a:pt x="1356426" y="316263"/>
                  </a:lnTo>
                  <a:lnTo>
                    <a:pt x="1326505" y="276755"/>
                  </a:lnTo>
                  <a:lnTo>
                    <a:pt x="1294084" y="239356"/>
                  </a:lnTo>
                  <a:lnTo>
                    <a:pt x="1259287" y="204191"/>
                  </a:lnTo>
                  <a:lnTo>
                    <a:pt x="1222236" y="171382"/>
                  </a:lnTo>
                  <a:lnTo>
                    <a:pt x="1183056" y="141054"/>
                  </a:lnTo>
                  <a:lnTo>
                    <a:pt x="1056433" y="317420"/>
                  </a:lnTo>
                  <a:lnTo>
                    <a:pt x="1094845" y="348029"/>
                  </a:lnTo>
                  <a:lnTo>
                    <a:pt x="1130234" y="382007"/>
                  </a:lnTo>
                  <a:lnTo>
                    <a:pt x="1162358" y="419116"/>
                  </a:lnTo>
                  <a:lnTo>
                    <a:pt x="1190978" y="459115"/>
                  </a:lnTo>
                  <a:lnTo>
                    <a:pt x="1215854" y="501764"/>
                  </a:lnTo>
                  <a:lnTo>
                    <a:pt x="1236745" y="546824"/>
                  </a:lnTo>
                  <a:lnTo>
                    <a:pt x="1253412" y="594055"/>
                  </a:lnTo>
                  <a:lnTo>
                    <a:pt x="1265614" y="643217"/>
                  </a:lnTo>
                  <a:lnTo>
                    <a:pt x="1273111" y="694070"/>
                  </a:lnTo>
                  <a:lnTo>
                    <a:pt x="1275664" y="746374"/>
                  </a:lnTo>
                  <a:lnTo>
                    <a:pt x="1273501" y="794549"/>
                  </a:lnTo>
                  <a:lnTo>
                    <a:pt x="1267136" y="841513"/>
                  </a:lnTo>
                  <a:lnTo>
                    <a:pt x="1256757" y="887078"/>
                  </a:lnTo>
                  <a:lnTo>
                    <a:pt x="1242550" y="931057"/>
                  </a:lnTo>
                  <a:lnTo>
                    <a:pt x="1224702" y="973265"/>
                  </a:lnTo>
                  <a:lnTo>
                    <a:pt x="1203400" y="1013513"/>
                  </a:lnTo>
                  <a:lnTo>
                    <a:pt x="1178831" y="1051615"/>
                  </a:lnTo>
                  <a:lnTo>
                    <a:pt x="1151182" y="1087384"/>
                  </a:lnTo>
                  <a:lnTo>
                    <a:pt x="1120639" y="1120634"/>
                  </a:lnTo>
                  <a:lnTo>
                    <a:pt x="1087389" y="1151176"/>
                  </a:lnTo>
                  <a:lnTo>
                    <a:pt x="1051620" y="1178826"/>
                  </a:lnTo>
                  <a:lnTo>
                    <a:pt x="1013518" y="1203395"/>
                  </a:lnTo>
                  <a:lnTo>
                    <a:pt x="973270" y="1224697"/>
                  </a:lnTo>
                  <a:lnTo>
                    <a:pt x="931062" y="1242545"/>
                  </a:lnTo>
                  <a:lnTo>
                    <a:pt x="887083" y="1256752"/>
                  </a:lnTo>
                  <a:lnTo>
                    <a:pt x="841518" y="1267131"/>
                  </a:lnTo>
                  <a:lnTo>
                    <a:pt x="794554" y="1273496"/>
                  </a:lnTo>
                  <a:lnTo>
                    <a:pt x="746379" y="1275659"/>
                  </a:lnTo>
                  <a:lnTo>
                    <a:pt x="697193" y="1273401"/>
                  </a:lnTo>
                  <a:lnTo>
                    <a:pt x="649277" y="1266763"/>
                  </a:lnTo>
                  <a:lnTo>
                    <a:pt x="602829" y="1255944"/>
                  </a:lnTo>
                  <a:lnTo>
                    <a:pt x="558048" y="1241144"/>
                  </a:lnTo>
                  <a:lnTo>
                    <a:pt x="515131" y="1222563"/>
                  </a:lnTo>
                  <a:lnTo>
                    <a:pt x="474277" y="1200403"/>
                  </a:lnTo>
                  <a:lnTo>
                    <a:pt x="435685" y="1174862"/>
                  </a:lnTo>
                  <a:lnTo>
                    <a:pt x="397382" y="1144245"/>
                  </a:lnTo>
                  <a:lnTo>
                    <a:pt x="362097" y="1110274"/>
                  </a:lnTo>
                  <a:lnTo>
                    <a:pt x="330067" y="1073188"/>
                  </a:lnTo>
                  <a:lnTo>
                    <a:pt x="301533" y="1033224"/>
                  </a:lnTo>
                  <a:lnTo>
                    <a:pt x="276733" y="990622"/>
                  </a:lnTo>
                  <a:lnTo>
                    <a:pt x="255906" y="945619"/>
                  </a:lnTo>
                  <a:lnTo>
                    <a:pt x="239291" y="898455"/>
                  </a:lnTo>
                  <a:lnTo>
                    <a:pt x="227127" y="849367"/>
                  </a:lnTo>
                  <a:lnTo>
                    <a:pt x="219654" y="798594"/>
                  </a:lnTo>
                  <a:lnTo>
                    <a:pt x="217109" y="746374"/>
                  </a:lnTo>
                  <a:lnTo>
                    <a:pt x="219272" y="698201"/>
                  </a:lnTo>
                  <a:lnTo>
                    <a:pt x="225637" y="651239"/>
                  </a:lnTo>
                  <a:lnTo>
                    <a:pt x="236016" y="605676"/>
                  </a:lnTo>
                  <a:lnTo>
                    <a:pt x="250223" y="561698"/>
                  </a:lnTo>
                  <a:lnTo>
                    <a:pt x="268071" y="519492"/>
                  </a:lnTo>
                  <a:lnTo>
                    <a:pt x="289372" y="479245"/>
                  </a:lnTo>
                  <a:lnTo>
                    <a:pt x="313941" y="441144"/>
                  </a:lnTo>
                  <a:lnTo>
                    <a:pt x="341590" y="405375"/>
                  </a:lnTo>
                  <a:lnTo>
                    <a:pt x="372132" y="372126"/>
                  </a:lnTo>
                  <a:lnTo>
                    <a:pt x="405381" y="341584"/>
                  </a:lnTo>
                  <a:lnTo>
                    <a:pt x="441150" y="313935"/>
                  </a:lnTo>
                  <a:lnTo>
                    <a:pt x="479251" y="289366"/>
                  </a:lnTo>
                  <a:lnTo>
                    <a:pt x="519498" y="268064"/>
                  </a:lnTo>
                  <a:lnTo>
                    <a:pt x="561704" y="250217"/>
                  </a:lnTo>
                  <a:lnTo>
                    <a:pt x="605682" y="236010"/>
                  </a:lnTo>
                  <a:lnTo>
                    <a:pt x="651245" y="225631"/>
                  </a:lnTo>
                  <a:lnTo>
                    <a:pt x="698206" y="219266"/>
                  </a:lnTo>
                  <a:lnTo>
                    <a:pt x="746379" y="217103"/>
                  </a:lnTo>
                  <a:lnTo>
                    <a:pt x="753752" y="217204"/>
                  </a:lnTo>
                  <a:lnTo>
                    <a:pt x="753752" y="89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7"/>
            <p:cNvSpPr/>
            <p:nvPr/>
          </p:nvSpPr>
          <p:spPr>
            <a:xfrm>
              <a:off x="11920585" y="2570878"/>
              <a:ext cx="429895" cy="317500"/>
            </a:xfrm>
            <a:custGeom>
              <a:avLst/>
              <a:gdLst/>
              <a:ahLst/>
              <a:cxnLst/>
              <a:rect l="l" t="t" r="r" b="b"/>
              <a:pathLst>
                <a:path w="429894" h="317500">
                  <a:moveTo>
                    <a:pt x="0" y="0"/>
                  </a:moveTo>
                  <a:lnTo>
                    <a:pt x="0" y="217115"/>
                  </a:lnTo>
                  <a:lnTo>
                    <a:pt x="55725" y="220789"/>
                  </a:lnTo>
                  <a:lnTo>
                    <a:pt x="109731" y="230064"/>
                  </a:lnTo>
                  <a:lnTo>
                    <a:pt x="161723" y="244649"/>
                  </a:lnTo>
                  <a:lnTo>
                    <a:pt x="211408" y="264251"/>
                  </a:lnTo>
                  <a:lnTo>
                    <a:pt x="258492" y="288576"/>
                  </a:lnTo>
                  <a:lnTo>
                    <a:pt x="302680" y="317331"/>
                  </a:lnTo>
                  <a:lnTo>
                    <a:pt x="429304" y="140965"/>
                  </a:lnTo>
                  <a:lnTo>
                    <a:pt x="388008" y="113166"/>
                  </a:lnTo>
                  <a:lnTo>
                    <a:pt x="344821" y="88112"/>
                  </a:lnTo>
                  <a:lnTo>
                    <a:pt x="299866" y="65925"/>
                  </a:lnTo>
                  <a:lnTo>
                    <a:pt x="253269" y="46732"/>
                  </a:lnTo>
                  <a:lnTo>
                    <a:pt x="205154" y="30655"/>
                  </a:lnTo>
                  <a:lnTo>
                    <a:pt x="155645" y="17819"/>
                  </a:lnTo>
                  <a:lnTo>
                    <a:pt x="104866" y="8348"/>
                  </a:lnTo>
                  <a:lnTo>
                    <a:pt x="52943" y="2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8"/>
            <p:cNvSpPr/>
            <p:nvPr/>
          </p:nvSpPr>
          <p:spPr>
            <a:xfrm>
              <a:off x="11885660" y="2543806"/>
              <a:ext cx="499745" cy="388620"/>
            </a:xfrm>
            <a:custGeom>
              <a:avLst/>
              <a:gdLst/>
              <a:ahLst/>
              <a:cxnLst/>
              <a:rect l="l" t="t" r="r" b="b"/>
              <a:pathLst>
                <a:path w="499744" h="388619">
                  <a:moveTo>
                    <a:pt x="0" y="0"/>
                  </a:moveTo>
                  <a:lnTo>
                    <a:pt x="0" y="275745"/>
                  </a:lnTo>
                  <a:lnTo>
                    <a:pt x="29137" y="276142"/>
                  </a:lnTo>
                  <a:lnTo>
                    <a:pt x="67957" y="278182"/>
                  </a:lnTo>
                  <a:lnTo>
                    <a:pt x="106020" y="283152"/>
                  </a:lnTo>
                  <a:lnTo>
                    <a:pt x="179408" y="301431"/>
                  </a:lnTo>
                  <a:lnTo>
                    <a:pt x="215487" y="314951"/>
                  </a:lnTo>
                  <a:lnTo>
                    <a:pt x="250177" y="331106"/>
                  </a:lnTo>
                  <a:lnTo>
                    <a:pt x="314887" y="370828"/>
                  </a:lnTo>
                  <a:lnTo>
                    <a:pt x="338784" y="388132"/>
                  </a:lnTo>
                  <a:lnTo>
                    <a:pt x="368323" y="346989"/>
                  </a:lnTo>
                  <a:lnTo>
                    <a:pt x="332162" y="346989"/>
                  </a:lnTo>
                  <a:lnTo>
                    <a:pt x="287974" y="318233"/>
                  </a:lnTo>
                  <a:lnTo>
                    <a:pt x="240890" y="293908"/>
                  </a:lnTo>
                  <a:lnTo>
                    <a:pt x="191205" y="274307"/>
                  </a:lnTo>
                  <a:lnTo>
                    <a:pt x="139213" y="259722"/>
                  </a:lnTo>
                  <a:lnTo>
                    <a:pt x="85207" y="250446"/>
                  </a:lnTo>
                  <a:lnTo>
                    <a:pt x="29481" y="246773"/>
                  </a:lnTo>
                  <a:lnTo>
                    <a:pt x="29481" y="29657"/>
                  </a:lnTo>
                  <a:lnTo>
                    <a:pt x="233465" y="29657"/>
                  </a:lnTo>
                  <a:lnTo>
                    <a:pt x="219426" y="25518"/>
                  </a:lnTo>
                  <a:lnTo>
                    <a:pt x="173459" y="14972"/>
                  </a:lnTo>
                  <a:lnTo>
                    <a:pt x="126458" y="7192"/>
                  </a:lnTo>
                  <a:lnTo>
                    <a:pt x="78512" y="2267"/>
                  </a:lnTo>
                  <a:lnTo>
                    <a:pt x="29713" y="287"/>
                  </a:lnTo>
                  <a:lnTo>
                    <a:pt x="0" y="0"/>
                  </a:lnTo>
                  <a:close/>
                </a:path>
                <a:path w="499744" h="388619">
                  <a:moveTo>
                    <a:pt x="233465" y="29657"/>
                  </a:moveTo>
                  <a:lnTo>
                    <a:pt x="29481" y="29657"/>
                  </a:lnTo>
                  <a:lnTo>
                    <a:pt x="82425" y="32025"/>
                  </a:lnTo>
                  <a:lnTo>
                    <a:pt x="134348" y="38006"/>
                  </a:lnTo>
                  <a:lnTo>
                    <a:pt x="185127" y="47477"/>
                  </a:lnTo>
                  <a:lnTo>
                    <a:pt x="234636" y="60313"/>
                  </a:lnTo>
                  <a:lnTo>
                    <a:pt x="282751" y="76390"/>
                  </a:lnTo>
                  <a:lnTo>
                    <a:pt x="329348" y="95583"/>
                  </a:lnTo>
                  <a:lnTo>
                    <a:pt x="374303" y="117769"/>
                  </a:lnTo>
                  <a:lnTo>
                    <a:pt x="417490" y="142824"/>
                  </a:lnTo>
                  <a:lnTo>
                    <a:pt x="458786" y="170623"/>
                  </a:lnTo>
                  <a:lnTo>
                    <a:pt x="332162" y="346989"/>
                  </a:lnTo>
                  <a:lnTo>
                    <a:pt x="368323" y="346989"/>
                  </a:lnTo>
                  <a:lnTo>
                    <a:pt x="499725" y="163968"/>
                  </a:lnTo>
                  <a:lnTo>
                    <a:pt x="475948" y="146783"/>
                  </a:lnTo>
                  <a:lnTo>
                    <a:pt x="436704" y="120202"/>
                  </a:lnTo>
                  <a:lnTo>
                    <a:pt x="395814" y="96008"/>
                  </a:lnTo>
                  <a:lnTo>
                    <a:pt x="353378" y="74299"/>
                  </a:lnTo>
                  <a:lnTo>
                    <a:pt x="309496" y="55177"/>
                  </a:lnTo>
                  <a:lnTo>
                    <a:pt x="264269" y="38740"/>
                  </a:lnTo>
                  <a:lnTo>
                    <a:pt x="233465" y="2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34713" y="4293096"/>
            <a:ext cx="465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lang="ru-RU" dirty="0"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8408" y="1340768"/>
            <a:ext cx="242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собственные средства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91800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размер гранта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386" y="354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3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4232" y="-334848"/>
            <a:ext cx="702921" cy="6696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408368" y="-200055"/>
            <a:ext cx="237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БА- 10,0 млн 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object 3"/>
          <p:cNvSpPr txBox="1"/>
          <p:nvPr/>
        </p:nvSpPr>
        <p:spPr>
          <a:xfrm>
            <a:off x="335360" y="1196752"/>
            <a:ext cx="5273459" cy="1663913"/>
          </a:xfrm>
          <a:prstGeom prst="rect">
            <a:avLst/>
          </a:prstGeom>
        </p:spPr>
        <p:txBody>
          <a:bodyPr vert="horz" wrap="square" lIns="0" tIns="95881" rIns="0" bIns="0" rtlCol="0">
            <a:spAutoFit/>
          </a:bodyPr>
          <a:lstStyle/>
          <a:p>
            <a:pPr marL="7701">
              <a:spcBef>
                <a:spcPts val="755"/>
              </a:spcBef>
            </a:pPr>
            <a:r>
              <a:rPr b="1" spc="-6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 marR="3081" algn="l">
              <a:lnSpc>
                <a:spcPct val="114599"/>
              </a:lnSpc>
              <a:spcBef>
                <a:spcPts val="364"/>
              </a:spcBef>
            </a:pPr>
            <a:r>
              <a:rPr lang="ru-RU" sz="1400" b="1" spc="88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товаропроизводители, относящиеся к категории </a:t>
            </a:r>
            <a:r>
              <a:rPr sz="1400" b="1" spc="39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39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400" b="1" spc="76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ru-RU" sz="1400" b="1" spc="7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12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</a:t>
            </a:r>
            <a:r>
              <a:rPr lang="ru-RU" sz="1400" b="1" spc="112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е»</a:t>
            </a:r>
            <a:br>
              <a:rPr lang="ru-RU" sz="1400" b="1" spc="112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400" b="1" spc="3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58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spc="158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sz="1400" b="1" spc="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8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микропредприятие</a:t>
            </a:r>
            <a:r>
              <a:rPr lang="ru-RU" sz="1400" b="1" spc="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sz="1400" b="1" spc="3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1" dirty="0">
                <a:solidFill>
                  <a:srgbClr val="151616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осуществляющие</a:t>
            </a:r>
            <a:r>
              <a:rPr sz="1400" b="1" spc="33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61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b="1" spc="36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8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b="1" spc="36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76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</a:t>
            </a:r>
            <a:r>
              <a:rPr sz="1400" b="1" spc="106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400" b="1" spc="6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30" dirty="0" err="1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400" b="1" spc="9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9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9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400" b="1" spc="85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b="1" spc="6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6" dirty="0" err="1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1400" b="1" spc="9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82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</a:t>
            </a:r>
            <a:r>
              <a:rPr lang="ru-RU" sz="1400" b="1" spc="82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агломерации</a:t>
            </a:r>
            <a:endParaRPr sz="1486" b="1" dirty="0">
              <a:latin typeface="Arial Black"/>
              <a:cs typeface="Arial Black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3352" y="2996952"/>
            <a:ext cx="441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755"/>
              </a:spcBef>
            </a:pPr>
            <a:r>
              <a:rPr lang="ru-RU" b="1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b="1" spc="-109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1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b="1" spc="-103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6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НТА  - </a:t>
            </a:r>
            <a:r>
              <a:rPr lang="ru-RU" b="1" spc="-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мес.</a:t>
            </a:r>
          </a:p>
        </p:txBody>
      </p:sp>
      <p:sp>
        <p:nvSpPr>
          <p:cNvPr id="38" name="object 13"/>
          <p:cNvSpPr txBox="1"/>
          <p:nvPr/>
        </p:nvSpPr>
        <p:spPr>
          <a:xfrm>
            <a:off x="335360" y="5085184"/>
            <a:ext cx="6912768" cy="9560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2384" rIns="0" bIns="0" rtlCol="0">
            <a:spAutoFit/>
          </a:bodyPr>
          <a:lstStyle/>
          <a:p>
            <a:pPr marR="1652270" algn="l">
              <a:lnSpc>
                <a:spcPts val="1800"/>
              </a:lnSpc>
            </a:pPr>
            <a:r>
              <a:rPr b="1" spc="-1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Коды</a:t>
            </a:r>
            <a:r>
              <a:rPr b="1" spc="-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b="1" spc="-5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класса</a:t>
            </a:r>
            <a:r>
              <a:rPr b="1" spc="-9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2000" b="1" spc="-30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01</a:t>
            </a:r>
            <a:r>
              <a:rPr sz="2000" b="1" spc="-9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spc="40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Растениеводство</a:t>
            </a:r>
            <a:r>
              <a:rPr spc="-13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-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-13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pc="-13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животноводство</a:t>
            </a:r>
            <a:r>
              <a:rPr lang="ru-RU" spc="-13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pc="-13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b="1" spc="-195" dirty="0" err="1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Коды</a:t>
            </a:r>
            <a:r>
              <a:rPr b="1" spc="-9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b="1" spc="-5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класса</a:t>
            </a:r>
            <a:r>
              <a:rPr b="1" spc="-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2000" b="1" spc="-14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03</a:t>
            </a:r>
            <a:r>
              <a:rPr sz="2000" b="1" spc="-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1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spc="15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Рыболовство</a:t>
            </a:r>
            <a:r>
              <a:rPr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-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25" dirty="0" err="1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рыбоводство</a:t>
            </a:r>
            <a:r>
              <a:rPr spc="2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b="1" spc="-290" dirty="0" err="1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</a:t>
            </a:r>
            <a:r>
              <a:rPr b="1" spc="-100" dirty="0" err="1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b="1" spc="-195" dirty="0" err="1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ды</a:t>
            </a:r>
            <a:r>
              <a:rPr b="1" spc="-9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b="1" spc="-9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кла</a:t>
            </a:r>
            <a:r>
              <a:rPr b="1" spc="-10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b="1" spc="-1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b="1" spc="5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b="1" spc="-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z="2000" b="1" spc="-28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10</a:t>
            </a:r>
            <a:r>
              <a:rPr sz="2000" b="1" spc="-9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2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«Произв</a:t>
            </a:r>
            <a:r>
              <a:rPr spc="-3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spc="2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</a:t>
            </a:r>
            <a:r>
              <a:rPr spc="16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spc="1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тво</a:t>
            </a:r>
            <a:r>
              <a:rPr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3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пи</a:t>
            </a:r>
            <a:r>
              <a:rPr spc="-5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щ</a:t>
            </a:r>
            <a:r>
              <a:rPr spc="1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евых</a:t>
            </a:r>
            <a:r>
              <a:rPr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95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</a:t>
            </a:r>
            <a:r>
              <a:rPr spc="50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spc="25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</a:t>
            </a:r>
            <a:r>
              <a:rPr spc="-5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ук</a:t>
            </a:r>
            <a:r>
              <a:rPr spc="-50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</a:t>
            </a:r>
            <a:r>
              <a:rPr spc="-25" dirty="0" err="1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ов</a:t>
            </a:r>
            <a:r>
              <a:rPr spc="-2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spc="-2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pc="-25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spc="-140" dirty="0" smtClean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32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для</a:t>
            </a:r>
            <a:r>
              <a:rPr spc="-1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spc="28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spc="40" dirty="0">
                <a:solidFill>
                  <a:srgbClr val="45648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ПОК</a:t>
            </a:r>
            <a:endParaRPr dirty="0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bject 12"/>
          <p:cNvSpPr txBox="1"/>
          <p:nvPr/>
        </p:nvSpPr>
        <p:spPr>
          <a:xfrm>
            <a:off x="335360" y="4581128"/>
            <a:ext cx="356784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60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spc="-160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КОДЫ </a:t>
            </a:r>
            <a:r>
              <a:rPr b="1" spc="-165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b="1" spc="-195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90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b="1" spc="-210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b="1" spc="-145" dirty="0" smtClean="0">
                <a:solidFill>
                  <a:srgbClr val="009E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009E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35360" y="3249270"/>
            <a:ext cx="4176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гранта, предоставляемого конкретному заявителю, определяется комиссией в зависимости от размера собственных средств заявителя, направленных на реализацию проекта развития сельского туризма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312024" y="3284984"/>
            <a:ext cx="561662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рублей 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процентов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стоимости проекта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рублей 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процентов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стоимости проекта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рублей 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процентов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стоимости проекта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5"/>
          <p:cNvPicPr>
            <a:picLocks noGrp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"/>
          <a:stretch/>
        </p:blipFill>
        <p:spPr>
          <a:xfrm>
            <a:off x="0" y="3733"/>
            <a:ext cx="12591643" cy="6858000"/>
          </a:xfrm>
          <a:prstGeom prst="rect">
            <a:avLst/>
          </a:prstGeom>
          <a:noFill/>
          <a:ex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5360" y="274639"/>
            <a:ext cx="11247041" cy="49006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Грант «Агротуризм» - грант на развитие сельского туризма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6897"/>
            <a:ext cx="1199456" cy="421103"/>
          </a:xfrm>
          <a:prstGeom prst="rect">
            <a:avLst/>
          </a:prstGeom>
          <a:gradFill flip="none" rotWithShape="1">
            <a:gsLst>
              <a:gs pos="0">
                <a:srgbClr val="FB1329">
                  <a:shade val="30000"/>
                  <a:satMod val="115000"/>
                </a:srgbClr>
              </a:gs>
              <a:gs pos="50000">
                <a:srgbClr val="FB1329">
                  <a:shade val="67500"/>
                  <a:satMod val="115000"/>
                </a:srgbClr>
              </a:gs>
              <a:gs pos="100000">
                <a:srgbClr val="FB132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47902" y="259420"/>
            <a:ext cx="237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БА- 10,0 млн 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0"/>
          <p:cNvSpPr txBox="1">
            <a:spLocks/>
          </p:cNvSpPr>
          <p:nvPr/>
        </p:nvSpPr>
        <p:spPr>
          <a:xfrm>
            <a:off x="263351" y="855631"/>
            <a:ext cx="12097345" cy="390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5006" rIns="0" bIns="0" rtlCol="0">
            <a:spAutoFit/>
          </a:bodyPr>
          <a:lstStyle/>
          <a:p>
            <a:pPr marL="218331" marR="3081" indent="-207935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486" b="1" spc="33" dirty="0" smtClean="0">
                <a:solidFill>
                  <a:srgbClr val="456480"/>
                </a:solidFill>
                <a:latin typeface="Tahoma"/>
                <a:cs typeface="Tahoma"/>
              </a:rPr>
              <a:t>п.1</a:t>
            </a:r>
            <a:r>
              <a:rPr lang="ru-RU" sz="1486" spc="33" dirty="0" smtClean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Приобретение,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5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модернизацию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реконструкцию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6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размещения,в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т.ч. модульных, </a:t>
            </a:r>
            <a:b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используемых для осуществления деятельности по оказанию услуг в сфере сельского туризма,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br>
              <a:rPr lang="ru-RU" sz="1486" spc="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туристского </a:t>
            </a:r>
            <a:r>
              <a:rPr lang="ru-RU" sz="1486" spc="64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показа,объектов</a:t>
            </a:r>
            <a:r>
              <a:rPr lang="ru-RU" sz="1486" spc="6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развлекательной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4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4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туризма, включая детские</a:t>
            </a:r>
            <a:br>
              <a:rPr lang="ru-RU" sz="1486" spc="4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4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развлекательные комплексы, объектов проката</a:t>
            </a:r>
          </a:p>
          <a:p>
            <a:pPr marL="218331" marR="3081" indent="-207935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1486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3734" indent="-207935" algn="just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b="1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</a:t>
            </a: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Подключение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размещения, </a:t>
            </a:r>
            <a:r>
              <a:rPr lang="ru-RU" sz="1486" spc="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туристской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электрическим,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5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водо-,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газо-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486" spc="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86" spc="-8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теплопроводным </a:t>
            </a:r>
            <a:r>
              <a:rPr lang="ru-RU" sz="1486" spc="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сетям, в т.ч. к автономным, канализационным сетям, обустройство автономных источников</a:t>
            </a:r>
            <a:br>
              <a:rPr lang="ru-RU" sz="1486" spc="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электро-,водо-, газо- и теплоснабжения </a:t>
            </a:r>
          </a:p>
          <a:p>
            <a:pPr marR="233734" indent="-207935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1486" spc="1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3734" indent="-207935" algn="just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486" b="1" spc="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п.3.</a:t>
            </a:r>
            <a:r>
              <a:rPr lang="ru-RU" sz="1486" spc="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Приобретение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туристского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оборудования,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снаряжения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инвентаря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5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2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бывшего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-2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86" spc="-8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употреблении, </a:t>
            </a:r>
            <a:b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детских развлекательных комплексов, специализированного транспорта, мебели и оборудования для оснащения</a:t>
            </a:r>
            <a:b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средств размещения </a:t>
            </a:r>
            <a:r>
              <a:rPr lang="ru-RU" sz="1455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соответствии с Общероссийским </a:t>
            </a:r>
            <a:r>
              <a:rPr lang="ru-RU" sz="1455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классификатором</a:t>
            </a:r>
            <a:r>
              <a:rPr lang="ru-RU" sz="1455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продукции по видам экономической</a:t>
            </a:r>
            <a:br>
              <a:rPr lang="ru-RU" sz="1455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55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деятельности (ОКПД 2) ОК 034-2014 (КПЕС 2008):</a:t>
            </a:r>
            <a:r>
              <a:rPr lang="ru-RU" sz="1213" spc="33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213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880"/>
              </a:lnSpc>
            </a:pPr>
            <a:endParaRPr lang="ru-RU" sz="1637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935" marR="703512" indent="-207935">
              <a:lnSpc>
                <a:spcPts val="188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486" spc="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b="1" spc="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   </a:t>
            </a:r>
            <a:r>
              <a:rPr lang="ru-RU" sz="1486" spc="4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7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5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благоустройству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территорий,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5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прилегающих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6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размещения,</a:t>
            </a:r>
            <a:r>
              <a:rPr lang="ru-RU" sz="1486" spc="-8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объектам</a:t>
            </a:r>
            <a:b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486" spc="-4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туристского</a:t>
            </a:r>
            <a:r>
              <a:rPr lang="ru-RU" sz="1486" spc="-9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42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показа,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объектам </a:t>
            </a:r>
            <a:r>
              <a:rPr lang="ru-RU" sz="1486" spc="3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развлекательной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3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объектам</a:t>
            </a:r>
            <a:r>
              <a:rPr lang="ru-RU" sz="1486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86" spc="6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проката</a:t>
            </a:r>
            <a:endParaRPr lang="ru-RU" sz="148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1183795" y="4875950"/>
            <a:ext cx="3888432" cy="5042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4236" rIns="0" bIns="0" rtlCol="0">
            <a:spAutoFit/>
          </a:bodyPr>
          <a:lstStyle/>
          <a:p>
            <a:pPr marL="174819" marR="223337" indent="477479" algn="ctr">
              <a:lnSpc>
                <a:spcPct val="102600"/>
              </a:lnSpc>
              <a:spcBef>
                <a:spcPts val="33"/>
              </a:spcBef>
            </a:pPr>
            <a:r>
              <a:rPr sz="1577" spc="27" dirty="0">
                <a:solidFill>
                  <a:srgbClr val="456480"/>
                </a:solidFill>
                <a:latin typeface="Tahoma"/>
                <a:cs typeface="Tahoma"/>
              </a:rPr>
              <a:t>Грант </a:t>
            </a:r>
            <a:r>
              <a:rPr sz="1577" spc="18" dirty="0">
                <a:solidFill>
                  <a:srgbClr val="456480"/>
                </a:solidFill>
                <a:latin typeface="Tahoma"/>
                <a:cs typeface="Tahoma"/>
              </a:rPr>
              <a:t>«Агротуризм» </a:t>
            </a:r>
            <a:r>
              <a:rPr sz="1577" spc="21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88" dirty="0">
                <a:solidFill>
                  <a:srgbClr val="456480"/>
                </a:solidFill>
                <a:latin typeface="Tahoma"/>
                <a:cs typeface="Tahoma"/>
              </a:rPr>
              <a:t>пр</a:t>
            </a:r>
            <a:r>
              <a:rPr sz="1577" spc="49" dirty="0">
                <a:solidFill>
                  <a:srgbClr val="456480"/>
                </a:solidFill>
                <a:latin typeface="Tahoma"/>
                <a:cs typeface="Tahoma"/>
              </a:rPr>
              <a:t>е</a:t>
            </a:r>
            <a:r>
              <a:rPr sz="1577" spc="33" dirty="0">
                <a:solidFill>
                  <a:srgbClr val="456480"/>
                </a:solidFill>
                <a:latin typeface="Tahoma"/>
                <a:cs typeface="Tahoma"/>
              </a:rPr>
              <a:t>д</a:t>
            </a:r>
            <a:r>
              <a:rPr sz="1577" spc="136" dirty="0">
                <a:solidFill>
                  <a:srgbClr val="456480"/>
                </a:solidFill>
                <a:latin typeface="Tahoma"/>
                <a:cs typeface="Tahoma"/>
              </a:rPr>
              <a:t>о</a:t>
            </a:r>
            <a:r>
              <a:rPr sz="1577" spc="100" dirty="0">
                <a:solidFill>
                  <a:srgbClr val="456480"/>
                </a:solidFill>
                <a:latin typeface="Tahoma"/>
                <a:cs typeface="Tahoma"/>
              </a:rPr>
              <a:t>с</a:t>
            </a:r>
            <a:r>
              <a:rPr sz="1577" spc="-55" dirty="0">
                <a:solidFill>
                  <a:srgbClr val="456480"/>
                </a:solidFill>
                <a:latin typeface="Tahoma"/>
                <a:cs typeface="Tahoma"/>
              </a:rPr>
              <a:t>т</a:t>
            </a:r>
            <a:r>
              <a:rPr sz="1577" spc="82" dirty="0">
                <a:solidFill>
                  <a:srgbClr val="456480"/>
                </a:solidFill>
                <a:latin typeface="Tahoma"/>
                <a:cs typeface="Tahoma"/>
              </a:rPr>
              <a:t>а</a:t>
            </a:r>
            <a:r>
              <a:rPr sz="1577" spc="58" dirty="0">
                <a:solidFill>
                  <a:srgbClr val="456480"/>
                </a:solidFill>
                <a:latin typeface="Tahoma"/>
                <a:cs typeface="Tahoma"/>
              </a:rPr>
              <a:t>в</a:t>
            </a:r>
            <a:r>
              <a:rPr sz="1577" spc="27" dirty="0">
                <a:solidFill>
                  <a:srgbClr val="456480"/>
                </a:solidFill>
                <a:latin typeface="Tahoma"/>
                <a:cs typeface="Tahoma"/>
              </a:rPr>
              <a:t>ля</a:t>
            </a:r>
            <a:r>
              <a:rPr sz="1577" spc="-9" dirty="0">
                <a:solidFill>
                  <a:srgbClr val="456480"/>
                </a:solidFill>
                <a:latin typeface="Tahoma"/>
                <a:cs typeface="Tahoma"/>
              </a:rPr>
              <a:t>е</a:t>
            </a:r>
            <a:r>
              <a:rPr sz="1577" spc="-55" dirty="0">
                <a:solidFill>
                  <a:srgbClr val="456480"/>
                </a:solidFill>
                <a:latin typeface="Tahoma"/>
                <a:cs typeface="Tahoma"/>
              </a:rPr>
              <a:t>т</a:t>
            </a:r>
            <a:r>
              <a:rPr sz="1577" spc="127" dirty="0">
                <a:solidFill>
                  <a:srgbClr val="456480"/>
                </a:solidFill>
                <a:latin typeface="Tahoma"/>
                <a:cs typeface="Tahoma"/>
              </a:rPr>
              <a:t>с</a:t>
            </a:r>
            <a:r>
              <a:rPr sz="1577" spc="-24" dirty="0">
                <a:solidFill>
                  <a:srgbClr val="456480"/>
                </a:solidFill>
                <a:latin typeface="Tahoma"/>
                <a:cs typeface="Tahoma"/>
              </a:rPr>
              <a:t>я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58" dirty="0">
                <a:solidFill>
                  <a:srgbClr val="456480"/>
                </a:solidFill>
                <a:latin typeface="Tahoma"/>
                <a:cs typeface="Tahoma"/>
              </a:rPr>
              <a:t>о</a:t>
            </a:r>
            <a:r>
              <a:rPr sz="1577" b="1" spc="-52" dirty="0">
                <a:solidFill>
                  <a:srgbClr val="456480"/>
                </a:solidFill>
                <a:latin typeface="Tahoma"/>
                <a:cs typeface="Tahoma"/>
              </a:rPr>
              <a:t>днократно</a:t>
            </a:r>
            <a:endParaRPr sz="1577" dirty="0">
              <a:latin typeface="Tahoma"/>
              <a:cs typeface="Tahoma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7910582" y="4875950"/>
            <a:ext cx="3274640" cy="4958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0397" rIns="0" bIns="0" rtlCol="0">
            <a:spAutoFit/>
          </a:bodyPr>
          <a:lstStyle/>
          <a:p>
            <a:pPr marR="35811" algn="ctr">
              <a:spcBef>
                <a:spcPts val="82"/>
              </a:spcBef>
            </a:pPr>
            <a:r>
              <a:rPr sz="1577" spc="124" dirty="0">
                <a:solidFill>
                  <a:srgbClr val="456480"/>
                </a:solidFill>
                <a:latin typeface="Tahoma"/>
                <a:cs typeface="Tahoma"/>
              </a:rPr>
              <a:t>Срок</a:t>
            </a:r>
            <a:r>
              <a:rPr sz="1577" spc="-103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61" dirty="0">
                <a:solidFill>
                  <a:srgbClr val="456480"/>
                </a:solidFill>
                <a:latin typeface="Tahoma"/>
                <a:cs typeface="Tahoma"/>
              </a:rPr>
              <a:t>окупаемости</a:t>
            </a:r>
            <a:r>
              <a:rPr sz="1577" spc="-100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73" dirty="0">
                <a:solidFill>
                  <a:srgbClr val="456480"/>
                </a:solidFill>
                <a:latin typeface="Tahoma"/>
                <a:cs typeface="Tahoma"/>
              </a:rPr>
              <a:t>проекта</a:t>
            </a:r>
            <a:endParaRPr sz="1577" dirty="0">
              <a:latin typeface="Tahoma"/>
              <a:cs typeface="Tahoma"/>
            </a:endParaRPr>
          </a:p>
          <a:p>
            <a:pPr marR="35811" algn="ctr">
              <a:spcBef>
                <a:spcPts val="21"/>
              </a:spcBef>
            </a:pPr>
            <a:r>
              <a:rPr sz="1577" b="1" spc="-58" dirty="0">
                <a:solidFill>
                  <a:srgbClr val="456480"/>
                </a:solidFill>
                <a:latin typeface="Tahoma"/>
                <a:cs typeface="Tahoma"/>
              </a:rPr>
              <a:t>не</a:t>
            </a:r>
            <a:r>
              <a:rPr sz="1577" b="1" spc="-6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55" dirty="0">
                <a:solidFill>
                  <a:srgbClr val="456480"/>
                </a:solidFill>
                <a:latin typeface="Tahoma"/>
                <a:cs typeface="Tahoma"/>
              </a:rPr>
              <a:t>б</a:t>
            </a:r>
            <a:r>
              <a:rPr sz="1577" b="1" spc="-76" dirty="0">
                <a:solidFill>
                  <a:srgbClr val="456480"/>
                </a:solidFill>
                <a:latin typeface="Tahoma"/>
                <a:cs typeface="Tahoma"/>
              </a:rPr>
              <a:t>о</a:t>
            </a:r>
            <a:r>
              <a:rPr sz="1577" b="1" spc="-88" dirty="0">
                <a:solidFill>
                  <a:srgbClr val="456480"/>
                </a:solidFill>
                <a:latin typeface="Tahoma"/>
                <a:cs typeface="Tahoma"/>
              </a:rPr>
              <a:t>ле</a:t>
            </a:r>
            <a:r>
              <a:rPr sz="1577" b="1" spc="-9" dirty="0">
                <a:solidFill>
                  <a:srgbClr val="456480"/>
                </a:solidFill>
                <a:latin typeface="Tahoma"/>
                <a:cs typeface="Tahoma"/>
              </a:rPr>
              <a:t>е</a:t>
            </a:r>
            <a:r>
              <a:rPr sz="1577" b="1" spc="-6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127" dirty="0">
                <a:solidFill>
                  <a:srgbClr val="456480"/>
                </a:solidFill>
                <a:latin typeface="Tahoma"/>
                <a:cs typeface="Tahoma"/>
              </a:rPr>
              <a:t>5</a:t>
            </a:r>
            <a:r>
              <a:rPr sz="1577" b="1" spc="-6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88" dirty="0">
                <a:solidFill>
                  <a:srgbClr val="456480"/>
                </a:solidFill>
                <a:latin typeface="Tahoma"/>
                <a:cs typeface="Tahoma"/>
              </a:rPr>
              <a:t>л</a:t>
            </a:r>
            <a:r>
              <a:rPr sz="1577" b="1" spc="-112" dirty="0">
                <a:solidFill>
                  <a:srgbClr val="456480"/>
                </a:solidFill>
                <a:latin typeface="Tahoma"/>
                <a:cs typeface="Tahoma"/>
              </a:rPr>
              <a:t>е</a:t>
            </a:r>
            <a:r>
              <a:rPr sz="1577" b="1" spc="-82" dirty="0">
                <a:solidFill>
                  <a:srgbClr val="456480"/>
                </a:solidFill>
                <a:latin typeface="Tahoma"/>
                <a:cs typeface="Tahoma"/>
              </a:rPr>
              <a:t>т</a:t>
            </a:r>
            <a:endParaRPr sz="1577" dirty="0">
              <a:latin typeface="Tahoma"/>
              <a:cs typeface="Tahoma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1631504" y="5651855"/>
            <a:ext cx="8929647" cy="5087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0397" rIns="0" bIns="0" rtlCol="0">
            <a:spAutoFit/>
          </a:bodyPr>
          <a:lstStyle/>
          <a:p>
            <a:pPr marR="45052" algn="ctr">
              <a:spcBef>
                <a:spcPts val="82"/>
              </a:spcBef>
            </a:pPr>
            <a:r>
              <a:rPr sz="1577" spc="-3" dirty="0">
                <a:solidFill>
                  <a:srgbClr val="456480"/>
                </a:solidFill>
                <a:latin typeface="Tahoma"/>
                <a:cs typeface="Tahoma"/>
              </a:rPr>
              <a:t>К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61" dirty="0">
                <a:solidFill>
                  <a:srgbClr val="456480"/>
                </a:solidFill>
                <a:latin typeface="Tahoma"/>
                <a:cs typeface="Tahoma"/>
              </a:rPr>
              <a:t>участию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-21" dirty="0">
                <a:solidFill>
                  <a:srgbClr val="456480"/>
                </a:solidFill>
                <a:latin typeface="Tahoma"/>
                <a:cs typeface="Tahoma"/>
              </a:rPr>
              <a:t>в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52" dirty="0">
                <a:solidFill>
                  <a:srgbClr val="456480"/>
                </a:solidFill>
                <a:latin typeface="Tahoma"/>
                <a:cs typeface="Tahoma"/>
              </a:rPr>
              <a:t>конкурсном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67" dirty="0">
                <a:solidFill>
                  <a:srgbClr val="456480"/>
                </a:solidFill>
                <a:latin typeface="Tahoma"/>
                <a:cs typeface="Tahoma"/>
              </a:rPr>
              <a:t>отборе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100" dirty="0">
                <a:solidFill>
                  <a:srgbClr val="456480"/>
                </a:solidFill>
                <a:latin typeface="Tahoma"/>
                <a:cs typeface="Tahoma"/>
              </a:rPr>
              <a:t>на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67" dirty="0">
                <a:solidFill>
                  <a:srgbClr val="456480"/>
                </a:solidFill>
                <a:latin typeface="Tahoma"/>
                <a:cs typeface="Tahoma"/>
              </a:rPr>
              <a:t>очередной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45" dirty="0">
                <a:solidFill>
                  <a:srgbClr val="456480"/>
                </a:solidFill>
                <a:latin typeface="Tahoma"/>
                <a:cs typeface="Tahoma"/>
              </a:rPr>
              <a:t>финансовой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33" dirty="0">
                <a:solidFill>
                  <a:srgbClr val="456480"/>
                </a:solidFill>
                <a:latin typeface="Tahoma"/>
                <a:cs typeface="Tahoma"/>
              </a:rPr>
              <a:t>год</a:t>
            </a:r>
            <a:r>
              <a:rPr sz="1577" spc="-9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76" dirty="0">
                <a:solidFill>
                  <a:srgbClr val="456480"/>
                </a:solidFill>
                <a:latin typeface="Tahoma"/>
                <a:cs typeface="Tahoma"/>
              </a:rPr>
              <a:t>допускаются</a:t>
            </a:r>
            <a:r>
              <a:rPr sz="1577" b="1" spc="-64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73" dirty="0">
                <a:solidFill>
                  <a:srgbClr val="456480"/>
                </a:solidFill>
                <a:latin typeface="Tahoma"/>
                <a:cs typeface="Tahoma"/>
              </a:rPr>
              <a:t>проекты</a:t>
            </a:r>
            <a:endParaRPr sz="1577" dirty="0">
              <a:latin typeface="Tahoma"/>
              <a:cs typeface="Tahoma"/>
            </a:endParaRPr>
          </a:p>
          <a:p>
            <a:pPr marR="45052" algn="ctr">
              <a:spcBef>
                <a:spcPts val="73"/>
              </a:spcBef>
            </a:pPr>
            <a:r>
              <a:rPr sz="1577" spc="118" dirty="0">
                <a:solidFill>
                  <a:srgbClr val="456480"/>
                </a:solidFill>
                <a:latin typeface="Tahoma"/>
                <a:cs typeface="Tahoma"/>
              </a:rPr>
              <a:t>со</a:t>
            </a:r>
            <a:r>
              <a:rPr sz="1577" spc="-91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73" dirty="0">
                <a:solidFill>
                  <a:srgbClr val="456480"/>
                </a:solidFill>
                <a:latin typeface="Tahoma"/>
                <a:cs typeface="Tahoma"/>
              </a:rPr>
              <a:t>сроком</a:t>
            </a:r>
            <a:r>
              <a:rPr sz="1577" spc="-88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58" dirty="0">
                <a:solidFill>
                  <a:srgbClr val="456480"/>
                </a:solidFill>
                <a:latin typeface="Tahoma"/>
                <a:cs typeface="Tahoma"/>
              </a:rPr>
              <a:t>реализации,</a:t>
            </a:r>
            <a:r>
              <a:rPr sz="1577" spc="-91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spc="55" dirty="0">
                <a:solidFill>
                  <a:srgbClr val="456480"/>
                </a:solidFill>
                <a:latin typeface="Tahoma"/>
                <a:cs typeface="Tahoma"/>
              </a:rPr>
              <a:t>начинающимися</a:t>
            </a:r>
            <a:r>
              <a:rPr sz="1577" spc="-88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-21" dirty="0">
                <a:solidFill>
                  <a:srgbClr val="456480"/>
                </a:solidFill>
                <a:latin typeface="Tahoma"/>
                <a:cs typeface="Tahoma"/>
              </a:rPr>
              <a:t>в</a:t>
            </a:r>
            <a:r>
              <a:rPr sz="1577" b="1" spc="-91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33" dirty="0">
                <a:solidFill>
                  <a:srgbClr val="456480"/>
                </a:solidFill>
                <a:latin typeface="Tahoma"/>
                <a:cs typeface="Tahoma"/>
              </a:rPr>
              <a:t>год</a:t>
            </a:r>
            <a:r>
              <a:rPr sz="1577" b="1" spc="-88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24" dirty="0">
                <a:solidFill>
                  <a:srgbClr val="456480"/>
                </a:solidFill>
                <a:latin typeface="Tahoma"/>
                <a:cs typeface="Tahoma"/>
              </a:rPr>
              <a:t>получения</a:t>
            </a:r>
            <a:r>
              <a:rPr sz="1577" b="1" spc="-91" dirty="0">
                <a:solidFill>
                  <a:srgbClr val="456480"/>
                </a:solidFill>
                <a:latin typeface="Tahoma"/>
                <a:cs typeface="Tahoma"/>
              </a:rPr>
              <a:t> </a:t>
            </a:r>
            <a:r>
              <a:rPr sz="1577" b="1" spc="76" dirty="0">
                <a:solidFill>
                  <a:srgbClr val="456480"/>
                </a:solidFill>
                <a:latin typeface="Tahoma"/>
                <a:cs typeface="Tahoma"/>
              </a:rPr>
              <a:t>гранта</a:t>
            </a:r>
            <a:endParaRPr sz="1577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864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13988</TotalTime>
  <Words>1372</Words>
  <Application>Microsoft Office PowerPoint</Application>
  <PresentationFormat>Широкоэкранный</PresentationFormat>
  <Paragraphs>273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Times New Roman</vt:lpstr>
      <vt:lpstr>Wingdings</vt:lpstr>
      <vt:lpstr>Microsoft Sans Serif</vt:lpstr>
      <vt:lpstr>PermianSansTypeface</vt:lpstr>
      <vt:lpstr>Arial</vt:lpstr>
      <vt:lpstr>Arial Black</vt:lpstr>
      <vt:lpstr>Tahoma</vt:lpstr>
      <vt:lpstr>Office Theme</vt:lpstr>
      <vt:lpstr>Презентация PowerPoint</vt:lpstr>
      <vt:lpstr>Поддержка малых форм хозяйствования  </vt:lpstr>
      <vt:lpstr>Государственная поддержка</vt:lpstr>
      <vt:lpstr>Государственная поддержка</vt:lpstr>
      <vt:lpstr>Государственная поддержка</vt:lpstr>
      <vt:lpstr>Государственная поддержка</vt:lpstr>
      <vt:lpstr>Государственная поддержка</vt:lpstr>
      <vt:lpstr>Государственная поддержка</vt:lpstr>
      <vt:lpstr>Грант «Агротуризм» - грант на развитие сельского туризма</vt:lpstr>
      <vt:lpstr>Государственная поддержка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Малолеева Анна Сергеевна</dc:creator>
  <cp:lastModifiedBy>User</cp:lastModifiedBy>
  <cp:revision>219</cp:revision>
  <cp:lastPrinted>2025-02-27T10:47:51Z</cp:lastPrinted>
  <dcterms:modified xsi:type="dcterms:W3CDTF">2025-03-27T12:04:53Z</dcterms:modified>
</cp:coreProperties>
</file>