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89" r:id="rId4"/>
    <p:sldId id="286" r:id="rId5"/>
    <p:sldId id="287" r:id="rId6"/>
    <p:sldId id="290" r:id="rId7"/>
    <p:sldId id="299" r:id="rId8"/>
    <p:sldId id="300" r:id="rId9"/>
    <p:sldId id="288" r:id="rId10"/>
    <p:sldId id="291" r:id="rId11"/>
    <p:sldId id="292" r:id="rId12"/>
    <p:sldId id="293" r:id="rId13"/>
    <p:sldId id="294" r:id="rId14"/>
    <p:sldId id="295" r:id="rId15"/>
    <p:sldId id="296" r:id="rId16"/>
    <p:sldId id="297" r:id="rId17"/>
    <p:sldId id="285" r:id="rId18"/>
    <p:sldId id="265" r:id="rId19"/>
  </p:sldIdLst>
  <p:sldSz cx="20104100" cy="11309350"/>
  <p:notesSz cx="20104100" cy="113093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03" autoAdjust="0"/>
    <p:restoredTop sz="94660"/>
  </p:normalViewPr>
  <p:slideViewPr>
    <p:cSldViewPr>
      <p:cViewPr varScale="1">
        <p:scale>
          <a:sx n="65" d="100"/>
          <a:sy n="65" d="100"/>
        </p:scale>
        <p:origin x="924"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89858629-628A-48A4-B535-DBEBF54ADA05}" type="datetimeFigureOut">
              <a:rPr lang="ru-RU" smtClean="0"/>
              <a:t>22.10.2024</a:t>
            </a:fld>
            <a:endParaRPr lang="ru-RU" dirty="0"/>
          </a:p>
        </p:txBody>
      </p:sp>
      <p:sp>
        <p:nvSpPr>
          <p:cNvPr id="4" name="Образ слайда 3"/>
          <p:cNvSpPr>
            <a:spLocks noGrp="1" noRot="1" noChangeAspect="1"/>
          </p:cNvSpPr>
          <p:nvPr>
            <p:ph type="sldImg" idx="2"/>
          </p:nvPr>
        </p:nvSpPr>
        <p:spPr>
          <a:xfrm>
            <a:off x="6659563" y="1414463"/>
            <a:ext cx="6784975" cy="381635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2009775" y="5441950"/>
            <a:ext cx="16084550" cy="445452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10742613"/>
            <a:ext cx="8712200" cy="566737"/>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11387138" y="10742613"/>
            <a:ext cx="8712200" cy="566737"/>
          </a:xfrm>
          <a:prstGeom prst="rect">
            <a:avLst/>
          </a:prstGeom>
        </p:spPr>
        <p:txBody>
          <a:bodyPr vert="horz" lIns="91440" tIns="45720" rIns="91440" bIns="45720" rtlCol="0" anchor="b"/>
          <a:lstStyle>
            <a:lvl1pPr algn="r">
              <a:defRPr sz="1200"/>
            </a:lvl1pPr>
          </a:lstStyle>
          <a:p>
            <a:fld id="{B712FAE6-1953-41CB-95EE-0956A062E6D1}" type="slidenum">
              <a:rPr lang="ru-RU" smtClean="0"/>
              <a:t>‹#›</a:t>
            </a:fld>
            <a:endParaRPr lang="ru-RU" dirty="0"/>
          </a:p>
        </p:txBody>
      </p:sp>
    </p:spTree>
    <p:extLst>
      <p:ext uri="{BB962C8B-B14F-4D97-AF65-F5344CB8AC3E}">
        <p14:creationId xmlns:p14="http://schemas.microsoft.com/office/powerpoint/2010/main" val="2080628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712FAE6-1953-41CB-95EE-0956A062E6D1}" type="slidenum">
              <a:rPr lang="ru-RU" smtClean="0"/>
              <a:t>10</a:t>
            </a:fld>
            <a:endParaRPr lang="ru-RU" dirty="0"/>
          </a:p>
        </p:txBody>
      </p:sp>
    </p:spTree>
    <p:extLst>
      <p:ext uri="{BB962C8B-B14F-4D97-AF65-F5344CB8AC3E}">
        <p14:creationId xmlns:p14="http://schemas.microsoft.com/office/powerpoint/2010/main" val="4098918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3505898"/>
            <a:ext cx="17088486" cy="237496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015615" y="6333236"/>
            <a:ext cx="14072870" cy="282733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10/22/2024</a:t>
            </a:fld>
            <a:endParaRPr lang="en-US" dirty="0"/>
          </a:p>
        </p:txBody>
      </p:sp>
      <p:sp>
        <p:nvSpPr>
          <p:cNvPr id="6" name="Holder 6"/>
          <p:cNvSpPr>
            <a:spLocks noGrp="1"/>
          </p:cNvSpPr>
          <p:nvPr>
            <p:ph type="sldNum" sz="quarter" idx="7"/>
          </p:nvPr>
        </p:nvSpPr>
        <p:spPr/>
        <p:txBody>
          <a:bodyPr lIns="0" tIns="0" rIns="0" bIns="0"/>
          <a:lstStyle>
            <a:lvl1pPr>
              <a:defRPr sz="1450" b="0" i="0">
                <a:solidFill>
                  <a:schemeClr val="bg1"/>
                </a:solidFill>
                <a:latin typeface="Lucida Sans Unicode"/>
                <a:cs typeface="Lucida Sans Unicode"/>
              </a:defRPr>
            </a:lvl1pPr>
          </a:lstStyle>
          <a:p>
            <a:pPr marL="38100">
              <a:lnSpc>
                <a:spcPct val="100000"/>
              </a:lnSpc>
              <a:spcBef>
                <a:spcPts val="325"/>
              </a:spcBef>
            </a:pPr>
            <a:fld id="{81D60167-4931-47E6-BA6A-407CBD079E47}" type="slidenum">
              <a:rPr spc="-80" dirty="0"/>
              <a:t>‹#›</a:t>
            </a:fld>
            <a:endParaRPr spc="-8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50" b="1" i="0">
                <a:solidFill>
                  <a:schemeClr val="bg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sz="2150" b="0" i="0">
                <a:solidFill>
                  <a:srgbClr val="456480"/>
                </a:solidFill>
                <a:latin typeface="Tahoma"/>
                <a:cs typeface="Tahom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10/22/2024</a:t>
            </a:fld>
            <a:endParaRPr lang="en-US" dirty="0"/>
          </a:p>
        </p:txBody>
      </p:sp>
      <p:sp>
        <p:nvSpPr>
          <p:cNvPr id="6" name="Holder 6"/>
          <p:cNvSpPr>
            <a:spLocks noGrp="1"/>
          </p:cNvSpPr>
          <p:nvPr>
            <p:ph type="sldNum" sz="quarter" idx="7"/>
          </p:nvPr>
        </p:nvSpPr>
        <p:spPr/>
        <p:txBody>
          <a:bodyPr lIns="0" tIns="0" rIns="0" bIns="0"/>
          <a:lstStyle>
            <a:lvl1pPr>
              <a:defRPr sz="1450" b="0" i="0">
                <a:solidFill>
                  <a:schemeClr val="bg1"/>
                </a:solidFill>
                <a:latin typeface="Lucida Sans Unicode"/>
                <a:cs typeface="Lucida Sans Unicode"/>
              </a:defRPr>
            </a:lvl1pPr>
          </a:lstStyle>
          <a:p>
            <a:pPr marL="38100">
              <a:lnSpc>
                <a:spcPct val="100000"/>
              </a:lnSpc>
              <a:spcBef>
                <a:spcPts val="325"/>
              </a:spcBef>
            </a:pPr>
            <a:fld id="{81D60167-4931-47E6-BA6A-407CBD079E47}" type="slidenum">
              <a:rPr spc="-80" dirty="0"/>
              <a:t>‹#›</a:t>
            </a:fld>
            <a:endParaRPr spc="-8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50" b="1" i="0">
                <a:solidFill>
                  <a:schemeClr val="bg1"/>
                </a:solidFill>
                <a:latin typeface="Tahoma"/>
                <a:cs typeface="Tahoma"/>
              </a:defRPr>
            </a:lvl1pPr>
          </a:lstStyle>
          <a:p>
            <a:endParaRPr/>
          </a:p>
        </p:txBody>
      </p:sp>
      <p:sp>
        <p:nvSpPr>
          <p:cNvPr id="3" name="Holder 3"/>
          <p:cNvSpPr>
            <a:spLocks noGrp="1"/>
          </p:cNvSpPr>
          <p:nvPr>
            <p:ph sz="half" idx="2"/>
          </p:nvPr>
        </p:nvSpPr>
        <p:spPr>
          <a:xfrm>
            <a:off x="1005205" y="2601150"/>
            <a:ext cx="8745284" cy="746417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2601150"/>
            <a:ext cx="8745284" cy="746417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10/22/2024</a:t>
            </a:fld>
            <a:endParaRPr lang="en-US" dirty="0"/>
          </a:p>
        </p:txBody>
      </p:sp>
      <p:sp>
        <p:nvSpPr>
          <p:cNvPr id="7" name="Holder 7"/>
          <p:cNvSpPr>
            <a:spLocks noGrp="1"/>
          </p:cNvSpPr>
          <p:nvPr>
            <p:ph type="sldNum" sz="quarter" idx="7"/>
          </p:nvPr>
        </p:nvSpPr>
        <p:spPr/>
        <p:txBody>
          <a:bodyPr lIns="0" tIns="0" rIns="0" bIns="0"/>
          <a:lstStyle>
            <a:lvl1pPr>
              <a:defRPr sz="1450" b="0" i="0">
                <a:solidFill>
                  <a:schemeClr val="bg1"/>
                </a:solidFill>
                <a:latin typeface="Lucida Sans Unicode"/>
                <a:cs typeface="Lucida Sans Unicode"/>
              </a:defRPr>
            </a:lvl1pPr>
          </a:lstStyle>
          <a:p>
            <a:pPr marL="38100">
              <a:lnSpc>
                <a:spcPct val="100000"/>
              </a:lnSpc>
              <a:spcBef>
                <a:spcPts val="325"/>
              </a:spcBef>
            </a:pPr>
            <a:fld id="{81D60167-4931-47E6-BA6A-407CBD079E47}" type="slidenum">
              <a:rPr spc="-80" dirty="0"/>
              <a:t>‹#›</a:t>
            </a:fld>
            <a:endParaRPr spc="-8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50" b="1" i="0">
                <a:solidFill>
                  <a:schemeClr val="bg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10/22/2024</a:t>
            </a:fld>
            <a:endParaRPr lang="en-US" dirty="0"/>
          </a:p>
        </p:txBody>
      </p:sp>
      <p:sp>
        <p:nvSpPr>
          <p:cNvPr id="5" name="Holder 5"/>
          <p:cNvSpPr>
            <a:spLocks noGrp="1"/>
          </p:cNvSpPr>
          <p:nvPr>
            <p:ph type="sldNum" sz="quarter" idx="7"/>
          </p:nvPr>
        </p:nvSpPr>
        <p:spPr/>
        <p:txBody>
          <a:bodyPr lIns="0" tIns="0" rIns="0" bIns="0"/>
          <a:lstStyle>
            <a:lvl1pPr>
              <a:defRPr sz="1450" b="0" i="0">
                <a:solidFill>
                  <a:schemeClr val="bg1"/>
                </a:solidFill>
                <a:latin typeface="Lucida Sans Unicode"/>
                <a:cs typeface="Lucida Sans Unicode"/>
              </a:defRPr>
            </a:lvl1pPr>
          </a:lstStyle>
          <a:p>
            <a:pPr marL="38100">
              <a:lnSpc>
                <a:spcPct val="100000"/>
              </a:lnSpc>
              <a:spcBef>
                <a:spcPts val="325"/>
              </a:spcBef>
            </a:pPr>
            <a:fld id="{81D60167-4931-47E6-BA6A-407CBD079E47}" type="slidenum">
              <a:rPr spc="-80" dirty="0"/>
              <a:t>‹#›</a:t>
            </a:fld>
            <a:endParaRPr spc="-8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10/22/2024</a:t>
            </a:fld>
            <a:endParaRPr lang="en-US" dirty="0"/>
          </a:p>
        </p:txBody>
      </p:sp>
      <p:sp>
        <p:nvSpPr>
          <p:cNvPr id="4" name="Holder 4"/>
          <p:cNvSpPr>
            <a:spLocks noGrp="1"/>
          </p:cNvSpPr>
          <p:nvPr>
            <p:ph type="sldNum" sz="quarter" idx="7"/>
          </p:nvPr>
        </p:nvSpPr>
        <p:spPr/>
        <p:txBody>
          <a:bodyPr lIns="0" tIns="0" rIns="0" bIns="0"/>
          <a:lstStyle>
            <a:lvl1pPr>
              <a:defRPr sz="1450" b="0" i="0">
                <a:solidFill>
                  <a:schemeClr val="bg1"/>
                </a:solidFill>
                <a:latin typeface="Lucida Sans Unicode"/>
                <a:cs typeface="Lucida Sans Unicode"/>
              </a:defRPr>
            </a:lvl1pPr>
          </a:lstStyle>
          <a:p>
            <a:pPr marL="38100">
              <a:lnSpc>
                <a:spcPct val="100000"/>
              </a:lnSpc>
              <a:spcBef>
                <a:spcPts val="325"/>
              </a:spcBef>
            </a:pPr>
            <a:fld id="{81D60167-4931-47E6-BA6A-407CBD079E47}" type="slidenum">
              <a:rPr spc="-80" dirty="0"/>
              <a:t>‹#›</a:t>
            </a:fld>
            <a:endParaRPr spc="-8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8931352" y="10135824"/>
            <a:ext cx="1172845" cy="1172845"/>
          </a:xfrm>
          <a:custGeom>
            <a:avLst/>
            <a:gdLst/>
            <a:ahLst/>
            <a:cxnLst/>
            <a:rect l="l" t="t" r="r" b="b"/>
            <a:pathLst>
              <a:path w="1172844" h="1172845">
                <a:moveTo>
                  <a:pt x="1172739" y="0"/>
                </a:moveTo>
                <a:lnTo>
                  <a:pt x="0" y="1172736"/>
                </a:lnTo>
                <a:lnTo>
                  <a:pt x="1172739" y="1172736"/>
                </a:lnTo>
                <a:lnTo>
                  <a:pt x="1172739" y="0"/>
                </a:lnTo>
                <a:close/>
              </a:path>
            </a:pathLst>
          </a:custGeom>
          <a:solidFill>
            <a:srgbClr val="456480"/>
          </a:solidFill>
        </p:spPr>
        <p:txBody>
          <a:bodyPr wrap="square" lIns="0" tIns="0" rIns="0" bIns="0" rtlCol="0"/>
          <a:lstStyle/>
          <a:p>
            <a:endParaRPr dirty="0"/>
          </a:p>
        </p:txBody>
      </p:sp>
      <p:sp>
        <p:nvSpPr>
          <p:cNvPr id="2" name="Holder 2"/>
          <p:cNvSpPr>
            <a:spLocks noGrp="1"/>
          </p:cNvSpPr>
          <p:nvPr>
            <p:ph type="title"/>
          </p:nvPr>
        </p:nvSpPr>
        <p:spPr>
          <a:xfrm>
            <a:off x="1594258" y="4481749"/>
            <a:ext cx="16915583" cy="950595"/>
          </a:xfrm>
          <a:prstGeom prst="rect">
            <a:avLst/>
          </a:prstGeom>
        </p:spPr>
        <p:txBody>
          <a:bodyPr wrap="square" lIns="0" tIns="0" rIns="0" bIns="0">
            <a:spAutoFit/>
          </a:bodyPr>
          <a:lstStyle>
            <a:lvl1pPr>
              <a:defRPr sz="6050" b="1" i="0">
                <a:solidFill>
                  <a:schemeClr val="bg1"/>
                </a:solidFill>
                <a:latin typeface="Tahoma"/>
                <a:cs typeface="Tahoma"/>
              </a:defRPr>
            </a:lvl1pPr>
          </a:lstStyle>
          <a:p>
            <a:endParaRPr/>
          </a:p>
        </p:txBody>
      </p:sp>
      <p:sp>
        <p:nvSpPr>
          <p:cNvPr id="3" name="Holder 3"/>
          <p:cNvSpPr>
            <a:spLocks noGrp="1"/>
          </p:cNvSpPr>
          <p:nvPr>
            <p:ph type="body" idx="1"/>
          </p:nvPr>
        </p:nvSpPr>
        <p:spPr>
          <a:xfrm>
            <a:off x="1032842" y="5124247"/>
            <a:ext cx="18038414" cy="4696459"/>
          </a:xfrm>
          <a:prstGeom prst="rect">
            <a:avLst/>
          </a:prstGeom>
        </p:spPr>
        <p:txBody>
          <a:bodyPr wrap="square" lIns="0" tIns="0" rIns="0" bIns="0">
            <a:spAutoFit/>
          </a:bodyPr>
          <a:lstStyle>
            <a:lvl1pPr>
              <a:defRPr sz="2150" b="0" i="0">
                <a:solidFill>
                  <a:srgbClr val="456480"/>
                </a:solidFill>
                <a:latin typeface="Tahoma"/>
                <a:cs typeface="Tahoma"/>
              </a:defRPr>
            </a:lvl1pPr>
          </a:lstStyle>
          <a:p>
            <a:endParaRPr/>
          </a:p>
        </p:txBody>
      </p:sp>
      <p:sp>
        <p:nvSpPr>
          <p:cNvPr id="4" name="Holder 4"/>
          <p:cNvSpPr>
            <a:spLocks noGrp="1"/>
          </p:cNvSpPr>
          <p:nvPr>
            <p:ph type="ftr" sz="quarter" idx="5"/>
          </p:nvPr>
        </p:nvSpPr>
        <p:spPr>
          <a:xfrm>
            <a:off x="6835394" y="10517696"/>
            <a:ext cx="6433312" cy="565467"/>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1005205" y="10517696"/>
            <a:ext cx="4623943" cy="56546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10/22/2024</a:t>
            </a:fld>
            <a:endParaRPr lang="en-US" dirty="0"/>
          </a:p>
        </p:txBody>
      </p:sp>
      <p:sp>
        <p:nvSpPr>
          <p:cNvPr id="6" name="Holder 6"/>
          <p:cNvSpPr>
            <a:spLocks noGrp="1"/>
          </p:cNvSpPr>
          <p:nvPr>
            <p:ph type="sldNum" sz="quarter" idx="7"/>
          </p:nvPr>
        </p:nvSpPr>
        <p:spPr>
          <a:xfrm>
            <a:off x="19658486" y="10824144"/>
            <a:ext cx="187325" cy="306704"/>
          </a:xfrm>
          <a:prstGeom prst="rect">
            <a:avLst/>
          </a:prstGeom>
        </p:spPr>
        <p:txBody>
          <a:bodyPr wrap="square" lIns="0" tIns="0" rIns="0" bIns="0">
            <a:spAutoFit/>
          </a:bodyPr>
          <a:lstStyle>
            <a:lvl1pPr>
              <a:defRPr sz="1450" b="0" i="0">
                <a:solidFill>
                  <a:schemeClr val="bg1"/>
                </a:solidFill>
                <a:latin typeface="Lucida Sans Unicode"/>
                <a:cs typeface="Lucida Sans Unicode"/>
              </a:defRPr>
            </a:lvl1pPr>
          </a:lstStyle>
          <a:p>
            <a:pPr marL="38100">
              <a:lnSpc>
                <a:spcPct val="100000"/>
              </a:lnSpc>
              <a:spcBef>
                <a:spcPts val="325"/>
              </a:spcBef>
            </a:pPr>
            <a:fld id="{81D60167-4931-47E6-BA6A-407CBD079E47}" type="slidenum">
              <a:rPr spc="-80" dirty="0"/>
              <a:t>‹#›</a:t>
            </a:fld>
            <a:endParaRPr spc="-8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ogin.consultant.ru/link/?req=doc&amp;base=LAW&amp;n=479332&amp;dst=100189" TargetMode="External"/><Relationship Id="rId2" Type="http://schemas.openxmlformats.org/officeDocument/2006/relationships/hyperlink" Target="https://login.consultant.ru/link/?req=doc&amp;base=LAW&amp;n=479332&amp;dst=100121" TargetMode="External"/><Relationship Id="rId1" Type="http://schemas.openxmlformats.org/officeDocument/2006/relationships/slideLayout" Target="../slideLayouts/slideLayout2.xml"/><Relationship Id="rId5" Type="http://schemas.openxmlformats.org/officeDocument/2006/relationships/hyperlink" Target="https://login.consultant.ru/link/?req=doc&amp;base=LAW&amp;n=479332&amp;dst=100789" TargetMode="External"/><Relationship Id="rId4" Type="http://schemas.openxmlformats.org/officeDocument/2006/relationships/hyperlink" Target="https://login.consultant.ru/link/?req=doc&amp;base=LAW&amp;n=479332&amp;dst=10078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login.consultant.ru/link/?req=doc&amp;base=LAW&amp;n=479332&amp;dst=100592" TargetMode="External"/><Relationship Id="rId2" Type="http://schemas.openxmlformats.org/officeDocument/2006/relationships/hyperlink" Target="https://login.consultant.ru/link/?req=doc&amp;base=LAW&amp;n=479332&amp;dst=10061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 y="0"/>
            <a:ext cx="20104100" cy="11308715"/>
          </a:xfrm>
          <a:custGeom>
            <a:avLst/>
            <a:gdLst/>
            <a:ahLst/>
            <a:cxnLst/>
            <a:rect l="l" t="t" r="r" b="b"/>
            <a:pathLst>
              <a:path w="20104100" h="11308715">
                <a:moveTo>
                  <a:pt x="20104099" y="0"/>
                </a:moveTo>
                <a:lnTo>
                  <a:pt x="0" y="0"/>
                </a:lnTo>
                <a:lnTo>
                  <a:pt x="0" y="11308561"/>
                </a:lnTo>
                <a:lnTo>
                  <a:pt x="20104099" y="11308561"/>
                </a:lnTo>
                <a:lnTo>
                  <a:pt x="20104099" y="0"/>
                </a:lnTo>
                <a:close/>
              </a:path>
            </a:pathLst>
          </a:custGeom>
          <a:solidFill>
            <a:srgbClr val="FF0000"/>
          </a:solidFill>
        </p:spPr>
        <p:txBody>
          <a:bodyPr wrap="square" lIns="0" tIns="0" rIns="0" bIns="0" rtlCol="0"/>
          <a:lstStyle/>
          <a:p>
            <a:endParaRPr dirty="0"/>
          </a:p>
        </p:txBody>
      </p:sp>
      <p:grpSp>
        <p:nvGrpSpPr>
          <p:cNvPr id="3" name="object 3"/>
          <p:cNvGrpSpPr/>
          <p:nvPr/>
        </p:nvGrpSpPr>
        <p:grpSpPr>
          <a:xfrm>
            <a:off x="-6" y="0"/>
            <a:ext cx="20104100" cy="11308715"/>
            <a:chOff x="-6" y="0"/>
            <a:chExt cx="20104100" cy="11308715"/>
          </a:xfrm>
        </p:grpSpPr>
        <p:sp>
          <p:nvSpPr>
            <p:cNvPr id="4" name="object 4"/>
            <p:cNvSpPr/>
            <p:nvPr/>
          </p:nvSpPr>
          <p:spPr>
            <a:xfrm>
              <a:off x="12504773" y="53532"/>
              <a:ext cx="7599680" cy="9666605"/>
            </a:xfrm>
            <a:custGeom>
              <a:avLst/>
              <a:gdLst/>
              <a:ahLst/>
              <a:cxnLst/>
              <a:rect l="l" t="t" r="r" b="b"/>
              <a:pathLst>
                <a:path w="7599680" h="9666605">
                  <a:moveTo>
                    <a:pt x="7599321" y="0"/>
                  </a:moveTo>
                  <a:lnTo>
                    <a:pt x="0" y="7599320"/>
                  </a:lnTo>
                  <a:lnTo>
                    <a:pt x="2066763" y="9666080"/>
                  </a:lnTo>
                  <a:lnTo>
                    <a:pt x="7599321" y="4133522"/>
                  </a:lnTo>
                  <a:lnTo>
                    <a:pt x="7599321" y="0"/>
                  </a:lnTo>
                  <a:close/>
                </a:path>
              </a:pathLst>
            </a:custGeom>
            <a:solidFill>
              <a:srgbClr val="FFFFFF"/>
            </a:solidFill>
          </p:spPr>
          <p:txBody>
            <a:bodyPr wrap="square" lIns="0" tIns="0" rIns="0" bIns="0" rtlCol="0"/>
            <a:lstStyle/>
            <a:p>
              <a:endParaRPr dirty="0"/>
            </a:p>
          </p:txBody>
        </p:sp>
        <p:sp>
          <p:nvSpPr>
            <p:cNvPr id="5" name="object 5"/>
            <p:cNvSpPr/>
            <p:nvPr/>
          </p:nvSpPr>
          <p:spPr>
            <a:xfrm>
              <a:off x="13566064" y="2372332"/>
              <a:ext cx="6538595" cy="5610225"/>
            </a:xfrm>
            <a:custGeom>
              <a:avLst/>
              <a:gdLst/>
              <a:ahLst/>
              <a:cxnLst/>
              <a:rect l="l" t="t" r="r" b="b"/>
              <a:pathLst>
                <a:path w="6538594" h="5610225">
                  <a:moveTo>
                    <a:pt x="1258824" y="5227599"/>
                  </a:moveTo>
                  <a:lnTo>
                    <a:pt x="1126210" y="5095303"/>
                  </a:lnTo>
                  <a:lnTo>
                    <a:pt x="960882" y="5261026"/>
                  </a:lnTo>
                  <a:lnTo>
                    <a:pt x="795070" y="5095583"/>
                  </a:lnTo>
                  <a:lnTo>
                    <a:pt x="629767" y="5261330"/>
                  </a:lnTo>
                  <a:lnTo>
                    <a:pt x="629450" y="5261597"/>
                  </a:lnTo>
                  <a:lnTo>
                    <a:pt x="629145" y="5261330"/>
                  </a:lnTo>
                  <a:lnTo>
                    <a:pt x="463384" y="5096002"/>
                  </a:lnTo>
                  <a:lnTo>
                    <a:pt x="297942" y="5261851"/>
                  </a:lnTo>
                  <a:lnTo>
                    <a:pt x="132270" y="5096548"/>
                  </a:lnTo>
                  <a:lnTo>
                    <a:pt x="0" y="5229174"/>
                  </a:lnTo>
                  <a:lnTo>
                    <a:pt x="298284" y="5526760"/>
                  </a:lnTo>
                  <a:lnTo>
                    <a:pt x="463740" y="5360860"/>
                  </a:lnTo>
                  <a:lnTo>
                    <a:pt x="629462" y="5526214"/>
                  </a:lnTo>
                  <a:lnTo>
                    <a:pt x="629780" y="5525833"/>
                  </a:lnTo>
                  <a:lnTo>
                    <a:pt x="630110" y="5526214"/>
                  </a:lnTo>
                  <a:lnTo>
                    <a:pt x="630491" y="5525833"/>
                  </a:lnTo>
                  <a:lnTo>
                    <a:pt x="795020" y="5360860"/>
                  </a:lnTo>
                  <a:lnTo>
                    <a:pt x="795413" y="5360467"/>
                  </a:lnTo>
                  <a:lnTo>
                    <a:pt x="961199" y="5525935"/>
                  </a:lnTo>
                  <a:lnTo>
                    <a:pt x="1126286" y="5360467"/>
                  </a:lnTo>
                  <a:lnTo>
                    <a:pt x="1224661" y="5261851"/>
                  </a:lnTo>
                  <a:lnTo>
                    <a:pt x="1224902" y="5261597"/>
                  </a:lnTo>
                  <a:lnTo>
                    <a:pt x="1225486" y="5261026"/>
                  </a:lnTo>
                  <a:lnTo>
                    <a:pt x="1258824" y="5227599"/>
                  </a:lnTo>
                  <a:close/>
                </a:path>
                <a:path w="6538594" h="5610225">
                  <a:moveTo>
                    <a:pt x="1878469" y="3164408"/>
                  </a:moveTo>
                  <a:lnTo>
                    <a:pt x="1871916" y="3116110"/>
                  </a:lnTo>
                  <a:lnTo>
                    <a:pt x="1853565" y="3072714"/>
                  </a:lnTo>
                  <a:lnTo>
                    <a:pt x="1825117" y="3035960"/>
                  </a:lnTo>
                  <a:lnTo>
                    <a:pt x="1788312" y="3007588"/>
                  </a:lnTo>
                  <a:lnTo>
                    <a:pt x="1744891" y="2989326"/>
                  </a:lnTo>
                  <a:lnTo>
                    <a:pt x="1696567" y="2982887"/>
                  </a:lnTo>
                  <a:lnTo>
                    <a:pt x="1648307" y="2989440"/>
                  </a:lnTo>
                  <a:lnTo>
                    <a:pt x="1604949" y="3007817"/>
                  </a:lnTo>
                  <a:lnTo>
                    <a:pt x="1568246" y="3036290"/>
                  </a:lnTo>
                  <a:lnTo>
                    <a:pt x="1539900" y="3073108"/>
                  </a:lnTo>
                  <a:lnTo>
                    <a:pt x="1521650" y="3116542"/>
                  </a:lnTo>
                  <a:lnTo>
                    <a:pt x="1515224" y="3164865"/>
                  </a:lnTo>
                  <a:lnTo>
                    <a:pt x="1521764" y="3213138"/>
                  </a:lnTo>
                  <a:lnTo>
                    <a:pt x="1540129" y="3256508"/>
                  </a:lnTo>
                  <a:lnTo>
                    <a:pt x="1568564" y="3293237"/>
                  </a:lnTo>
                  <a:lnTo>
                    <a:pt x="1605343" y="3321596"/>
                  </a:lnTo>
                  <a:lnTo>
                    <a:pt x="1648739" y="3339858"/>
                  </a:lnTo>
                  <a:lnTo>
                    <a:pt x="1697012" y="3346285"/>
                  </a:lnTo>
                  <a:lnTo>
                    <a:pt x="1745322" y="3339744"/>
                  </a:lnTo>
                  <a:lnTo>
                    <a:pt x="1788706" y="3321380"/>
                  </a:lnTo>
                  <a:lnTo>
                    <a:pt x="1825434" y="3292919"/>
                  </a:lnTo>
                  <a:lnTo>
                    <a:pt x="1853793" y="3256127"/>
                  </a:lnTo>
                  <a:lnTo>
                    <a:pt x="1872043" y="3212706"/>
                  </a:lnTo>
                  <a:lnTo>
                    <a:pt x="1878469" y="3164408"/>
                  </a:lnTo>
                  <a:close/>
                </a:path>
                <a:path w="6538594" h="5610225">
                  <a:moveTo>
                    <a:pt x="2244369" y="5608802"/>
                  </a:moveTo>
                  <a:lnTo>
                    <a:pt x="2243455" y="4877257"/>
                  </a:lnTo>
                  <a:lnTo>
                    <a:pt x="2243226" y="4692942"/>
                  </a:lnTo>
                  <a:lnTo>
                    <a:pt x="2242832" y="4381474"/>
                  </a:lnTo>
                  <a:lnTo>
                    <a:pt x="2242540" y="4143933"/>
                  </a:lnTo>
                  <a:lnTo>
                    <a:pt x="1413624" y="4144962"/>
                  </a:lnTo>
                  <a:lnTo>
                    <a:pt x="1413624" y="4512894"/>
                  </a:lnTo>
                  <a:lnTo>
                    <a:pt x="1413573" y="4561510"/>
                  </a:lnTo>
                  <a:lnTo>
                    <a:pt x="1398993" y="4607534"/>
                  </a:lnTo>
                  <a:lnTo>
                    <a:pt x="1369504" y="4648466"/>
                  </a:lnTo>
                  <a:lnTo>
                    <a:pt x="1328661" y="4678057"/>
                  </a:lnTo>
                  <a:lnTo>
                    <a:pt x="1282280" y="4692878"/>
                  </a:lnTo>
                  <a:lnTo>
                    <a:pt x="1234046" y="4692942"/>
                  </a:lnTo>
                  <a:lnTo>
                    <a:pt x="1187627" y="4678235"/>
                  </a:lnTo>
                  <a:lnTo>
                    <a:pt x="1146695" y="4648759"/>
                  </a:lnTo>
                  <a:lnTo>
                    <a:pt x="1117092" y="4607890"/>
                  </a:lnTo>
                  <a:lnTo>
                    <a:pt x="1102258" y="4561510"/>
                  </a:lnTo>
                  <a:lnTo>
                    <a:pt x="1102321" y="4512894"/>
                  </a:lnTo>
                  <a:lnTo>
                    <a:pt x="1116914" y="4466844"/>
                  </a:lnTo>
                  <a:lnTo>
                    <a:pt x="1146429" y="4425899"/>
                  </a:lnTo>
                  <a:lnTo>
                    <a:pt x="1187284" y="4396333"/>
                  </a:lnTo>
                  <a:lnTo>
                    <a:pt x="1233665" y="4381512"/>
                  </a:lnTo>
                  <a:lnTo>
                    <a:pt x="1282001" y="4381512"/>
                  </a:lnTo>
                  <a:lnTo>
                    <a:pt x="1328293" y="4396194"/>
                  </a:lnTo>
                  <a:lnTo>
                    <a:pt x="1369212" y="4425670"/>
                  </a:lnTo>
                  <a:lnTo>
                    <a:pt x="1398790" y="4466526"/>
                  </a:lnTo>
                  <a:lnTo>
                    <a:pt x="1413624" y="4512894"/>
                  </a:lnTo>
                  <a:lnTo>
                    <a:pt x="1413624" y="4144962"/>
                  </a:lnTo>
                  <a:lnTo>
                    <a:pt x="777697" y="4145750"/>
                  </a:lnTo>
                  <a:lnTo>
                    <a:pt x="778611" y="4878184"/>
                  </a:lnTo>
                  <a:lnTo>
                    <a:pt x="1511007" y="4877727"/>
                  </a:lnTo>
                  <a:lnTo>
                    <a:pt x="1511935" y="5609717"/>
                  </a:lnTo>
                  <a:lnTo>
                    <a:pt x="2244369" y="5608802"/>
                  </a:lnTo>
                  <a:close/>
                </a:path>
                <a:path w="6538594" h="5610225">
                  <a:moveTo>
                    <a:pt x="2332799" y="3163836"/>
                  </a:moveTo>
                  <a:lnTo>
                    <a:pt x="2326246" y="3115538"/>
                  </a:lnTo>
                  <a:lnTo>
                    <a:pt x="2307869" y="3072142"/>
                  </a:lnTo>
                  <a:lnTo>
                    <a:pt x="2279421" y="3035401"/>
                  </a:lnTo>
                  <a:lnTo>
                    <a:pt x="2242616" y="3007017"/>
                  </a:lnTo>
                  <a:lnTo>
                    <a:pt x="2199195" y="2988754"/>
                  </a:lnTo>
                  <a:lnTo>
                    <a:pt x="2150884" y="2982315"/>
                  </a:lnTo>
                  <a:lnTo>
                    <a:pt x="2102586" y="2988868"/>
                  </a:lnTo>
                  <a:lnTo>
                    <a:pt x="2059203" y="3007245"/>
                  </a:lnTo>
                  <a:lnTo>
                    <a:pt x="2022462" y="3035719"/>
                  </a:lnTo>
                  <a:lnTo>
                    <a:pt x="1994103" y="3072536"/>
                  </a:lnTo>
                  <a:lnTo>
                    <a:pt x="1975840" y="3115983"/>
                  </a:lnTo>
                  <a:lnTo>
                    <a:pt x="1969414" y="3164294"/>
                  </a:lnTo>
                  <a:lnTo>
                    <a:pt x="1975954" y="3212579"/>
                  </a:lnTo>
                  <a:lnTo>
                    <a:pt x="1994331" y="3255949"/>
                  </a:lnTo>
                  <a:lnTo>
                    <a:pt x="2022779" y="3292678"/>
                  </a:lnTo>
                  <a:lnTo>
                    <a:pt x="2059597" y="3321037"/>
                  </a:lnTo>
                  <a:lnTo>
                    <a:pt x="2103018" y="3339287"/>
                  </a:lnTo>
                  <a:lnTo>
                    <a:pt x="2151342" y="3345726"/>
                  </a:lnTo>
                  <a:lnTo>
                    <a:pt x="2199627" y="3339173"/>
                  </a:lnTo>
                  <a:lnTo>
                    <a:pt x="2243010" y="3320808"/>
                  </a:lnTo>
                  <a:lnTo>
                    <a:pt x="2279739" y="3292360"/>
                  </a:lnTo>
                  <a:lnTo>
                    <a:pt x="2308110" y="3255556"/>
                  </a:lnTo>
                  <a:lnTo>
                    <a:pt x="2326373" y="3212134"/>
                  </a:lnTo>
                  <a:lnTo>
                    <a:pt x="2332799" y="3163836"/>
                  </a:lnTo>
                  <a:close/>
                </a:path>
                <a:path w="6538594" h="5610225">
                  <a:moveTo>
                    <a:pt x="2786519" y="3163278"/>
                  </a:moveTo>
                  <a:lnTo>
                    <a:pt x="2779966" y="3114979"/>
                  </a:lnTo>
                  <a:lnTo>
                    <a:pt x="2761602" y="3071584"/>
                  </a:lnTo>
                  <a:lnTo>
                    <a:pt x="2733167" y="3034830"/>
                  </a:lnTo>
                  <a:lnTo>
                    <a:pt x="2696362" y="3006458"/>
                  </a:lnTo>
                  <a:lnTo>
                    <a:pt x="2652941" y="2988183"/>
                  </a:lnTo>
                  <a:lnTo>
                    <a:pt x="2604630" y="2981756"/>
                  </a:lnTo>
                  <a:lnTo>
                    <a:pt x="2556332" y="2988297"/>
                  </a:lnTo>
                  <a:lnTo>
                    <a:pt x="2512949" y="3006674"/>
                  </a:lnTo>
                  <a:lnTo>
                    <a:pt x="2476220" y="3035147"/>
                  </a:lnTo>
                  <a:lnTo>
                    <a:pt x="2447848" y="3071977"/>
                  </a:lnTo>
                  <a:lnTo>
                    <a:pt x="2429586" y="3115411"/>
                  </a:lnTo>
                  <a:lnTo>
                    <a:pt x="2423147" y="3163735"/>
                  </a:lnTo>
                  <a:lnTo>
                    <a:pt x="2429700" y="3212007"/>
                  </a:lnTo>
                  <a:lnTo>
                    <a:pt x="2448077" y="3255378"/>
                  </a:lnTo>
                  <a:lnTo>
                    <a:pt x="2476538" y="3292106"/>
                  </a:lnTo>
                  <a:lnTo>
                    <a:pt x="2513342" y="3320465"/>
                  </a:lnTo>
                  <a:lnTo>
                    <a:pt x="2556776" y="3338728"/>
                  </a:lnTo>
                  <a:lnTo>
                    <a:pt x="2605087" y="3345154"/>
                  </a:lnTo>
                  <a:lnTo>
                    <a:pt x="2653385" y="3338601"/>
                  </a:lnTo>
                  <a:lnTo>
                    <a:pt x="2696768" y="3320237"/>
                  </a:lnTo>
                  <a:lnTo>
                    <a:pt x="2733484" y="3291789"/>
                  </a:lnTo>
                  <a:lnTo>
                    <a:pt x="2761843" y="3254984"/>
                  </a:lnTo>
                  <a:lnTo>
                    <a:pt x="2780093" y="3211576"/>
                  </a:lnTo>
                  <a:lnTo>
                    <a:pt x="2786519" y="3163278"/>
                  </a:lnTo>
                  <a:close/>
                </a:path>
                <a:path w="6538594" h="5610225">
                  <a:moveTo>
                    <a:pt x="4121810" y="2688412"/>
                  </a:moveTo>
                  <a:lnTo>
                    <a:pt x="4120172" y="2639745"/>
                  </a:lnTo>
                  <a:lnTo>
                    <a:pt x="4115460" y="2591917"/>
                  </a:lnTo>
                  <a:lnTo>
                    <a:pt x="4107751" y="2545042"/>
                  </a:lnTo>
                  <a:lnTo>
                    <a:pt x="4099318" y="2508516"/>
                  </a:lnTo>
                  <a:lnTo>
                    <a:pt x="4097172" y="2499195"/>
                  </a:lnTo>
                  <a:lnTo>
                    <a:pt x="4083786" y="2454491"/>
                  </a:lnTo>
                  <a:lnTo>
                    <a:pt x="4067721" y="2411031"/>
                  </a:lnTo>
                  <a:lnTo>
                    <a:pt x="4049052" y="2368880"/>
                  </a:lnTo>
                  <a:lnTo>
                    <a:pt x="4027894" y="2328176"/>
                  </a:lnTo>
                  <a:lnTo>
                    <a:pt x="4004322" y="2288997"/>
                  </a:lnTo>
                  <a:lnTo>
                    <a:pt x="3978465" y="2251430"/>
                  </a:lnTo>
                  <a:lnTo>
                    <a:pt x="3950398" y="2215591"/>
                  </a:lnTo>
                  <a:lnTo>
                    <a:pt x="3920223" y="2181568"/>
                  </a:lnTo>
                  <a:lnTo>
                    <a:pt x="3888041" y="2149462"/>
                  </a:lnTo>
                  <a:lnTo>
                    <a:pt x="3853954" y="2119376"/>
                  </a:lnTo>
                  <a:lnTo>
                    <a:pt x="3818039" y="2091385"/>
                  </a:lnTo>
                  <a:lnTo>
                    <a:pt x="3780421" y="2065616"/>
                  </a:lnTo>
                  <a:lnTo>
                    <a:pt x="3741178" y="2042147"/>
                  </a:lnTo>
                  <a:lnTo>
                    <a:pt x="3700424" y="2021090"/>
                  </a:lnTo>
                  <a:lnTo>
                    <a:pt x="3658235" y="2002523"/>
                  </a:lnTo>
                  <a:lnTo>
                    <a:pt x="3614724" y="1986559"/>
                  </a:lnTo>
                  <a:lnTo>
                    <a:pt x="3569982" y="1973287"/>
                  </a:lnTo>
                  <a:lnTo>
                    <a:pt x="3524123" y="1962810"/>
                  </a:lnTo>
                  <a:lnTo>
                    <a:pt x="3477222" y="1955228"/>
                  </a:lnTo>
                  <a:lnTo>
                    <a:pt x="3429381" y="1950618"/>
                  </a:lnTo>
                  <a:lnTo>
                    <a:pt x="3380714" y="1949107"/>
                  </a:lnTo>
                  <a:lnTo>
                    <a:pt x="3332048" y="1950745"/>
                  </a:lnTo>
                  <a:lnTo>
                    <a:pt x="3308845" y="1953044"/>
                  </a:lnTo>
                  <a:lnTo>
                    <a:pt x="3308845" y="2375370"/>
                  </a:lnTo>
                  <a:lnTo>
                    <a:pt x="3293986" y="2422245"/>
                  </a:lnTo>
                  <a:lnTo>
                    <a:pt x="3264192" y="2463571"/>
                  </a:lnTo>
                  <a:lnTo>
                    <a:pt x="3222955" y="2493467"/>
                  </a:lnTo>
                  <a:lnTo>
                    <a:pt x="3176117" y="2508453"/>
                  </a:lnTo>
                  <a:lnTo>
                    <a:pt x="3127400" y="2508516"/>
                  </a:lnTo>
                  <a:lnTo>
                    <a:pt x="3080512" y="2493657"/>
                  </a:lnTo>
                  <a:lnTo>
                    <a:pt x="3039160" y="2463863"/>
                  </a:lnTo>
                  <a:lnTo>
                    <a:pt x="3009303" y="2422614"/>
                  </a:lnTo>
                  <a:lnTo>
                    <a:pt x="2994342" y="2375789"/>
                  </a:lnTo>
                  <a:lnTo>
                    <a:pt x="2994291" y="2327084"/>
                  </a:lnTo>
                  <a:lnTo>
                    <a:pt x="3009138" y="2280221"/>
                  </a:lnTo>
                  <a:lnTo>
                    <a:pt x="3038906" y="2238908"/>
                  </a:lnTo>
                  <a:lnTo>
                    <a:pt x="3080169" y="2209012"/>
                  </a:lnTo>
                  <a:lnTo>
                    <a:pt x="3127019" y="2194014"/>
                  </a:lnTo>
                  <a:lnTo>
                    <a:pt x="3175952" y="2194014"/>
                  </a:lnTo>
                  <a:lnTo>
                    <a:pt x="3222599" y="2208771"/>
                  </a:lnTo>
                  <a:lnTo>
                    <a:pt x="3263900" y="2238540"/>
                  </a:lnTo>
                  <a:lnTo>
                    <a:pt x="3293808" y="2279815"/>
                  </a:lnTo>
                  <a:lnTo>
                    <a:pt x="3308794" y="2326652"/>
                  </a:lnTo>
                  <a:lnTo>
                    <a:pt x="3308845" y="2375370"/>
                  </a:lnTo>
                  <a:lnTo>
                    <a:pt x="3308845" y="1953044"/>
                  </a:lnTo>
                  <a:lnTo>
                    <a:pt x="3237357" y="1963166"/>
                  </a:lnTo>
                  <a:lnTo>
                    <a:pt x="3191510" y="1973757"/>
                  </a:lnTo>
                  <a:lnTo>
                    <a:pt x="3146818" y="1987143"/>
                  </a:lnTo>
                  <a:lnTo>
                    <a:pt x="3103346" y="2003209"/>
                  </a:lnTo>
                  <a:lnTo>
                    <a:pt x="3061208" y="2021878"/>
                  </a:lnTo>
                  <a:lnTo>
                    <a:pt x="3020504" y="2043049"/>
                  </a:lnTo>
                  <a:lnTo>
                    <a:pt x="2981325" y="2066620"/>
                  </a:lnTo>
                  <a:lnTo>
                    <a:pt x="2943771" y="2092477"/>
                  </a:lnTo>
                  <a:lnTo>
                    <a:pt x="2907931" y="2120557"/>
                  </a:lnTo>
                  <a:lnTo>
                    <a:pt x="2873908" y="2150732"/>
                  </a:lnTo>
                  <a:lnTo>
                    <a:pt x="2841815" y="2182914"/>
                  </a:lnTo>
                  <a:lnTo>
                    <a:pt x="2811716" y="2217013"/>
                  </a:lnTo>
                  <a:lnTo>
                    <a:pt x="2783738" y="2252916"/>
                  </a:lnTo>
                  <a:lnTo>
                    <a:pt x="2757970" y="2290546"/>
                  </a:lnTo>
                  <a:lnTo>
                    <a:pt x="2734513" y="2329789"/>
                  </a:lnTo>
                  <a:lnTo>
                    <a:pt x="2713444" y="2370556"/>
                  </a:lnTo>
                  <a:lnTo>
                    <a:pt x="2694889" y="2412733"/>
                  </a:lnTo>
                  <a:lnTo>
                    <a:pt x="2678925" y="2456243"/>
                  </a:lnTo>
                  <a:lnTo>
                    <a:pt x="2665653" y="2500985"/>
                  </a:lnTo>
                  <a:lnTo>
                    <a:pt x="2655189" y="2546858"/>
                  </a:lnTo>
                  <a:lnTo>
                    <a:pt x="2647594" y="2593746"/>
                  </a:lnTo>
                  <a:lnTo>
                    <a:pt x="2642997" y="2641587"/>
                  </a:lnTo>
                  <a:lnTo>
                    <a:pt x="2641485" y="2690253"/>
                  </a:lnTo>
                  <a:lnTo>
                    <a:pt x="3381641" y="2689796"/>
                  </a:lnTo>
                  <a:lnTo>
                    <a:pt x="3382568" y="3429495"/>
                  </a:lnTo>
                  <a:lnTo>
                    <a:pt x="3431235" y="3427857"/>
                  </a:lnTo>
                  <a:lnTo>
                    <a:pt x="3479063" y="3423145"/>
                  </a:lnTo>
                  <a:lnTo>
                    <a:pt x="3525939" y="3415436"/>
                  </a:lnTo>
                  <a:lnTo>
                    <a:pt x="3571773" y="3404844"/>
                  </a:lnTo>
                  <a:lnTo>
                    <a:pt x="3616477" y="3391458"/>
                  </a:lnTo>
                  <a:lnTo>
                    <a:pt x="3659949" y="3375393"/>
                  </a:lnTo>
                  <a:lnTo>
                    <a:pt x="3702088" y="3356724"/>
                  </a:lnTo>
                  <a:lnTo>
                    <a:pt x="3742791" y="3335553"/>
                  </a:lnTo>
                  <a:lnTo>
                    <a:pt x="3781971" y="3311995"/>
                  </a:lnTo>
                  <a:lnTo>
                    <a:pt x="3819537" y="3286125"/>
                  </a:lnTo>
                  <a:lnTo>
                    <a:pt x="3855364" y="3258058"/>
                  </a:lnTo>
                  <a:lnTo>
                    <a:pt x="3889387" y="3227882"/>
                  </a:lnTo>
                  <a:lnTo>
                    <a:pt x="3921493" y="3195701"/>
                  </a:lnTo>
                  <a:lnTo>
                    <a:pt x="3951579" y="3161614"/>
                  </a:lnTo>
                  <a:lnTo>
                    <a:pt x="3979557" y="3125698"/>
                  </a:lnTo>
                  <a:lnTo>
                    <a:pt x="4005326" y="3088081"/>
                  </a:lnTo>
                  <a:lnTo>
                    <a:pt x="4028783" y="3048838"/>
                  </a:lnTo>
                  <a:lnTo>
                    <a:pt x="4049852" y="3008084"/>
                  </a:lnTo>
                  <a:lnTo>
                    <a:pt x="4068407" y="2965894"/>
                  </a:lnTo>
                  <a:lnTo>
                    <a:pt x="4084370" y="2922397"/>
                  </a:lnTo>
                  <a:lnTo>
                    <a:pt x="4097642" y="2877655"/>
                  </a:lnTo>
                  <a:lnTo>
                    <a:pt x="4108119" y="2831795"/>
                  </a:lnTo>
                  <a:lnTo>
                    <a:pt x="4115701" y="2784906"/>
                  </a:lnTo>
                  <a:lnTo>
                    <a:pt x="4120299" y="2737066"/>
                  </a:lnTo>
                  <a:lnTo>
                    <a:pt x="4121785" y="2689326"/>
                  </a:lnTo>
                  <a:lnTo>
                    <a:pt x="4121810" y="2688412"/>
                  </a:lnTo>
                  <a:close/>
                </a:path>
                <a:path w="6538594" h="5610225">
                  <a:moveTo>
                    <a:pt x="5925185" y="1816"/>
                  </a:moveTo>
                  <a:lnTo>
                    <a:pt x="5600624" y="1422"/>
                  </a:lnTo>
                  <a:lnTo>
                    <a:pt x="5600624" y="417576"/>
                  </a:lnTo>
                  <a:lnTo>
                    <a:pt x="5585790" y="463956"/>
                  </a:lnTo>
                  <a:lnTo>
                    <a:pt x="5556186" y="504825"/>
                  </a:lnTo>
                  <a:lnTo>
                    <a:pt x="5515254" y="534301"/>
                  </a:lnTo>
                  <a:lnTo>
                    <a:pt x="5468836" y="549008"/>
                  </a:lnTo>
                  <a:lnTo>
                    <a:pt x="5420601" y="548944"/>
                  </a:lnTo>
                  <a:lnTo>
                    <a:pt x="5374221" y="534123"/>
                  </a:lnTo>
                  <a:lnTo>
                    <a:pt x="5333377" y="504532"/>
                  </a:lnTo>
                  <a:lnTo>
                    <a:pt x="5303888" y="463600"/>
                  </a:lnTo>
                  <a:lnTo>
                    <a:pt x="5289308" y="417576"/>
                  </a:lnTo>
                  <a:lnTo>
                    <a:pt x="5289258" y="368960"/>
                  </a:lnTo>
                  <a:lnTo>
                    <a:pt x="5304079" y="322592"/>
                  </a:lnTo>
                  <a:lnTo>
                    <a:pt x="5333670" y="281736"/>
                  </a:lnTo>
                  <a:lnTo>
                    <a:pt x="5374589" y="252260"/>
                  </a:lnTo>
                  <a:lnTo>
                    <a:pt x="5420995" y="237540"/>
                  </a:lnTo>
                  <a:lnTo>
                    <a:pt x="5469217" y="237578"/>
                  </a:lnTo>
                  <a:lnTo>
                    <a:pt x="5515597" y="252399"/>
                  </a:lnTo>
                  <a:lnTo>
                    <a:pt x="5556453" y="281965"/>
                  </a:lnTo>
                  <a:lnTo>
                    <a:pt x="5585955" y="322910"/>
                  </a:lnTo>
                  <a:lnTo>
                    <a:pt x="5600560" y="368960"/>
                  </a:lnTo>
                  <a:lnTo>
                    <a:pt x="5600624" y="417576"/>
                  </a:lnTo>
                  <a:lnTo>
                    <a:pt x="5600624" y="1422"/>
                  </a:lnTo>
                  <a:lnTo>
                    <a:pt x="4460341" y="0"/>
                  </a:lnTo>
                  <a:lnTo>
                    <a:pt x="4458513" y="1464868"/>
                  </a:lnTo>
                  <a:lnTo>
                    <a:pt x="5190947" y="1465783"/>
                  </a:lnTo>
                  <a:lnTo>
                    <a:pt x="5191874" y="733323"/>
                  </a:lnTo>
                  <a:lnTo>
                    <a:pt x="5924258" y="734250"/>
                  </a:lnTo>
                  <a:lnTo>
                    <a:pt x="5924270" y="733323"/>
                  </a:lnTo>
                  <a:lnTo>
                    <a:pt x="5924499" y="549008"/>
                  </a:lnTo>
                  <a:lnTo>
                    <a:pt x="5924893" y="237540"/>
                  </a:lnTo>
                  <a:lnTo>
                    <a:pt x="5925185" y="1816"/>
                  </a:lnTo>
                  <a:close/>
                </a:path>
                <a:path w="6538594" h="5610225">
                  <a:moveTo>
                    <a:pt x="6538023" y="985126"/>
                  </a:moveTo>
                  <a:lnTo>
                    <a:pt x="6404940" y="1117917"/>
                  </a:lnTo>
                  <a:lnTo>
                    <a:pt x="6404686" y="1117663"/>
                  </a:lnTo>
                  <a:lnTo>
                    <a:pt x="6239497" y="952068"/>
                  </a:lnTo>
                  <a:lnTo>
                    <a:pt x="6073737" y="1117396"/>
                  </a:lnTo>
                  <a:lnTo>
                    <a:pt x="6073432" y="1117663"/>
                  </a:lnTo>
                  <a:lnTo>
                    <a:pt x="6073114" y="1117396"/>
                  </a:lnTo>
                  <a:lnTo>
                    <a:pt x="6072810" y="1117092"/>
                  </a:lnTo>
                  <a:lnTo>
                    <a:pt x="5907811" y="951649"/>
                  </a:lnTo>
                  <a:lnTo>
                    <a:pt x="5742000" y="1117092"/>
                  </a:lnTo>
                  <a:lnTo>
                    <a:pt x="5576671" y="951369"/>
                  </a:lnTo>
                  <a:lnTo>
                    <a:pt x="5444058" y="1083665"/>
                  </a:lnTo>
                  <a:lnTo>
                    <a:pt x="5741644" y="1382001"/>
                  </a:lnTo>
                  <a:lnTo>
                    <a:pt x="5907468" y="1216533"/>
                  </a:lnTo>
                  <a:lnTo>
                    <a:pt x="6072771" y="1382280"/>
                  </a:lnTo>
                  <a:lnTo>
                    <a:pt x="6073102" y="1381899"/>
                  </a:lnTo>
                  <a:lnTo>
                    <a:pt x="6073419" y="1382280"/>
                  </a:lnTo>
                  <a:lnTo>
                    <a:pt x="6073800" y="1381899"/>
                  </a:lnTo>
                  <a:lnTo>
                    <a:pt x="6239141" y="1216926"/>
                  </a:lnTo>
                  <a:lnTo>
                    <a:pt x="6404597" y="1382826"/>
                  </a:lnTo>
                  <a:lnTo>
                    <a:pt x="6538023" y="1249718"/>
                  </a:lnTo>
                  <a:lnTo>
                    <a:pt x="6538023" y="1216926"/>
                  </a:lnTo>
                  <a:lnTo>
                    <a:pt x="6538023" y="1216533"/>
                  </a:lnTo>
                  <a:lnTo>
                    <a:pt x="6538023" y="1117917"/>
                  </a:lnTo>
                  <a:lnTo>
                    <a:pt x="6538023" y="985126"/>
                  </a:lnTo>
                  <a:close/>
                </a:path>
              </a:pathLst>
            </a:custGeom>
            <a:solidFill>
              <a:srgbClr val="FF0000"/>
            </a:solidFill>
          </p:spPr>
          <p:txBody>
            <a:bodyPr wrap="square" lIns="0" tIns="0" rIns="0" bIns="0" rtlCol="0"/>
            <a:lstStyle/>
            <a:p>
              <a:endParaRPr dirty="0"/>
            </a:p>
          </p:txBody>
        </p:sp>
        <p:sp>
          <p:nvSpPr>
            <p:cNvPr id="6" name="object 6"/>
            <p:cNvSpPr/>
            <p:nvPr/>
          </p:nvSpPr>
          <p:spPr>
            <a:xfrm>
              <a:off x="-6" y="0"/>
              <a:ext cx="20104100" cy="11308715"/>
            </a:xfrm>
            <a:custGeom>
              <a:avLst/>
              <a:gdLst/>
              <a:ahLst/>
              <a:cxnLst/>
              <a:rect l="l" t="t" r="r" b="b"/>
              <a:pathLst>
                <a:path w="20104100" h="11308715">
                  <a:moveTo>
                    <a:pt x="20104099" y="0"/>
                  </a:moveTo>
                  <a:lnTo>
                    <a:pt x="0" y="0"/>
                  </a:lnTo>
                  <a:lnTo>
                    <a:pt x="0" y="11308561"/>
                  </a:lnTo>
                  <a:lnTo>
                    <a:pt x="8849073" y="11308561"/>
                  </a:lnTo>
                  <a:lnTo>
                    <a:pt x="20104099" y="53536"/>
                  </a:lnTo>
                  <a:lnTo>
                    <a:pt x="20104099" y="0"/>
                  </a:lnTo>
                  <a:close/>
                </a:path>
              </a:pathLst>
            </a:custGeom>
            <a:solidFill>
              <a:srgbClr val="456480"/>
            </a:solidFill>
          </p:spPr>
          <p:txBody>
            <a:bodyPr wrap="square" lIns="0" tIns="0" rIns="0" bIns="0" rtlCol="0"/>
            <a:lstStyle/>
            <a:p>
              <a:endParaRPr dirty="0"/>
            </a:p>
          </p:txBody>
        </p:sp>
        <p:sp>
          <p:nvSpPr>
            <p:cNvPr id="7" name="object 7"/>
            <p:cNvSpPr/>
            <p:nvPr/>
          </p:nvSpPr>
          <p:spPr>
            <a:xfrm>
              <a:off x="850009" y="1290146"/>
              <a:ext cx="668020" cy="803275"/>
            </a:xfrm>
            <a:custGeom>
              <a:avLst/>
              <a:gdLst/>
              <a:ahLst/>
              <a:cxnLst/>
              <a:rect l="l" t="t" r="r" b="b"/>
              <a:pathLst>
                <a:path w="668019" h="803275">
                  <a:moveTo>
                    <a:pt x="667549" y="0"/>
                  </a:moveTo>
                  <a:lnTo>
                    <a:pt x="0" y="0"/>
                  </a:lnTo>
                  <a:lnTo>
                    <a:pt x="0" y="642706"/>
                  </a:lnTo>
                  <a:lnTo>
                    <a:pt x="9912" y="691005"/>
                  </a:lnTo>
                  <a:lnTo>
                    <a:pt x="34623" y="723017"/>
                  </a:lnTo>
                  <a:lnTo>
                    <a:pt x="66588" y="740751"/>
                  </a:lnTo>
                  <a:lnTo>
                    <a:pt x="98266" y="746216"/>
                  </a:lnTo>
                  <a:lnTo>
                    <a:pt x="148195" y="743084"/>
                  </a:lnTo>
                  <a:lnTo>
                    <a:pt x="192788" y="737724"/>
                  </a:lnTo>
                  <a:lnTo>
                    <a:pt x="233789" y="736190"/>
                  </a:lnTo>
                  <a:lnTo>
                    <a:pt x="272945" y="744536"/>
                  </a:lnTo>
                  <a:lnTo>
                    <a:pt x="318204" y="772745"/>
                  </a:lnTo>
                  <a:lnTo>
                    <a:pt x="333780" y="803237"/>
                  </a:lnTo>
                  <a:lnTo>
                    <a:pt x="338739" y="788075"/>
                  </a:lnTo>
                  <a:lnTo>
                    <a:pt x="349237" y="772865"/>
                  </a:lnTo>
                  <a:lnTo>
                    <a:pt x="367212" y="758165"/>
                  </a:lnTo>
                  <a:lnTo>
                    <a:pt x="394603" y="744536"/>
                  </a:lnTo>
                  <a:lnTo>
                    <a:pt x="433759" y="736190"/>
                  </a:lnTo>
                  <a:lnTo>
                    <a:pt x="474760" y="737724"/>
                  </a:lnTo>
                  <a:lnTo>
                    <a:pt x="519352" y="743084"/>
                  </a:lnTo>
                  <a:lnTo>
                    <a:pt x="569280" y="746216"/>
                  </a:lnTo>
                  <a:lnTo>
                    <a:pt x="600957" y="740751"/>
                  </a:lnTo>
                  <a:lnTo>
                    <a:pt x="632923" y="723017"/>
                  </a:lnTo>
                  <a:lnTo>
                    <a:pt x="657635" y="691005"/>
                  </a:lnTo>
                  <a:lnTo>
                    <a:pt x="667549" y="642706"/>
                  </a:lnTo>
                  <a:lnTo>
                    <a:pt x="667549" y="0"/>
                  </a:lnTo>
                  <a:close/>
                </a:path>
              </a:pathLst>
            </a:custGeom>
            <a:solidFill>
              <a:srgbClr val="956F38"/>
            </a:solidFill>
          </p:spPr>
          <p:txBody>
            <a:bodyPr wrap="square" lIns="0" tIns="0" rIns="0" bIns="0" rtlCol="0"/>
            <a:lstStyle/>
            <a:p>
              <a:endParaRPr dirty="0"/>
            </a:p>
          </p:txBody>
        </p:sp>
        <p:sp>
          <p:nvSpPr>
            <p:cNvPr id="8" name="object 8"/>
            <p:cNvSpPr/>
            <p:nvPr/>
          </p:nvSpPr>
          <p:spPr>
            <a:xfrm>
              <a:off x="852584" y="1292892"/>
              <a:ext cx="662940" cy="792480"/>
            </a:xfrm>
            <a:custGeom>
              <a:avLst/>
              <a:gdLst/>
              <a:ahLst/>
              <a:cxnLst/>
              <a:rect l="l" t="t" r="r" b="b"/>
              <a:pathLst>
                <a:path w="662940" h="792480">
                  <a:moveTo>
                    <a:pt x="662396" y="0"/>
                  </a:moveTo>
                  <a:lnTo>
                    <a:pt x="0" y="0"/>
                  </a:lnTo>
                  <a:lnTo>
                    <a:pt x="0" y="639346"/>
                  </a:lnTo>
                  <a:lnTo>
                    <a:pt x="9710" y="686701"/>
                  </a:lnTo>
                  <a:lnTo>
                    <a:pt x="33919" y="718096"/>
                  </a:lnTo>
                  <a:lnTo>
                    <a:pt x="65239" y="735493"/>
                  </a:lnTo>
                  <a:lnTo>
                    <a:pt x="96286" y="740856"/>
                  </a:lnTo>
                  <a:lnTo>
                    <a:pt x="121910" y="739949"/>
                  </a:lnTo>
                  <a:lnTo>
                    <a:pt x="145989" y="737734"/>
                  </a:lnTo>
                  <a:lnTo>
                    <a:pt x="190378" y="732400"/>
                  </a:lnTo>
                  <a:lnTo>
                    <a:pt x="211382" y="730764"/>
                  </a:lnTo>
                  <a:lnTo>
                    <a:pt x="251553" y="733461"/>
                  </a:lnTo>
                  <a:lnTo>
                    <a:pt x="296373" y="751548"/>
                  </a:lnTo>
                  <a:lnTo>
                    <a:pt x="325002" y="778417"/>
                  </a:lnTo>
                  <a:lnTo>
                    <a:pt x="331204" y="792210"/>
                  </a:lnTo>
                  <a:lnTo>
                    <a:pt x="337400" y="778417"/>
                  </a:lnTo>
                  <a:lnTo>
                    <a:pt x="366024" y="751548"/>
                  </a:lnTo>
                  <a:lnTo>
                    <a:pt x="410843" y="733461"/>
                  </a:lnTo>
                  <a:lnTo>
                    <a:pt x="451014" y="730764"/>
                  </a:lnTo>
                  <a:lnTo>
                    <a:pt x="472018" y="732400"/>
                  </a:lnTo>
                  <a:lnTo>
                    <a:pt x="516409" y="737734"/>
                  </a:lnTo>
                  <a:lnTo>
                    <a:pt x="540489" y="739949"/>
                  </a:lnTo>
                  <a:lnTo>
                    <a:pt x="597158" y="735493"/>
                  </a:lnTo>
                  <a:lnTo>
                    <a:pt x="652686" y="686701"/>
                  </a:lnTo>
                  <a:lnTo>
                    <a:pt x="662396" y="639346"/>
                  </a:lnTo>
                  <a:lnTo>
                    <a:pt x="662396" y="0"/>
                  </a:lnTo>
                  <a:close/>
                </a:path>
              </a:pathLst>
            </a:custGeom>
            <a:solidFill>
              <a:srgbClr val="EC1B24"/>
            </a:solidFill>
          </p:spPr>
          <p:txBody>
            <a:bodyPr wrap="square" lIns="0" tIns="0" rIns="0" bIns="0" rtlCol="0"/>
            <a:lstStyle/>
            <a:p>
              <a:endParaRPr dirty="0"/>
            </a:p>
          </p:txBody>
        </p:sp>
        <p:sp>
          <p:nvSpPr>
            <p:cNvPr id="9" name="object 9"/>
            <p:cNvSpPr/>
            <p:nvPr/>
          </p:nvSpPr>
          <p:spPr>
            <a:xfrm>
              <a:off x="956039" y="1626301"/>
              <a:ext cx="433070" cy="302260"/>
            </a:xfrm>
            <a:custGeom>
              <a:avLst/>
              <a:gdLst/>
              <a:ahLst/>
              <a:cxnLst/>
              <a:rect l="l" t="t" r="r" b="b"/>
              <a:pathLst>
                <a:path w="433069" h="302260">
                  <a:moveTo>
                    <a:pt x="210443" y="218440"/>
                  </a:moveTo>
                  <a:lnTo>
                    <a:pt x="138439" y="218440"/>
                  </a:lnTo>
                  <a:lnTo>
                    <a:pt x="138656" y="219710"/>
                  </a:lnTo>
                  <a:lnTo>
                    <a:pt x="139692" y="232410"/>
                  </a:lnTo>
                  <a:lnTo>
                    <a:pt x="140863" y="237490"/>
                  </a:lnTo>
                  <a:lnTo>
                    <a:pt x="144031" y="237490"/>
                  </a:lnTo>
                  <a:lnTo>
                    <a:pt x="145037" y="240030"/>
                  </a:lnTo>
                  <a:lnTo>
                    <a:pt x="142787" y="246380"/>
                  </a:lnTo>
                  <a:lnTo>
                    <a:pt x="147127" y="252730"/>
                  </a:lnTo>
                  <a:lnTo>
                    <a:pt x="148667" y="252730"/>
                  </a:lnTo>
                  <a:lnTo>
                    <a:pt x="149418" y="254000"/>
                  </a:lnTo>
                  <a:lnTo>
                    <a:pt x="149617" y="257810"/>
                  </a:lnTo>
                  <a:lnTo>
                    <a:pt x="149409" y="259080"/>
                  </a:lnTo>
                  <a:lnTo>
                    <a:pt x="147854" y="259080"/>
                  </a:lnTo>
                  <a:lnTo>
                    <a:pt x="147854" y="271780"/>
                  </a:lnTo>
                  <a:lnTo>
                    <a:pt x="141303" y="273050"/>
                  </a:lnTo>
                  <a:lnTo>
                    <a:pt x="128878" y="276860"/>
                  </a:lnTo>
                  <a:lnTo>
                    <a:pt x="121197" y="278130"/>
                  </a:lnTo>
                  <a:lnTo>
                    <a:pt x="116599" y="284480"/>
                  </a:lnTo>
                  <a:lnTo>
                    <a:pt x="116065" y="285750"/>
                  </a:lnTo>
                  <a:lnTo>
                    <a:pt x="114142" y="290830"/>
                  </a:lnTo>
                  <a:lnTo>
                    <a:pt x="118125" y="292100"/>
                  </a:lnTo>
                  <a:lnTo>
                    <a:pt x="117015" y="293370"/>
                  </a:lnTo>
                  <a:lnTo>
                    <a:pt x="116552" y="295910"/>
                  </a:lnTo>
                  <a:lnTo>
                    <a:pt x="119718" y="299720"/>
                  </a:lnTo>
                  <a:lnTo>
                    <a:pt x="124601" y="299720"/>
                  </a:lnTo>
                  <a:lnTo>
                    <a:pt x="125730" y="302260"/>
                  </a:lnTo>
                  <a:lnTo>
                    <a:pt x="129820" y="302260"/>
                  </a:lnTo>
                  <a:lnTo>
                    <a:pt x="142365" y="298450"/>
                  </a:lnTo>
                  <a:lnTo>
                    <a:pt x="167890" y="293370"/>
                  </a:lnTo>
                  <a:lnTo>
                    <a:pt x="188442" y="293370"/>
                  </a:lnTo>
                  <a:lnTo>
                    <a:pt x="190022" y="285750"/>
                  </a:lnTo>
                  <a:lnTo>
                    <a:pt x="191108" y="276860"/>
                  </a:lnTo>
                  <a:lnTo>
                    <a:pt x="191378" y="273050"/>
                  </a:lnTo>
                  <a:lnTo>
                    <a:pt x="192512" y="273050"/>
                  </a:lnTo>
                  <a:lnTo>
                    <a:pt x="192512" y="271780"/>
                  </a:lnTo>
                  <a:lnTo>
                    <a:pt x="193391" y="271780"/>
                  </a:lnTo>
                  <a:lnTo>
                    <a:pt x="194308" y="270510"/>
                  </a:lnTo>
                  <a:lnTo>
                    <a:pt x="200666" y="266700"/>
                  </a:lnTo>
                  <a:lnTo>
                    <a:pt x="199947" y="260350"/>
                  </a:lnTo>
                  <a:lnTo>
                    <a:pt x="199995" y="250190"/>
                  </a:lnTo>
                  <a:lnTo>
                    <a:pt x="200708" y="248920"/>
                  </a:lnTo>
                  <a:lnTo>
                    <a:pt x="206243" y="242570"/>
                  </a:lnTo>
                  <a:lnTo>
                    <a:pt x="206869" y="223520"/>
                  </a:lnTo>
                  <a:lnTo>
                    <a:pt x="210526" y="223520"/>
                  </a:lnTo>
                  <a:lnTo>
                    <a:pt x="210443" y="218440"/>
                  </a:lnTo>
                  <a:close/>
                </a:path>
                <a:path w="433069" h="302260">
                  <a:moveTo>
                    <a:pt x="420422" y="246380"/>
                  </a:moveTo>
                  <a:lnTo>
                    <a:pt x="361812" y="246380"/>
                  </a:lnTo>
                  <a:lnTo>
                    <a:pt x="365848" y="250190"/>
                  </a:lnTo>
                  <a:lnTo>
                    <a:pt x="369416" y="259080"/>
                  </a:lnTo>
                  <a:lnTo>
                    <a:pt x="370092" y="262890"/>
                  </a:lnTo>
                  <a:lnTo>
                    <a:pt x="370071" y="264160"/>
                  </a:lnTo>
                  <a:lnTo>
                    <a:pt x="369330" y="265430"/>
                  </a:lnTo>
                  <a:lnTo>
                    <a:pt x="367534" y="270510"/>
                  </a:lnTo>
                  <a:lnTo>
                    <a:pt x="359235" y="274320"/>
                  </a:lnTo>
                  <a:lnTo>
                    <a:pt x="353631" y="278130"/>
                  </a:lnTo>
                  <a:lnTo>
                    <a:pt x="351007" y="279400"/>
                  </a:lnTo>
                  <a:lnTo>
                    <a:pt x="343652" y="287020"/>
                  </a:lnTo>
                  <a:lnTo>
                    <a:pt x="341115" y="292100"/>
                  </a:lnTo>
                  <a:lnTo>
                    <a:pt x="343269" y="295910"/>
                  </a:lnTo>
                  <a:lnTo>
                    <a:pt x="351799" y="300990"/>
                  </a:lnTo>
                  <a:lnTo>
                    <a:pt x="365192" y="302260"/>
                  </a:lnTo>
                  <a:lnTo>
                    <a:pt x="378936" y="300990"/>
                  </a:lnTo>
                  <a:lnTo>
                    <a:pt x="388519" y="298450"/>
                  </a:lnTo>
                  <a:lnTo>
                    <a:pt x="397396" y="290830"/>
                  </a:lnTo>
                  <a:lnTo>
                    <a:pt x="406735" y="284480"/>
                  </a:lnTo>
                  <a:lnTo>
                    <a:pt x="416056" y="276860"/>
                  </a:lnTo>
                  <a:lnTo>
                    <a:pt x="424878" y="270510"/>
                  </a:lnTo>
                  <a:lnTo>
                    <a:pt x="425786" y="269240"/>
                  </a:lnTo>
                  <a:lnTo>
                    <a:pt x="426083" y="267970"/>
                  </a:lnTo>
                  <a:lnTo>
                    <a:pt x="426211" y="260350"/>
                  </a:lnTo>
                  <a:lnTo>
                    <a:pt x="423912" y="252730"/>
                  </a:lnTo>
                  <a:lnTo>
                    <a:pt x="420422" y="246380"/>
                  </a:lnTo>
                  <a:close/>
                </a:path>
                <a:path w="433069" h="302260">
                  <a:moveTo>
                    <a:pt x="321734" y="238760"/>
                  </a:moveTo>
                  <a:lnTo>
                    <a:pt x="276430" y="238760"/>
                  </a:lnTo>
                  <a:lnTo>
                    <a:pt x="276621" y="240030"/>
                  </a:lnTo>
                  <a:lnTo>
                    <a:pt x="276747" y="242570"/>
                  </a:lnTo>
                  <a:lnTo>
                    <a:pt x="277089" y="245110"/>
                  </a:lnTo>
                  <a:lnTo>
                    <a:pt x="277585" y="247650"/>
                  </a:lnTo>
                  <a:lnTo>
                    <a:pt x="278813" y="250190"/>
                  </a:lnTo>
                  <a:lnTo>
                    <a:pt x="279386" y="251460"/>
                  </a:lnTo>
                  <a:lnTo>
                    <a:pt x="279923" y="252730"/>
                  </a:lnTo>
                  <a:lnTo>
                    <a:pt x="280066" y="254000"/>
                  </a:lnTo>
                  <a:lnTo>
                    <a:pt x="278582" y="259080"/>
                  </a:lnTo>
                  <a:lnTo>
                    <a:pt x="269384" y="264160"/>
                  </a:lnTo>
                  <a:lnTo>
                    <a:pt x="265655" y="265430"/>
                  </a:lnTo>
                  <a:lnTo>
                    <a:pt x="258642" y="269240"/>
                  </a:lnTo>
                  <a:lnTo>
                    <a:pt x="250825" y="273050"/>
                  </a:lnTo>
                  <a:lnTo>
                    <a:pt x="244519" y="278130"/>
                  </a:lnTo>
                  <a:lnTo>
                    <a:pt x="242038" y="284480"/>
                  </a:lnTo>
                  <a:lnTo>
                    <a:pt x="242071" y="285750"/>
                  </a:lnTo>
                  <a:lnTo>
                    <a:pt x="246638" y="292100"/>
                  </a:lnTo>
                  <a:lnTo>
                    <a:pt x="255689" y="295910"/>
                  </a:lnTo>
                  <a:lnTo>
                    <a:pt x="265565" y="297180"/>
                  </a:lnTo>
                  <a:lnTo>
                    <a:pt x="272607" y="297180"/>
                  </a:lnTo>
                  <a:lnTo>
                    <a:pt x="313760" y="283210"/>
                  </a:lnTo>
                  <a:lnTo>
                    <a:pt x="324987" y="255270"/>
                  </a:lnTo>
                  <a:lnTo>
                    <a:pt x="323065" y="243840"/>
                  </a:lnTo>
                  <a:lnTo>
                    <a:pt x="321734" y="238760"/>
                  </a:lnTo>
                  <a:close/>
                </a:path>
                <a:path w="433069" h="302260">
                  <a:moveTo>
                    <a:pt x="188442" y="293370"/>
                  </a:moveTo>
                  <a:lnTo>
                    <a:pt x="181055" y="293370"/>
                  </a:lnTo>
                  <a:lnTo>
                    <a:pt x="188179" y="294640"/>
                  </a:lnTo>
                  <a:lnTo>
                    <a:pt x="188442" y="293370"/>
                  </a:lnTo>
                  <a:close/>
                </a:path>
                <a:path w="433069" h="302260">
                  <a:moveTo>
                    <a:pt x="418075" y="224790"/>
                  </a:moveTo>
                  <a:lnTo>
                    <a:pt x="340013" y="224790"/>
                  </a:lnTo>
                  <a:lnTo>
                    <a:pt x="342119" y="233680"/>
                  </a:lnTo>
                  <a:lnTo>
                    <a:pt x="345323" y="242570"/>
                  </a:lnTo>
                  <a:lnTo>
                    <a:pt x="349371" y="251460"/>
                  </a:lnTo>
                  <a:lnTo>
                    <a:pt x="354008" y="257810"/>
                  </a:lnTo>
                  <a:lnTo>
                    <a:pt x="359427" y="261620"/>
                  </a:lnTo>
                  <a:lnTo>
                    <a:pt x="361812" y="246380"/>
                  </a:lnTo>
                  <a:lnTo>
                    <a:pt x="420422" y="246380"/>
                  </a:lnTo>
                  <a:lnTo>
                    <a:pt x="416977" y="238760"/>
                  </a:lnTo>
                  <a:lnTo>
                    <a:pt x="415374" y="236220"/>
                  </a:lnTo>
                  <a:lnTo>
                    <a:pt x="413309" y="232410"/>
                  </a:lnTo>
                  <a:lnTo>
                    <a:pt x="412018" y="227330"/>
                  </a:lnTo>
                  <a:lnTo>
                    <a:pt x="417755" y="227330"/>
                  </a:lnTo>
                  <a:lnTo>
                    <a:pt x="418075" y="224790"/>
                  </a:lnTo>
                  <a:close/>
                </a:path>
                <a:path w="433069" h="302260">
                  <a:moveTo>
                    <a:pt x="123797" y="199390"/>
                  </a:moveTo>
                  <a:lnTo>
                    <a:pt x="44646" y="199390"/>
                  </a:lnTo>
                  <a:lnTo>
                    <a:pt x="42972" y="201930"/>
                  </a:lnTo>
                  <a:lnTo>
                    <a:pt x="41598" y="203200"/>
                  </a:lnTo>
                  <a:lnTo>
                    <a:pt x="40515" y="205740"/>
                  </a:lnTo>
                  <a:lnTo>
                    <a:pt x="38986" y="210820"/>
                  </a:lnTo>
                  <a:lnTo>
                    <a:pt x="35839" y="214630"/>
                  </a:lnTo>
                  <a:lnTo>
                    <a:pt x="32388" y="222250"/>
                  </a:lnTo>
                  <a:lnTo>
                    <a:pt x="31403" y="224790"/>
                  </a:lnTo>
                  <a:lnTo>
                    <a:pt x="30767" y="227330"/>
                  </a:lnTo>
                  <a:lnTo>
                    <a:pt x="30384" y="228600"/>
                  </a:lnTo>
                  <a:lnTo>
                    <a:pt x="29927" y="231140"/>
                  </a:lnTo>
                  <a:lnTo>
                    <a:pt x="29568" y="232410"/>
                  </a:lnTo>
                  <a:lnTo>
                    <a:pt x="28491" y="232410"/>
                  </a:lnTo>
                  <a:lnTo>
                    <a:pt x="27485" y="237490"/>
                  </a:lnTo>
                  <a:lnTo>
                    <a:pt x="42236" y="256540"/>
                  </a:lnTo>
                  <a:lnTo>
                    <a:pt x="50288" y="255270"/>
                  </a:lnTo>
                  <a:lnTo>
                    <a:pt x="52624" y="255270"/>
                  </a:lnTo>
                  <a:lnTo>
                    <a:pt x="55391" y="254000"/>
                  </a:lnTo>
                  <a:lnTo>
                    <a:pt x="58727" y="250190"/>
                  </a:lnTo>
                  <a:lnTo>
                    <a:pt x="58925" y="248920"/>
                  </a:lnTo>
                  <a:lnTo>
                    <a:pt x="60504" y="245110"/>
                  </a:lnTo>
                  <a:lnTo>
                    <a:pt x="62914" y="238760"/>
                  </a:lnTo>
                  <a:lnTo>
                    <a:pt x="67190" y="234950"/>
                  </a:lnTo>
                  <a:lnTo>
                    <a:pt x="71660" y="228600"/>
                  </a:lnTo>
                  <a:lnTo>
                    <a:pt x="74550" y="222250"/>
                  </a:lnTo>
                  <a:lnTo>
                    <a:pt x="75188" y="220980"/>
                  </a:lnTo>
                  <a:lnTo>
                    <a:pt x="82916" y="220980"/>
                  </a:lnTo>
                  <a:lnTo>
                    <a:pt x="91371" y="213360"/>
                  </a:lnTo>
                  <a:lnTo>
                    <a:pt x="116825" y="213360"/>
                  </a:lnTo>
                  <a:lnTo>
                    <a:pt x="118377" y="212090"/>
                  </a:lnTo>
                  <a:lnTo>
                    <a:pt x="121585" y="207010"/>
                  </a:lnTo>
                  <a:lnTo>
                    <a:pt x="123598" y="201930"/>
                  </a:lnTo>
                  <a:lnTo>
                    <a:pt x="123797" y="199390"/>
                  </a:lnTo>
                  <a:close/>
                </a:path>
                <a:path w="433069" h="302260">
                  <a:moveTo>
                    <a:pt x="414267" y="200660"/>
                  </a:moveTo>
                  <a:lnTo>
                    <a:pt x="254955" y="200660"/>
                  </a:lnTo>
                  <a:lnTo>
                    <a:pt x="256982" y="207010"/>
                  </a:lnTo>
                  <a:lnTo>
                    <a:pt x="260622" y="208280"/>
                  </a:lnTo>
                  <a:lnTo>
                    <a:pt x="260494" y="210820"/>
                  </a:lnTo>
                  <a:lnTo>
                    <a:pt x="260797" y="213360"/>
                  </a:lnTo>
                  <a:lnTo>
                    <a:pt x="262809" y="218440"/>
                  </a:lnTo>
                  <a:lnTo>
                    <a:pt x="264020" y="222250"/>
                  </a:lnTo>
                  <a:lnTo>
                    <a:pt x="267362" y="231140"/>
                  </a:lnTo>
                  <a:lnTo>
                    <a:pt x="269300" y="234950"/>
                  </a:lnTo>
                  <a:lnTo>
                    <a:pt x="270850" y="238760"/>
                  </a:lnTo>
                  <a:lnTo>
                    <a:pt x="272711" y="240030"/>
                  </a:lnTo>
                  <a:lnTo>
                    <a:pt x="275614" y="238760"/>
                  </a:lnTo>
                  <a:lnTo>
                    <a:pt x="321734" y="238760"/>
                  </a:lnTo>
                  <a:lnTo>
                    <a:pt x="320735" y="234950"/>
                  </a:lnTo>
                  <a:lnTo>
                    <a:pt x="320975" y="233680"/>
                  </a:lnTo>
                  <a:lnTo>
                    <a:pt x="321501" y="231140"/>
                  </a:lnTo>
                  <a:lnTo>
                    <a:pt x="322305" y="228600"/>
                  </a:lnTo>
                  <a:lnTo>
                    <a:pt x="322819" y="224790"/>
                  </a:lnTo>
                  <a:lnTo>
                    <a:pt x="321718" y="222250"/>
                  </a:lnTo>
                  <a:lnTo>
                    <a:pt x="326202" y="222250"/>
                  </a:lnTo>
                  <a:lnTo>
                    <a:pt x="325923" y="217170"/>
                  </a:lnTo>
                  <a:lnTo>
                    <a:pt x="325853" y="212090"/>
                  </a:lnTo>
                  <a:lnTo>
                    <a:pt x="418287" y="212090"/>
                  </a:lnTo>
                  <a:lnTo>
                    <a:pt x="417680" y="209550"/>
                  </a:lnTo>
                  <a:lnTo>
                    <a:pt x="414267" y="200660"/>
                  </a:lnTo>
                  <a:close/>
                </a:path>
                <a:path w="433069" h="302260">
                  <a:moveTo>
                    <a:pt x="418287" y="212090"/>
                  </a:moveTo>
                  <a:lnTo>
                    <a:pt x="325853" y="212090"/>
                  </a:lnTo>
                  <a:lnTo>
                    <a:pt x="326600" y="213360"/>
                  </a:lnTo>
                  <a:lnTo>
                    <a:pt x="328660" y="218440"/>
                  </a:lnTo>
                  <a:lnTo>
                    <a:pt x="329681" y="219710"/>
                  </a:lnTo>
                  <a:lnTo>
                    <a:pt x="330740" y="222250"/>
                  </a:lnTo>
                  <a:lnTo>
                    <a:pt x="332627" y="226060"/>
                  </a:lnTo>
                  <a:lnTo>
                    <a:pt x="335002" y="229870"/>
                  </a:lnTo>
                  <a:lnTo>
                    <a:pt x="337564" y="229870"/>
                  </a:lnTo>
                  <a:lnTo>
                    <a:pt x="340013" y="224790"/>
                  </a:lnTo>
                  <a:lnTo>
                    <a:pt x="418075" y="224790"/>
                  </a:lnTo>
                  <a:lnTo>
                    <a:pt x="419197" y="215900"/>
                  </a:lnTo>
                  <a:lnTo>
                    <a:pt x="418287" y="212090"/>
                  </a:lnTo>
                  <a:close/>
                </a:path>
                <a:path w="433069" h="302260">
                  <a:moveTo>
                    <a:pt x="417755" y="227330"/>
                  </a:moveTo>
                  <a:lnTo>
                    <a:pt x="412018" y="227330"/>
                  </a:lnTo>
                  <a:lnTo>
                    <a:pt x="417434" y="229870"/>
                  </a:lnTo>
                  <a:lnTo>
                    <a:pt x="417755" y="227330"/>
                  </a:lnTo>
                  <a:close/>
                </a:path>
                <a:path w="433069" h="302260">
                  <a:moveTo>
                    <a:pt x="210526" y="223520"/>
                  </a:moveTo>
                  <a:lnTo>
                    <a:pt x="206869" y="223520"/>
                  </a:lnTo>
                  <a:lnTo>
                    <a:pt x="210567" y="226060"/>
                  </a:lnTo>
                  <a:lnTo>
                    <a:pt x="210526" y="223520"/>
                  </a:lnTo>
                  <a:close/>
                </a:path>
                <a:path w="433069" h="302260">
                  <a:moveTo>
                    <a:pt x="82916" y="220980"/>
                  </a:moveTo>
                  <a:lnTo>
                    <a:pt x="75188" y="220980"/>
                  </a:lnTo>
                  <a:lnTo>
                    <a:pt x="75556" y="222250"/>
                  </a:lnTo>
                  <a:lnTo>
                    <a:pt x="76129" y="222250"/>
                  </a:lnTo>
                  <a:lnTo>
                    <a:pt x="78491" y="223520"/>
                  </a:lnTo>
                  <a:lnTo>
                    <a:pt x="80208" y="223520"/>
                  </a:lnTo>
                  <a:lnTo>
                    <a:pt x="81507" y="222250"/>
                  </a:lnTo>
                  <a:lnTo>
                    <a:pt x="82916" y="220980"/>
                  </a:lnTo>
                  <a:close/>
                </a:path>
                <a:path w="433069" h="302260">
                  <a:moveTo>
                    <a:pt x="116825" y="213360"/>
                  </a:moveTo>
                  <a:lnTo>
                    <a:pt x="91371" y="213360"/>
                  </a:lnTo>
                  <a:lnTo>
                    <a:pt x="90345" y="218440"/>
                  </a:lnTo>
                  <a:lnTo>
                    <a:pt x="94781" y="219710"/>
                  </a:lnTo>
                  <a:lnTo>
                    <a:pt x="101318" y="218440"/>
                  </a:lnTo>
                  <a:lnTo>
                    <a:pt x="106594" y="215900"/>
                  </a:lnTo>
                  <a:lnTo>
                    <a:pt x="114372" y="215900"/>
                  </a:lnTo>
                  <a:lnTo>
                    <a:pt x="116825" y="213360"/>
                  </a:lnTo>
                  <a:close/>
                </a:path>
                <a:path w="433069" h="302260">
                  <a:moveTo>
                    <a:pt x="429457" y="129540"/>
                  </a:moveTo>
                  <a:lnTo>
                    <a:pt x="97930" y="129540"/>
                  </a:lnTo>
                  <a:lnTo>
                    <a:pt x="98081" y="130810"/>
                  </a:lnTo>
                  <a:lnTo>
                    <a:pt x="97512" y="133350"/>
                  </a:lnTo>
                  <a:lnTo>
                    <a:pt x="97010" y="137160"/>
                  </a:lnTo>
                  <a:lnTo>
                    <a:pt x="96781" y="140970"/>
                  </a:lnTo>
                  <a:lnTo>
                    <a:pt x="99366" y="148590"/>
                  </a:lnTo>
                  <a:lnTo>
                    <a:pt x="93691" y="153670"/>
                  </a:lnTo>
                  <a:lnTo>
                    <a:pt x="89295" y="154940"/>
                  </a:lnTo>
                  <a:lnTo>
                    <a:pt x="85496" y="157480"/>
                  </a:lnTo>
                  <a:lnTo>
                    <a:pt x="82609" y="160020"/>
                  </a:lnTo>
                  <a:lnTo>
                    <a:pt x="78451" y="162560"/>
                  </a:lnTo>
                  <a:lnTo>
                    <a:pt x="71478" y="165100"/>
                  </a:lnTo>
                  <a:lnTo>
                    <a:pt x="67555" y="167640"/>
                  </a:lnTo>
                  <a:lnTo>
                    <a:pt x="64479" y="170180"/>
                  </a:lnTo>
                  <a:lnTo>
                    <a:pt x="56806" y="173990"/>
                  </a:lnTo>
                  <a:lnTo>
                    <a:pt x="53544" y="180340"/>
                  </a:lnTo>
                  <a:lnTo>
                    <a:pt x="48633" y="190500"/>
                  </a:lnTo>
                  <a:lnTo>
                    <a:pt x="47264" y="193040"/>
                  </a:lnTo>
                  <a:lnTo>
                    <a:pt x="44459" y="196850"/>
                  </a:lnTo>
                  <a:lnTo>
                    <a:pt x="44800" y="199390"/>
                  </a:lnTo>
                  <a:lnTo>
                    <a:pt x="123797" y="199390"/>
                  </a:lnTo>
                  <a:lnTo>
                    <a:pt x="124984" y="200660"/>
                  </a:lnTo>
                  <a:lnTo>
                    <a:pt x="127484" y="207010"/>
                  </a:lnTo>
                  <a:lnTo>
                    <a:pt x="129030" y="212090"/>
                  </a:lnTo>
                  <a:lnTo>
                    <a:pt x="130108" y="215900"/>
                  </a:lnTo>
                  <a:lnTo>
                    <a:pt x="132790" y="218440"/>
                  </a:lnTo>
                  <a:lnTo>
                    <a:pt x="135246" y="219710"/>
                  </a:lnTo>
                  <a:lnTo>
                    <a:pt x="138085" y="218440"/>
                  </a:lnTo>
                  <a:lnTo>
                    <a:pt x="210443" y="218440"/>
                  </a:lnTo>
                  <a:lnTo>
                    <a:pt x="210402" y="215900"/>
                  </a:lnTo>
                  <a:lnTo>
                    <a:pt x="210217" y="214630"/>
                  </a:lnTo>
                  <a:lnTo>
                    <a:pt x="209929" y="212090"/>
                  </a:lnTo>
                  <a:lnTo>
                    <a:pt x="213225" y="212090"/>
                  </a:lnTo>
                  <a:lnTo>
                    <a:pt x="213672" y="208280"/>
                  </a:lnTo>
                  <a:lnTo>
                    <a:pt x="213560" y="205740"/>
                  </a:lnTo>
                  <a:lnTo>
                    <a:pt x="214390" y="205740"/>
                  </a:lnTo>
                  <a:lnTo>
                    <a:pt x="218468" y="200660"/>
                  </a:lnTo>
                  <a:lnTo>
                    <a:pt x="414267" y="200660"/>
                  </a:lnTo>
                  <a:lnTo>
                    <a:pt x="413780" y="199390"/>
                  </a:lnTo>
                  <a:lnTo>
                    <a:pt x="412599" y="195580"/>
                  </a:lnTo>
                  <a:lnTo>
                    <a:pt x="411759" y="191770"/>
                  </a:lnTo>
                  <a:lnTo>
                    <a:pt x="418983" y="191770"/>
                  </a:lnTo>
                  <a:lnTo>
                    <a:pt x="420794" y="187960"/>
                  </a:lnTo>
                  <a:lnTo>
                    <a:pt x="421215" y="185420"/>
                  </a:lnTo>
                  <a:lnTo>
                    <a:pt x="420752" y="179070"/>
                  </a:lnTo>
                  <a:lnTo>
                    <a:pt x="419735" y="175260"/>
                  </a:lnTo>
                  <a:lnTo>
                    <a:pt x="419309" y="168910"/>
                  </a:lnTo>
                  <a:lnTo>
                    <a:pt x="420408" y="165100"/>
                  </a:lnTo>
                  <a:lnTo>
                    <a:pt x="426507" y="154940"/>
                  </a:lnTo>
                  <a:lnTo>
                    <a:pt x="423488" y="148590"/>
                  </a:lnTo>
                  <a:lnTo>
                    <a:pt x="419309" y="143510"/>
                  </a:lnTo>
                  <a:lnTo>
                    <a:pt x="432431" y="143510"/>
                  </a:lnTo>
                  <a:lnTo>
                    <a:pt x="431883" y="140970"/>
                  </a:lnTo>
                  <a:lnTo>
                    <a:pt x="429761" y="130810"/>
                  </a:lnTo>
                  <a:lnTo>
                    <a:pt x="429457" y="129540"/>
                  </a:lnTo>
                  <a:close/>
                </a:path>
                <a:path w="433069" h="302260">
                  <a:moveTo>
                    <a:pt x="114372" y="215900"/>
                  </a:moveTo>
                  <a:lnTo>
                    <a:pt x="107039" y="215900"/>
                  </a:lnTo>
                  <a:lnTo>
                    <a:pt x="110162" y="218440"/>
                  </a:lnTo>
                  <a:lnTo>
                    <a:pt x="113145" y="217170"/>
                  </a:lnTo>
                  <a:lnTo>
                    <a:pt x="114372" y="215900"/>
                  </a:lnTo>
                  <a:close/>
                </a:path>
                <a:path w="433069" h="302260">
                  <a:moveTo>
                    <a:pt x="213225" y="212090"/>
                  </a:moveTo>
                  <a:lnTo>
                    <a:pt x="209929" y="212090"/>
                  </a:lnTo>
                  <a:lnTo>
                    <a:pt x="213076" y="213360"/>
                  </a:lnTo>
                  <a:lnTo>
                    <a:pt x="213225" y="212090"/>
                  </a:lnTo>
                  <a:close/>
                </a:path>
                <a:path w="433069" h="302260">
                  <a:moveTo>
                    <a:pt x="254955" y="200660"/>
                  </a:moveTo>
                  <a:lnTo>
                    <a:pt x="218468" y="200660"/>
                  </a:lnTo>
                  <a:lnTo>
                    <a:pt x="220175" y="205740"/>
                  </a:lnTo>
                  <a:lnTo>
                    <a:pt x="224229" y="208280"/>
                  </a:lnTo>
                  <a:lnTo>
                    <a:pt x="227254" y="207010"/>
                  </a:lnTo>
                  <a:lnTo>
                    <a:pt x="231825" y="205740"/>
                  </a:lnTo>
                  <a:lnTo>
                    <a:pt x="240430" y="205740"/>
                  </a:lnTo>
                  <a:lnTo>
                    <a:pt x="241113" y="204470"/>
                  </a:lnTo>
                  <a:lnTo>
                    <a:pt x="242148" y="201930"/>
                  </a:lnTo>
                  <a:lnTo>
                    <a:pt x="254636" y="201930"/>
                  </a:lnTo>
                  <a:lnTo>
                    <a:pt x="254955" y="200660"/>
                  </a:lnTo>
                  <a:close/>
                </a:path>
                <a:path w="433069" h="302260">
                  <a:moveTo>
                    <a:pt x="240430" y="205740"/>
                  </a:moveTo>
                  <a:lnTo>
                    <a:pt x="233870" y="205740"/>
                  </a:lnTo>
                  <a:lnTo>
                    <a:pt x="239747" y="207010"/>
                  </a:lnTo>
                  <a:lnTo>
                    <a:pt x="240430" y="205740"/>
                  </a:lnTo>
                  <a:close/>
                </a:path>
                <a:path w="433069" h="302260">
                  <a:moveTo>
                    <a:pt x="254636" y="201930"/>
                  </a:moveTo>
                  <a:lnTo>
                    <a:pt x="242148" y="201930"/>
                  </a:lnTo>
                  <a:lnTo>
                    <a:pt x="243970" y="203200"/>
                  </a:lnTo>
                  <a:lnTo>
                    <a:pt x="245295" y="204470"/>
                  </a:lnTo>
                  <a:lnTo>
                    <a:pt x="248390" y="205740"/>
                  </a:lnTo>
                  <a:lnTo>
                    <a:pt x="249005" y="207010"/>
                  </a:lnTo>
                  <a:lnTo>
                    <a:pt x="253193" y="205740"/>
                  </a:lnTo>
                  <a:lnTo>
                    <a:pt x="254318" y="203200"/>
                  </a:lnTo>
                  <a:lnTo>
                    <a:pt x="254636" y="201930"/>
                  </a:lnTo>
                  <a:close/>
                </a:path>
                <a:path w="433069" h="302260">
                  <a:moveTo>
                    <a:pt x="418983" y="191770"/>
                  </a:moveTo>
                  <a:lnTo>
                    <a:pt x="411759" y="191770"/>
                  </a:lnTo>
                  <a:lnTo>
                    <a:pt x="413175" y="193040"/>
                  </a:lnTo>
                  <a:lnTo>
                    <a:pt x="414754" y="194310"/>
                  </a:lnTo>
                  <a:lnTo>
                    <a:pt x="417974" y="193040"/>
                  </a:lnTo>
                  <a:lnTo>
                    <a:pt x="418983" y="191770"/>
                  </a:lnTo>
                  <a:close/>
                </a:path>
                <a:path w="433069" h="302260">
                  <a:moveTo>
                    <a:pt x="432431" y="143510"/>
                  </a:moveTo>
                  <a:lnTo>
                    <a:pt x="419987" y="143510"/>
                  </a:lnTo>
                  <a:lnTo>
                    <a:pt x="420705" y="144780"/>
                  </a:lnTo>
                  <a:lnTo>
                    <a:pt x="423584" y="146050"/>
                  </a:lnTo>
                  <a:lnTo>
                    <a:pt x="432978" y="146050"/>
                  </a:lnTo>
                  <a:lnTo>
                    <a:pt x="432431" y="143510"/>
                  </a:lnTo>
                  <a:close/>
                </a:path>
                <a:path w="433069" h="302260">
                  <a:moveTo>
                    <a:pt x="427940" y="123190"/>
                  </a:moveTo>
                  <a:lnTo>
                    <a:pt x="84731" y="123190"/>
                  </a:lnTo>
                  <a:lnTo>
                    <a:pt x="85823" y="125730"/>
                  </a:lnTo>
                  <a:lnTo>
                    <a:pt x="86336" y="129540"/>
                  </a:lnTo>
                  <a:lnTo>
                    <a:pt x="91976" y="132080"/>
                  </a:lnTo>
                  <a:lnTo>
                    <a:pt x="95241" y="130810"/>
                  </a:lnTo>
                  <a:lnTo>
                    <a:pt x="97930" y="129540"/>
                  </a:lnTo>
                  <a:lnTo>
                    <a:pt x="429457" y="129540"/>
                  </a:lnTo>
                  <a:lnTo>
                    <a:pt x="427940" y="123190"/>
                  </a:lnTo>
                  <a:close/>
                </a:path>
                <a:path w="433069" h="302260">
                  <a:moveTo>
                    <a:pt x="427333" y="120650"/>
                  </a:moveTo>
                  <a:lnTo>
                    <a:pt x="63648" y="120650"/>
                  </a:lnTo>
                  <a:lnTo>
                    <a:pt x="64088" y="123190"/>
                  </a:lnTo>
                  <a:lnTo>
                    <a:pt x="64610" y="124460"/>
                  </a:lnTo>
                  <a:lnTo>
                    <a:pt x="67663" y="128270"/>
                  </a:lnTo>
                  <a:lnTo>
                    <a:pt x="72594" y="127000"/>
                  </a:lnTo>
                  <a:lnTo>
                    <a:pt x="73942" y="125730"/>
                  </a:lnTo>
                  <a:lnTo>
                    <a:pt x="74829" y="123190"/>
                  </a:lnTo>
                  <a:lnTo>
                    <a:pt x="427940" y="123190"/>
                  </a:lnTo>
                  <a:lnTo>
                    <a:pt x="427333" y="120650"/>
                  </a:lnTo>
                  <a:close/>
                </a:path>
                <a:path w="433069" h="302260">
                  <a:moveTo>
                    <a:pt x="84731" y="123190"/>
                  </a:moveTo>
                  <a:lnTo>
                    <a:pt x="74829" y="123190"/>
                  </a:lnTo>
                  <a:lnTo>
                    <a:pt x="75123" y="124460"/>
                  </a:lnTo>
                  <a:lnTo>
                    <a:pt x="75628" y="124460"/>
                  </a:lnTo>
                  <a:lnTo>
                    <a:pt x="78762" y="127000"/>
                  </a:lnTo>
                  <a:lnTo>
                    <a:pt x="81148" y="125730"/>
                  </a:lnTo>
                  <a:lnTo>
                    <a:pt x="83629" y="124460"/>
                  </a:lnTo>
                  <a:lnTo>
                    <a:pt x="84731" y="123190"/>
                  </a:lnTo>
                  <a:close/>
                </a:path>
                <a:path w="433069" h="302260">
                  <a:moveTo>
                    <a:pt x="72149" y="0"/>
                  </a:moveTo>
                  <a:lnTo>
                    <a:pt x="65188" y="0"/>
                  </a:lnTo>
                  <a:lnTo>
                    <a:pt x="60555" y="5080"/>
                  </a:lnTo>
                  <a:lnTo>
                    <a:pt x="55622" y="13970"/>
                  </a:lnTo>
                  <a:lnTo>
                    <a:pt x="54316" y="20320"/>
                  </a:lnTo>
                  <a:lnTo>
                    <a:pt x="58306" y="24130"/>
                  </a:lnTo>
                  <a:lnTo>
                    <a:pt x="58623" y="25400"/>
                  </a:lnTo>
                  <a:lnTo>
                    <a:pt x="58953" y="25400"/>
                  </a:lnTo>
                  <a:lnTo>
                    <a:pt x="53250" y="27940"/>
                  </a:lnTo>
                  <a:lnTo>
                    <a:pt x="47872" y="31750"/>
                  </a:lnTo>
                  <a:lnTo>
                    <a:pt x="43289" y="35560"/>
                  </a:lnTo>
                  <a:lnTo>
                    <a:pt x="40829" y="36830"/>
                  </a:lnTo>
                  <a:lnTo>
                    <a:pt x="37822" y="43180"/>
                  </a:lnTo>
                  <a:lnTo>
                    <a:pt x="36344" y="45720"/>
                  </a:lnTo>
                  <a:lnTo>
                    <a:pt x="33687" y="50800"/>
                  </a:lnTo>
                  <a:lnTo>
                    <a:pt x="32328" y="52070"/>
                  </a:lnTo>
                  <a:lnTo>
                    <a:pt x="31649" y="52070"/>
                  </a:lnTo>
                  <a:lnTo>
                    <a:pt x="29942" y="53340"/>
                  </a:lnTo>
                  <a:lnTo>
                    <a:pt x="24135" y="58420"/>
                  </a:lnTo>
                  <a:lnTo>
                    <a:pt x="17101" y="62230"/>
                  </a:lnTo>
                  <a:lnTo>
                    <a:pt x="9637" y="66040"/>
                  </a:lnTo>
                  <a:lnTo>
                    <a:pt x="2538" y="68580"/>
                  </a:lnTo>
                  <a:lnTo>
                    <a:pt x="632" y="69850"/>
                  </a:lnTo>
                  <a:lnTo>
                    <a:pt x="0" y="72390"/>
                  </a:lnTo>
                  <a:lnTo>
                    <a:pt x="82" y="73660"/>
                  </a:lnTo>
                  <a:lnTo>
                    <a:pt x="504" y="76200"/>
                  </a:lnTo>
                  <a:lnTo>
                    <a:pt x="786" y="77470"/>
                  </a:lnTo>
                  <a:lnTo>
                    <a:pt x="786" y="80010"/>
                  </a:lnTo>
                  <a:lnTo>
                    <a:pt x="3470" y="81280"/>
                  </a:lnTo>
                  <a:lnTo>
                    <a:pt x="4651" y="82550"/>
                  </a:lnTo>
                  <a:lnTo>
                    <a:pt x="3861" y="90170"/>
                  </a:lnTo>
                  <a:lnTo>
                    <a:pt x="6291" y="96520"/>
                  </a:lnTo>
                  <a:lnTo>
                    <a:pt x="9043" y="100330"/>
                  </a:lnTo>
                  <a:lnTo>
                    <a:pt x="12994" y="105410"/>
                  </a:lnTo>
                  <a:lnTo>
                    <a:pt x="16393" y="109220"/>
                  </a:lnTo>
                  <a:lnTo>
                    <a:pt x="29948" y="111760"/>
                  </a:lnTo>
                  <a:lnTo>
                    <a:pt x="34406" y="113030"/>
                  </a:lnTo>
                  <a:lnTo>
                    <a:pt x="51185" y="115570"/>
                  </a:lnTo>
                  <a:lnTo>
                    <a:pt x="53972" y="119380"/>
                  </a:lnTo>
                  <a:lnTo>
                    <a:pt x="54180" y="120650"/>
                  </a:lnTo>
                  <a:lnTo>
                    <a:pt x="55201" y="123190"/>
                  </a:lnTo>
                  <a:lnTo>
                    <a:pt x="60642" y="123190"/>
                  </a:lnTo>
                  <a:lnTo>
                    <a:pt x="62327" y="121920"/>
                  </a:lnTo>
                  <a:lnTo>
                    <a:pt x="63648" y="120650"/>
                  </a:lnTo>
                  <a:lnTo>
                    <a:pt x="427333" y="120650"/>
                  </a:lnTo>
                  <a:lnTo>
                    <a:pt x="424159" y="109220"/>
                  </a:lnTo>
                  <a:lnTo>
                    <a:pt x="419796" y="100330"/>
                  </a:lnTo>
                  <a:lnTo>
                    <a:pt x="419515" y="100330"/>
                  </a:lnTo>
                  <a:lnTo>
                    <a:pt x="411958" y="92710"/>
                  </a:lnTo>
                  <a:lnTo>
                    <a:pt x="405012" y="86360"/>
                  </a:lnTo>
                  <a:lnTo>
                    <a:pt x="398956" y="78740"/>
                  </a:lnTo>
                  <a:lnTo>
                    <a:pt x="394440" y="69850"/>
                  </a:lnTo>
                  <a:lnTo>
                    <a:pt x="394285" y="69850"/>
                  </a:lnTo>
                  <a:lnTo>
                    <a:pt x="390536" y="63500"/>
                  </a:lnTo>
                  <a:lnTo>
                    <a:pt x="378361" y="63500"/>
                  </a:lnTo>
                  <a:lnTo>
                    <a:pt x="380674" y="60960"/>
                  </a:lnTo>
                  <a:lnTo>
                    <a:pt x="380928" y="57150"/>
                  </a:lnTo>
                  <a:lnTo>
                    <a:pt x="381727" y="54610"/>
                  </a:lnTo>
                  <a:lnTo>
                    <a:pt x="361524" y="54610"/>
                  </a:lnTo>
                  <a:lnTo>
                    <a:pt x="361788" y="53340"/>
                  </a:lnTo>
                  <a:lnTo>
                    <a:pt x="361915" y="52070"/>
                  </a:lnTo>
                  <a:lnTo>
                    <a:pt x="361915" y="49530"/>
                  </a:lnTo>
                  <a:lnTo>
                    <a:pt x="359259" y="48260"/>
                  </a:lnTo>
                  <a:lnTo>
                    <a:pt x="311071" y="48260"/>
                  </a:lnTo>
                  <a:lnTo>
                    <a:pt x="314680" y="44450"/>
                  </a:lnTo>
                  <a:lnTo>
                    <a:pt x="284289" y="44450"/>
                  </a:lnTo>
                  <a:lnTo>
                    <a:pt x="272924" y="41910"/>
                  </a:lnTo>
                  <a:lnTo>
                    <a:pt x="269876" y="40640"/>
                  </a:lnTo>
                  <a:lnTo>
                    <a:pt x="261532" y="39370"/>
                  </a:lnTo>
                  <a:lnTo>
                    <a:pt x="107185" y="39370"/>
                  </a:lnTo>
                  <a:lnTo>
                    <a:pt x="107033" y="38100"/>
                  </a:lnTo>
                  <a:lnTo>
                    <a:pt x="257366" y="38100"/>
                  </a:lnTo>
                  <a:lnTo>
                    <a:pt x="253200" y="36830"/>
                  </a:lnTo>
                  <a:lnTo>
                    <a:pt x="100115" y="36830"/>
                  </a:lnTo>
                  <a:lnTo>
                    <a:pt x="101112" y="35560"/>
                  </a:lnTo>
                  <a:lnTo>
                    <a:pt x="102199" y="34290"/>
                  </a:lnTo>
                  <a:lnTo>
                    <a:pt x="142499" y="34290"/>
                  </a:lnTo>
                  <a:lnTo>
                    <a:pt x="142778" y="33020"/>
                  </a:lnTo>
                  <a:lnTo>
                    <a:pt x="141122" y="30480"/>
                  </a:lnTo>
                  <a:lnTo>
                    <a:pt x="105237" y="30480"/>
                  </a:lnTo>
                  <a:lnTo>
                    <a:pt x="107908" y="24130"/>
                  </a:lnTo>
                  <a:lnTo>
                    <a:pt x="108125" y="13970"/>
                  </a:lnTo>
                  <a:lnTo>
                    <a:pt x="102851" y="8890"/>
                  </a:lnTo>
                  <a:lnTo>
                    <a:pt x="83846" y="8890"/>
                  </a:lnTo>
                  <a:lnTo>
                    <a:pt x="83903" y="5080"/>
                  </a:lnTo>
                  <a:lnTo>
                    <a:pt x="80997" y="5080"/>
                  </a:lnTo>
                  <a:lnTo>
                    <a:pt x="75529" y="2540"/>
                  </a:lnTo>
                  <a:lnTo>
                    <a:pt x="72149" y="0"/>
                  </a:lnTo>
                  <a:close/>
                </a:path>
                <a:path w="433069" h="302260">
                  <a:moveTo>
                    <a:pt x="377474" y="53340"/>
                  </a:moveTo>
                  <a:lnTo>
                    <a:pt x="361524" y="54610"/>
                  </a:lnTo>
                  <a:lnTo>
                    <a:pt x="377044" y="54610"/>
                  </a:lnTo>
                  <a:lnTo>
                    <a:pt x="377474" y="53340"/>
                  </a:lnTo>
                  <a:close/>
                </a:path>
                <a:path w="433069" h="302260">
                  <a:moveTo>
                    <a:pt x="335656" y="40640"/>
                  </a:moveTo>
                  <a:lnTo>
                    <a:pt x="328155" y="40640"/>
                  </a:lnTo>
                  <a:lnTo>
                    <a:pt x="322410" y="43180"/>
                  </a:lnTo>
                  <a:lnTo>
                    <a:pt x="318192" y="45720"/>
                  </a:lnTo>
                  <a:lnTo>
                    <a:pt x="313905" y="46990"/>
                  </a:lnTo>
                  <a:lnTo>
                    <a:pt x="311071" y="48260"/>
                  </a:lnTo>
                  <a:lnTo>
                    <a:pt x="335377" y="48260"/>
                  </a:lnTo>
                  <a:lnTo>
                    <a:pt x="336365" y="46990"/>
                  </a:lnTo>
                  <a:lnTo>
                    <a:pt x="337149" y="45720"/>
                  </a:lnTo>
                  <a:lnTo>
                    <a:pt x="335656" y="40640"/>
                  </a:lnTo>
                  <a:close/>
                </a:path>
                <a:path w="433069" h="302260">
                  <a:moveTo>
                    <a:pt x="353946" y="45720"/>
                  </a:moveTo>
                  <a:lnTo>
                    <a:pt x="343492" y="46990"/>
                  </a:lnTo>
                  <a:lnTo>
                    <a:pt x="335377" y="48260"/>
                  </a:lnTo>
                  <a:lnTo>
                    <a:pt x="359259" y="48260"/>
                  </a:lnTo>
                  <a:lnTo>
                    <a:pt x="353946" y="45720"/>
                  </a:lnTo>
                  <a:close/>
                </a:path>
                <a:path w="433069" h="302260">
                  <a:moveTo>
                    <a:pt x="310513" y="38100"/>
                  </a:moveTo>
                  <a:lnTo>
                    <a:pt x="308631" y="39370"/>
                  </a:lnTo>
                  <a:lnTo>
                    <a:pt x="304114" y="40640"/>
                  </a:lnTo>
                  <a:lnTo>
                    <a:pt x="301315" y="41910"/>
                  </a:lnTo>
                  <a:lnTo>
                    <a:pt x="293257" y="41910"/>
                  </a:lnTo>
                  <a:lnTo>
                    <a:pt x="290552" y="43180"/>
                  </a:lnTo>
                  <a:lnTo>
                    <a:pt x="287472" y="44450"/>
                  </a:lnTo>
                  <a:lnTo>
                    <a:pt x="314680" y="44450"/>
                  </a:lnTo>
                  <a:lnTo>
                    <a:pt x="315390" y="43180"/>
                  </a:lnTo>
                  <a:lnTo>
                    <a:pt x="312685" y="39370"/>
                  </a:lnTo>
                  <a:lnTo>
                    <a:pt x="310513" y="38100"/>
                  </a:lnTo>
                  <a:close/>
                </a:path>
                <a:path w="433069" h="302260">
                  <a:moveTo>
                    <a:pt x="257366" y="38100"/>
                  </a:moveTo>
                  <a:lnTo>
                    <a:pt x="108182" y="38100"/>
                  </a:lnTo>
                  <a:lnTo>
                    <a:pt x="107185" y="39370"/>
                  </a:lnTo>
                  <a:lnTo>
                    <a:pt x="261532" y="39370"/>
                  </a:lnTo>
                  <a:lnTo>
                    <a:pt x="257366" y="38100"/>
                  </a:lnTo>
                  <a:close/>
                </a:path>
                <a:path w="433069" h="302260">
                  <a:moveTo>
                    <a:pt x="142499" y="34290"/>
                  </a:moveTo>
                  <a:lnTo>
                    <a:pt x="103115" y="34290"/>
                  </a:lnTo>
                  <a:lnTo>
                    <a:pt x="101972" y="36830"/>
                  </a:lnTo>
                  <a:lnTo>
                    <a:pt x="253200" y="36830"/>
                  </a:lnTo>
                  <a:lnTo>
                    <a:pt x="247652" y="35560"/>
                  </a:lnTo>
                  <a:lnTo>
                    <a:pt x="141701" y="35560"/>
                  </a:lnTo>
                  <a:lnTo>
                    <a:pt x="142499" y="34290"/>
                  </a:lnTo>
                  <a:close/>
                </a:path>
                <a:path w="433069" h="302260">
                  <a:moveTo>
                    <a:pt x="178477" y="20320"/>
                  </a:moveTo>
                  <a:lnTo>
                    <a:pt x="171184" y="21590"/>
                  </a:lnTo>
                  <a:lnTo>
                    <a:pt x="164398" y="24130"/>
                  </a:lnTo>
                  <a:lnTo>
                    <a:pt x="158091" y="29210"/>
                  </a:lnTo>
                  <a:lnTo>
                    <a:pt x="154428" y="30480"/>
                  </a:lnTo>
                  <a:lnTo>
                    <a:pt x="149905" y="33020"/>
                  </a:lnTo>
                  <a:lnTo>
                    <a:pt x="146011" y="34290"/>
                  </a:lnTo>
                  <a:lnTo>
                    <a:pt x="143544" y="35560"/>
                  </a:lnTo>
                  <a:lnTo>
                    <a:pt x="247652" y="35560"/>
                  </a:lnTo>
                  <a:lnTo>
                    <a:pt x="236556" y="33020"/>
                  </a:lnTo>
                  <a:lnTo>
                    <a:pt x="221935" y="29210"/>
                  </a:lnTo>
                  <a:lnTo>
                    <a:pt x="214607" y="26670"/>
                  </a:lnTo>
                  <a:lnTo>
                    <a:pt x="207267" y="25400"/>
                  </a:lnTo>
                  <a:lnTo>
                    <a:pt x="200722" y="22860"/>
                  </a:lnTo>
                  <a:lnTo>
                    <a:pt x="192993" y="21590"/>
                  </a:lnTo>
                  <a:lnTo>
                    <a:pt x="186303" y="21590"/>
                  </a:lnTo>
                  <a:lnTo>
                    <a:pt x="178477" y="20320"/>
                  </a:lnTo>
                  <a:close/>
                </a:path>
                <a:path w="433069" h="302260">
                  <a:moveTo>
                    <a:pt x="127545" y="21590"/>
                  </a:moveTo>
                  <a:lnTo>
                    <a:pt x="117374" y="24130"/>
                  </a:lnTo>
                  <a:lnTo>
                    <a:pt x="112842" y="24130"/>
                  </a:lnTo>
                  <a:lnTo>
                    <a:pt x="107039" y="27940"/>
                  </a:lnTo>
                  <a:lnTo>
                    <a:pt x="106051" y="29210"/>
                  </a:lnTo>
                  <a:lnTo>
                    <a:pt x="105237" y="30480"/>
                  </a:lnTo>
                  <a:lnTo>
                    <a:pt x="141122" y="30480"/>
                  </a:lnTo>
                  <a:lnTo>
                    <a:pt x="140294" y="29210"/>
                  </a:lnTo>
                  <a:lnTo>
                    <a:pt x="127261" y="29210"/>
                  </a:lnTo>
                  <a:lnTo>
                    <a:pt x="127537" y="27940"/>
                  </a:lnTo>
                  <a:lnTo>
                    <a:pt x="127545" y="21590"/>
                  </a:lnTo>
                  <a:close/>
                </a:path>
                <a:path w="433069" h="302260">
                  <a:moveTo>
                    <a:pt x="139465" y="27940"/>
                  </a:moveTo>
                  <a:lnTo>
                    <a:pt x="135047" y="27940"/>
                  </a:lnTo>
                  <a:lnTo>
                    <a:pt x="130268" y="29210"/>
                  </a:lnTo>
                  <a:lnTo>
                    <a:pt x="140294" y="29210"/>
                  </a:lnTo>
                  <a:lnTo>
                    <a:pt x="139465" y="27940"/>
                  </a:lnTo>
                  <a:close/>
                </a:path>
                <a:path w="433069" h="302260">
                  <a:moveTo>
                    <a:pt x="96197" y="5080"/>
                  </a:moveTo>
                  <a:lnTo>
                    <a:pt x="89622" y="5080"/>
                  </a:lnTo>
                  <a:lnTo>
                    <a:pt x="83846" y="8890"/>
                  </a:lnTo>
                  <a:lnTo>
                    <a:pt x="102851" y="8890"/>
                  </a:lnTo>
                  <a:lnTo>
                    <a:pt x="96197" y="5080"/>
                  </a:lnTo>
                  <a:close/>
                </a:path>
              </a:pathLst>
            </a:custGeom>
            <a:solidFill>
              <a:srgbClr val="231F20"/>
            </a:solidFill>
          </p:spPr>
          <p:txBody>
            <a:bodyPr wrap="square" lIns="0" tIns="0" rIns="0" bIns="0" rtlCol="0"/>
            <a:lstStyle/>
            <a:p>
              <a:endParaRPr dirty="0"/>
            </a:p>
          </p:txBody>
        </p:sp>
        <p:sp>
          <p:nvSpPr>
            <p:cNvPr id="10" name="object 10"/>
            <p:cNvSpPr/>
            <p:nvPr/>
          </p:nvSpPr>
          <p:spPr>
            <a:xfrm>
              <a:off x="959862" y="1632358"/>
              <a:ext cx="424180" cy="292100"/>
            </a:xfrm>
            <a:custGeom>
              <a:avLst/>
              <a:gdLst/>
              <a:ahLst/>
              <a:cxnLst/>
              <a:rect l="l" t="t" r="r" b="b"/>
              <a:pathLst>
                <a:path w="424180" h="292100">
                  <a:moveTo>
                    <a:pt x="163299" y="284480"/>
                  </a:moveTo>
                  <a:lnTo>
                    <a:pt x="126988" y="284480"/>
                  </a:lnTo>
                  <a:lnTo>
                    <a:pt x="132892" y="288290"/>
                  </a:lnTo>
                  <a:lnTo>
                    <a:pt x="123501" y="292100"/>
                  </a:lnTo>
                  <a:lnTo>
                    <a:pt x="124625" y="292100"/>
                  </a:lnTo>
                  <a:lnTo>
                    <a:pt x="137049" y="288290"/>
                  </a:lnTo>
                  <a:lnTo>
                    <a:pt x="149897" y="285750"/>
                  </a:lnTo>
                  <a:lnTo>
                    <a:pt x="163299" y="284480"/>
                  </a:lnTo>
                  <a:close/>
                </a:path>
                <a:path w="424180" h="292100">
                  <a:moveTo>
                    <a:pt x="389085" y="283210"/>
                  </a:moveTo>
                  <a:lnTo>
                    <a:pt x="355786" y="283210"/>
                  </a:lnTo>
                  <a:lnTo>
                    <a:pt x="355786" y="292100"/>
                  </a:lnTo>
                  <a:lnTo>
                    <a:pt x="361917" y="290830"/>
                  </a:lnTo>
                  <a:lnTo>
                    <a:pt x="368494" y="289560"/>
                  </a:lnTo>
                  <a:lnTo>
                    <a:pt x="382036" y="289560"/>
                  </a:lnTo>
                  <a:lnTo>
                    <a:pt x="389085" y="283210"/>
                  </a:lnTo>
                  <a:close/>
                </a:path>
                <a:path w="424180" h="292100">
                  <a:moveTo>
                    <a:pt x="184140" y="279400"/>
                  </a:moveTo>
                  <a:lnTo>
                    <a:pt x="120491" y="279400"/>
                  </a:lnTo>
                  <a:lnTo>
                    <a:pt x="122263" y="281940"/>
                  </a:lnTo>
                  <a:lnTo>
                    <a:pt x="117663" y="288290"/>
                  </a:lnTo>
                  <a:lnTo>
                    <a:pt x="118078" y="289560"/>
                  </a:lnTo>
                  <a:lnTo>
                    <a:pt x="121768" y="288290"/>
                  </a:lnTo>
                  <a:lnTo>
                    <a:pt x="126988" y="284480"/>
                  </a:lnTo>
                  <a:lnTo>
                    <a:pt x="163299" y="284480"/>
                  </a:lnTo>
                  <a:lnTo>
                    <a:pt x="177384" y="283210"/>
                  </a:lnTo>
                  <a:lnTo>
                    <a:pt x="184535" y="283210"/>
                  </a:lnTo>
                  <a:lnTo>
                    <a:pt x="184140" y="279400"/>
                  </a:lnTo>
                  <a:close/>
                </a:path>
                <a:path w="424180" h="292100">
                  <a:moveTo>
                    <a:pt x="355786" y="283210"/>
                  </a:moveTo>
                  <a:lnTo>
                    <a:pt x="351652" y="283210"/>
                  </a:lnTo>
                  <a:lnTo>
                    <a:pt x="351295" y="285750"/>
                  </a:lnTo>
                  <a:lnTo>
                    <a:pt x="350737" y="288290"/>
                  </a:lnTo>
                  <a:lnTo>
                    <a:pt x="348695" y="289560"/>
                  </a:lnTo>
                  <a:lnTo>
                    <a:pt x="354575" y="289560"/>
                  </a:lnTo>
                  <a:lnTo>
                    <a:pt x="355786" y="283210"/>
                  </a:lnTo>
                  <a:close/>
                </a:path>
                <a:path w="424180" h="292100">
                  <a:moveTo>
                    <a:pt x="294907" y="279400"/>
                  </a:moveTo>
                  <a:lnTo>
                    <a:pt x="260684" y="279400"/>
                  </a:lnTo>
                  <a:lnTo>
                    <a:pt x="259375" y="283210"/>
                  </a:lnTo>
                  <a:lnTo>
                    <a:pt x="262900" y="287020"/>
                  </a:lnTo>
                  <a:lnTo>
                    <a:pt x="277356" y="284480"/>
                  </a:lnTo>
                  <a:lnTo>
                    <a:pt x="294907" y="279400"/>
                  </a:lnTo>
                  <a:close/>
                </a:path>
                <a:path w="424180" h="292100">
                  <a:moveTo>
                    <a:pt x="409206" y="232410"/>
                  </a:moveTo>
                  <a:lnTo>
                    <a:pt x="354973" y="232410"/>
                  </a:lnTo>
                  <a:lnTo>
                    <a:pt x="360486" y="236220"/>
                  </a:lnTo>
                  <a:lnTo>
                    <a:pt x="365157" y="242570"/>
                  </a:lnTo>
                  <a:lnTo>
                    <a:pt x="368558" y="250190"/>
                  </a:lnTo>
                  <a:lnTo>
                    <a:pt x="370262" y="256540"/>
                  </a:lnTo>
                  <a:lnTo>
                    <a:pt x="370484" y="257810"/>
                  </a:lnTo>
                  <a:lnTo>
                    <a:pt x="369454" y="260350"/>
                  </a:lnTo>
                  <a:lnTo>
                    <a:pt x="368777" y="262890"/>
                  </a:lnTo>
                  <a:lnTo>
                    <a:pt x="363587" y="267970"/>
                  </a:lnTo>
                  <a:lnTo>
                    <a:pt x="355539" y="273050"/>
                  </a:lnTo>
                  <a:lnTo>
                    <a:pt x="347713" y="279400"/>
                  </a:lnTo>
                  <a:lnTo>
                    <a:pt x="343186" y="287020"/>
                  </a:lnTo>
                  <a:lnTo>
                    <a:pt x="344920" y="284480"/>
                  </a:lnTo>
                  <a:lnTo>
                    <a:pt x="349953" y="283210"/>
                  </a:lnTo>
                  <a:lnTo>
                    <a:pt x="389085" y="283210"/>
                  </a:lnTo>
                  <a:lnTo>
                    <a:pt x="390495" y="281940"/>
                  </a:lnTo>
                  <a:lnTo>
                    <a:pt x="409579" y="266700"/>
                  </a:lnTo>
                  <a:lnTo>
                    <a:pt x="417926" y="260350"/>
                  </a:lnTo>
                  <a:lnTo>
                    <a:pt x="416881" y="248920"/>
                  </a:lnTo>
                  <a:lnTo>
                    <a:pt x="411219" y="236220"/>
                  </a:lnTo>
                  <a:lnTo>
                    <a:pt x="409206" y="232410"/>
                  </a:lnTo>
                  <a:close/>
                </a:path>
                <a:path w="424180" h="292100">
                  <a:moveTo>
                    <a:pt x="184535" y="283210"/>
                  </a:moveTo>
                  <a:lnTo>
                    <a:pt x="177384" y="283210"/>
                  </a:lnTo>
                  <a:lnTo>
                    <a:pt x="184667" y="284480"/>
                  </a:lnTo>
                  <a:lnTo>
                    <a:pt x="184535" y="283210"/>
                  </a:lnTo>
                  <a:close/>
                </a:path>
                <a:path w="424180" h="292100">
                  <a:moveTo>
                    <a:pt x="201321" y="204470"/>
                  </a:moveTo>
                  <a:lnTo>
                    <a:pt x="134272" y="204470"/>
                  </a:lnTo>
                  <a:lnTo>
                    <a:pt x="137249" y="205740"/>
                  </a:lnTo>
                  <a:lnTo>
                    <a:pt x="138801" y="213360"/>
                  </a:lnTo>
                  <a:lnTo>
                    <a:pt x="139564" y="222250"/>
                  </a:lnTo>
                  <a:lnTo>
                    <a:pt x="140175" y="227330"/>
                  </a:lnTo>
                  <a:lnTo>
                    <a:pt x="147661" y="228600"/>
                  </a:lnTo>
                  <a:lnTo>
                    <a:pt x="142348" y="238760"/>
                  </a:lnTo>
                  <a:lnTo>
                    <a:pt x="145491" y="242570"/>
                  </a:lnTo>
                  <a:lnTo>
                    <a:pt x="150997" y="243840"/>
                  </a:lnTo>
                  <a:lnTo>
                    <a:pt x="150246" y="257810"/>
                  </a:lnTo>
                  <a:lnTo>
                    <a:pt x="148053" y="257810"/>
                  </a:lnTo>
                  <a:lnTo>
                    <a:pt x="143629" y="267970"/>
                  </a:lnTo>
                  <a:lnTo>
                    <a:pt x="133550" y="273050"/>
                  </a:lnTo>
                  <a:lnTo>
                    <a:pt x="122601" y="275590"/>
                  </a:lnTo>
                  <a:lnTo>
                    <a:pt x="115570" y="281940"/>
                  </a:lnTo>
                  <a:lnTo>
                    <a:pt x="118131" y="283210"/>
                  </a:lnTo>
                  <a:lnTo>
                    <a:pt x="120491" y="279400"/>
                  </a:lnTo>
                  <a:lnTo>
                    <a:pt x="184140" y="279400"/>
                  </a:lnTo>
                  <a:lnTo>
                    <a:pt x="182426" y="262890"/>
                  </a:lnTo>
                  <a:lnTo>
                    <a:pt x="184667" y="262890"/>
                  </a:lnTo>
                  <a:lnTo>
                    <a:pt x="184667" y="256540"/>
                  </a:lnTo>
                  <a:lnTo>
                    <a:pt x="194035" y="256540"/>
                  </a:lnTo>
                  <a:lnTo>
                    <a:pt x="190206" y="246380"/>
                  </a:lnTo>
                  <a:lnTo>
                    <a:pt x="193530" y="240030"/>
                  </a:lnTo>
                  <a:lnTo>
                    <a:pt x="198454" y="234950"/>
                  </a:lnTo>
                  <a:lnTo>
                    <a:pt x="199045" y="217170"/>
                  </a:lnTo>
                  <a:lnTo>
                    <a:pt x="198600" y="213360"/>
                  </a:lnTo>
                  <a:lnTo>
                    <a:pt x="197538" y="209550"/>
                  </a:lnTo>
                  <a:lnTo>
                    <a:pt x="198115" y="208280"/>
                  </a:lnTo>
                  <a:lnTo>
                    <a:pt x="201955" y="208280"/>
                  </a:lnTo>
                  <a:lnTo>
                    <a:pt x="201321" y="204470"/>
                  </a:lnTo>
                  <a:close/>
                </a:path>
                <a:path w="424180" h="292100">
                  <a:moveTo>
                    <a:pt x="300030" y="276860"/>
                  </a:moveTo>
                  <a:lnTo>
                    <a:pt x="250726" y="276860"/>
                  </a:lnTo>
                  <a:lnTo>
                    <a:pt x="249204" y="281940"/>
                  </a:lnTo>
                  <a:lnTo>
                    <a:pt x="252656" y="280670"/>
                  </a:lnTo>
                  <a:lnTo>
                    <a:pt x="257464" y="279400"/>
                  </a:lnTo>
                  <a:lnTo>
                    <a:pt x="294907" y="279400"/>
                  </a:lnTo>
                  <a:lnTo>
                    <a:pt x="300030" y="276860"/>
                  </a:lnTo>
                  <a:close/>
                </a:path>
                <a:path w="424180" h="292100">
                  <a:moveTo>
                    <a:pt x="313512" y="226060"/>
                  </a:moveTo>
                  <a:lnTo>
                    <a:pt x="273922" y="226060"/>
                  </a:lnTo>
                  <a:lnTo>
                    <a:pt x="275763" y="227330"/>
                  </a:lnTo>
                  <a:lnTo>
                    <a:pt x="276536" y="231140"/>
                  </a:lnTo>
                  <a:lnTo>
                    <a:pt x="277027" y="237490"/>
                  </a:lnTo>
                  <a:lnTo>
                    <a:pt x="277600" y="241300"/>
                  </a:lnTo>
                  <a:lnTo>
                    <a:pt x="279674" y="243840"/>
                  </a:lnTo>
                  <a:lnTo>
                    <a:pt x="281238" y="254000"/>
                  </a:lnTo>
                  <a:lnTo>
                    <a:pt x="273506" y="257810"/>
                  </a:lnTo>
                  <a:lnTo>
                    <a:pt x="263620" y="262890"/>
                  </a:lnTo>
                  <a:lnTo>
                    <a:pt x="256980" y="266700"/>
                  </a:lnTo>
                  <a:lnTo>
                    <a:pt x="249948" y="269240"/>
                  </a:lnTo>
                  <a:lnTo>
                    <a:pt x="244406" y="274320"/>
                  </a:lnTo>
                  <a:lnTo>
                    <a:pt x="242237" y="278130"/>
                  </a:lnTo>
                  <a:lnTo>
                    <a:pt x="244453" y="279400"/>
                  </a:lnTo>
                  <a:lnTo>
                    <a:pt x="248213" y="278130"/>
                  </a:lnTo>
                  <a:lnTo>
                    <a:pt x="250726" y="276860"/>
                  </a:lnTo>
                  <a:lnTo>
                    <a:pt x="300030" y="276860"/>
                  </a:lnTo>
                  <a:lnTo>
                    <a:pt x="307714" y="273050"/>
                  </a:lnTo>
                  <a:lnTo>
                    <a:pt x="314326" y="266700"/>
                  </a:lnTo>
                  <a:lnTo>
                    <a:pt x="317119" y="257810"/>
                  </a:lnTo>
                  <a:lnTo>
                    <a:pt x="317115" y="248920"/>
                  </a:lnTo>
                  <a:lnTo>
                    <a:pt x="315339" y="238760"/>
                  </a:lnTo>
                  <a:lnTo>
                    <a:pt x="312588" y="228600"/>
                  </a:lnTo>
                  <a:lnTo>
                    <a:pt x="313512" y="226060"/>
                  </a:lnTo>
                  <a:close/>
                </a:path>
                <a:path w="424180" h="292100">
                  <a:moveTo>
                    <a:pt x="194035" y="256540"/>
                  </a:moveTo>
                  <a:lnTo>
                    <a:pt x="184667" y="256540"/>
                  </a:lnTo>
                  <a:lnTo>
                    <a:pt x="186567" y="262890"/>
                  </a:lnTo>
                  <a:lnTo>
                    <a:pt x="194513" y="257810"/>
                  </a:lnTo>
                  <a:lnTo>
                    <a:pt x="194035" y="256540"/>
                  </a:lnTo>
                  <a:close/>
                </a:path>
                <a:path w="424180" h="292100">
                  <a:moveTo>
                    <a:pt x="403006" y="213360"/>
                  </a:moveTo>
                  <a:lnTo>
                    <a:pt x="336925" y="213360"/>
                  </a:lnTo>
                  <a:lnTo>
                    <a:pt x="339497" y="217170"/>
                  </a:lnTo>
                  <a:lnTo>
                    <a:pt x="340004" y="222250"/>
                  </a:lnTo>
                  <a:lnTo>
                    <a:pt x="341449" y="228600"/>
                  </a:lnTo>
                  <a:lnTo>
                    <a:pt x="344229" y="236220"/>
                  </a:lnTo>
                  <a:lnTo>
                    <a:pt x="348056" y="242570"/>
                  </a:lnTo>
                  <a:lnTo>
                    <a:pt x="352642" y="247650"/>
                  </a:lnTo>
                  <a:lnTo>
                    <a:pt x="354973" y="232410"/>
                  </a:lnTo>
                  <a:lnTo>
                    <a:pt x="409206" y="232410"/>
                  </a:lnTo>
                  <a:lnTo>
                    <a:pt x="405181" y="224790"/>
                  </a:lnTo>
                  <a:lnTo>
                    <a:pt x="403006" y="213360"/>
                  </a:lnTo>
                  <a:close/>
                </a:path>
                <a:path w="424180" h="292100">
                  <a:moveTo>
                    <a:pt x="54062" y="234950"/>
                  </a:moveTo>
                  <a:lnTo>
                    <a:pt x="40541" y="234950"/>
                  </a:lnTo>
                  <a:lnTo>
                    <a:pt x="38099" y="243840"/>
                  </a:lnTo>
                  <a:lnTo>
                    <a:pt x="40604" y="245110"/>
                  </a:lnTo>
                  <a:lnTo>
                    <a:pt x="41645" y="242570"/>
                  </a:lnTo>
                  <a:lnTo>
                    <a:pt x="40930" y="237490"/>
                  </a:lnTo>
                  <a:lnTo>
                    <a:pt x="43851" y="236220"/>
                  </a:lnTo>
                  <a:lnTo>
                    <a:pt x="53635" y="236220"/>
                  </a:lnTo>
                  <a:lnTo>
                    <a:pt x="54062" y="234950"/>
                  </a:lnTo>
                  <a:close/>
                </a:path>
                <a:path w="424180" h="292100">
                  <a:moveTo>
                    <a:pt x="53635" y="236220"/>
                  </a:moveTo>
                  <a:lnTo>
                    <a:pt x="43851" y="236220"/>
                  </a:lnTo>
                  <a:lnTo>
                    <a:pt x="44682" y="238760"/>
                  </a:lnTo>
                  <a:lnTo>
                    <a:pt x="48193" y="242570"/>
                  </a:lnTo>
                  <a:lnTo>
                    <a:pt x="46941" y="245110"/>
                  </a:lnTo>
                  <a:lnTo>
                    <a:pt x="51113" y="243840"/>
                  </a:lnTo>
                  <a:lnTo>
                    <a:pt x="51113" y="241300"/>
                  </a:lnTo>
                  <a:lnTo>
                    <a:pt x="52782" y="238760"/>
                  </a:lnTo>
                  <a:lnTo>
                    <a:pt x="53635" y="236220"/>
                  </a:lnTo>
                  <a:close/>
                </a:path>
                <a:path w="424180" h="292100">
                  <a:moveTo>
                    <a:pt x="32636" y="240426"/>
                  </a:moveTo>
                  <a:lnTo>
                    <a:pt x="32263" y="243840"/>
                  </a:lnTo>
                  <a:lnTo>
                    <a:pt x="34973" y="242570"/>
                  </a:lnTo>
                  <a:lnTo>
                    <a:pt x="32636" y="240426"/>
                  </a:lnTo>
                  <a:close/>
                </a:path>
                <a:path w="424180" h="292100">
                  <a:moveTo>
                    <a:pt x="32438" y="239810"/>
                  </a:moveTo>
                  <a:lnTo>
                    <a:pt x="32204" y="240030"/>
                  </a:lnTo>
                  <a:lnTo>
                    <a:pt x="32636" y="240426"/>
                  </a:lnTo>
                  <a:lnTo>
                    <a:pt x="32679" y="240030"/>
                  </a:lnTo>
                  <a:lnTo>
                    <a:pt x="32438" y="239810"/>
                  </a:lnTo>
                  <a:close/>
                </a:path>
                <a:path w="424180" h="292100">
                  <a:moveTo>
                    <a:pt x="99898" y="146050"/>
                  </a:moveTo>
                  <a:lnTo>
                    <a:pt x="94265" y="149860"/>
                  </a:lnTo>
                  <a:lnTo>
                    <a:pt x="90100" y="151130"/>
                  </a:lnTo>
                  <a:lnTo>
                    <a:pt x="84051" y="154940"/>
                  </a:lnTo>
                  <a:lnTo>
                    <a:pt x="78417" y="160020"/>
                  </a:lnTo>
                  <a:lnTo>
                    <a:pt x="68364" y="161290"/>
                  </a:lnTo>
                  <a:lnTo>
                    <a:pt x="62939" y="167640"/>
                  </a:lnTo>
                  <a:lnTo>
                    <a:pt x="56683" y="171450"/>
                  </a:lnTo>
                  <a:lnTo>
                    <a:pt x="52407" y="177800"/>
                  </a:lnTo>
                  <a:lnTo>
                    <a:pt x="48876" y="185420"/>
                  </a:lnTo>
                  <a:lnTo>
                    <a:pt x="44848" y="191770"/>
                  </a:lnTo>
                  <a:lnTo>
                    <a:pt x="45475" y="196850"/>
                  </a:lnTo>
                  <a:lnTo>
                    <a:pt x="41927" y="198120"/>
                  </a:lnTo>
                  <a:lnTo>
                    <a:pt x="40467" y="200660"/>
                  </a:lnTo>
                  <a:lnTo>
                    <a:pt x="38175" y="208280"/>
                  </a:lnTo>
                  <a:lnTo>
                    <a:pt x="32708" y="214630"/>
                  </a:lnTo>
                  <a:lnTo>
                    <a:pt x="30830" y="222250"/>
                  </a:lnTo>
                  <a:lnTo>
                    <a:pt x="29995" y="223520"/>
                  </a:lnTo>
                  <a:lnTo>
                    <a:pt x="30206" y="227330"/>
                  </a:lnTo>
                  <a:lnTo>
                    <a:pt x="28331" y="228600"/>
                  </a:lnTo>
                  <a:lnTo>
                    <a:pt x="27078" y="234950"/>
                  </a:lnTo>
                  <a:lnTo>
                    <a:pt x="32438" y="239810"/>
                  </a:lnTo>
                  <a:lnTo>
                    <a:pt x="34914" y="237490"/>
                  </a:lnTo>
                  <a:lnTo>
                    <a:pt x="40541" y="234950"/>
                  </a:lnTo>
                  <a:lnTo>
                    <a:pt x="54062" y="234950"/>
                  </a:lnTo>
                  <a:lnTo>
                    <a:pt x="55341" y="231140"/>
                  </a:lnTo>
                  <a:lnTo>
                    <a:pt x="64343" y="220980"/>
                  </a:lnTo>
                  <a:lnTo>
                    <a:pt x="66898" y="214630"/>
                  </a:lnTo>
                  <a:lnTo>
                    <a:pt x="73479" y="207010"/>
                  </a:lnTo>
                  <a:lnTo>
                    <a:pt x="83433" y="207010"/>
                  </a:lnTo>
                  <a:lnTo>
                    <a:pt x="86710" y="204470"/>
                  </a:lnTo>
                  <a:lnTo>
                    <a:pt x="92780" y="203200"/>
                  </a:lnTo>
                  <a:lnTo>
                    <a:pt x="104070" y="203200"/>
                  </a:lnTo>
                  <a:lnTo>
                    <a:pt x="105059" y="201930"/>
                  </a:lnTo>
                  <a:lnTo>
                    <a:pt x="111915" y="201930"/>
                  </a:lnTo>
                  <a:lnTo>
                    <a:pt x="113871" y="199390"/>
                  </a:lnTo>
                  <a:lnTo>
                    <a:pt x="115879" y="193040"/>
                  </a:lnTo>
                  <a:lnTo>
                    <a:pt x="109903" y="190500"/>
                  </a:lnTo>
                  <a:lnTo>
                    <a:pt x="107342" y="190500"/>
                  </a:lnTo>
                  <a:lnTo>
                    <a:pt x="111118" y="181610"/>
                  </a:lnTo>
                  <a:lnTo>
                    <a:pt x="111452" y="179070"/>
                  </a:lnTo>
                  <a:lnTo>
                    <a:pt x="104519" y="179070"/>
                  </a:lnTo>
                  <a:lnTo>
                    <a:pt x="101391" y="173990"/>
                  </a:lnTo>
                  <a:lnTo>
                    <a:pt x="106360" y="170180"/>
                  </a:lnTo>
                  <a:lnTo>
                    <a:pt x="107052" y="167640"/>
                  </a:lnTo>
                  <a:lnTo>
                    <a:pt x="99539" y="167640"/>
                  </a:lnTo>
                  <a:lnTo>
                    <a:pt x="102619" y="162560"/>
                  </a:lnTo>
                  <a:lnTo>
                    <a:pt x="101815" y="154940"/>
                  </a:lnTo>
                  <a:lnTo>
                    <a:pt x="105785" y="148705"/>
                  </a:lnTo>
                  <a:lnTo>
                    <a:pt x="105729" y="148535"/>
                  </a:lnTo>
                  <a:lnTo>
                    <a:pt x="99898" y="146050"/>
                  </a:lnTo>
                  <a:close/>
                </a:path>
                <a:path w="424180" h="292100">
                  <a:moveTo>
                    <a:pt x="264361" y="194310"/>
                  </a:moveTo>
                  <a:lnTo>
                    <a:pt x="258826" y="200660"/>
                  </a:lnTo>
                  <a:lnTo>
                    <a:pt x="261394" y="207010"/>
                  </a:lnTo>
                  <a:lnTo>
                    <a:pt x="262817" y="210820"/>
                  </a:lnTo>
                  <a:lnTo>
                    <a:pt x="265599" y="218440"/>
                  </a:lnTo>
                  <a:lnTo>
                    <a:pt x="268487" y="226060"/>
                  </a:lnTo>
                  <a:lnTo>
                    <a:pt x="270227" y="228600"/>
                  </a:lnTo>
                  <a:lnTo>
                    <a:pt x="273922" y="226060"/>
                  </a:lnTo>
                  <a:lnTo>
                    <a:pt x="313512" y="226060"/>
                  </a:lnTo>
                  <a:lnTo>
                    <a:pt x="316283" y="218440"/>
                  </a:lnTo>
                  <a:lnTo>
                    <a:pt x="313463" y="217170"/>
                  </a:lnTo>
                  <a:lnTo>
                    <a:pt x="308126" y="214630"/>
                  </a:lnTo>
                  <a:lnTo>
                    <a:pt x="307639" y="213360"/>
                  </a:lnTo>
                  <a:lnTo>
                    <a:pt x="284910" y="213360"/>
                  </a:lnTo>
                  <a:lnTo>
                    <a:pt x="285111" y="212090"/>
                  </a:lnTo>
                  <a:lnTo>
                    <a:pt x="277902" y="212090"/>
                  </a:lnTo>
                  <a:lnTo>
                    <a:pt x="273228" y="210820"/>
                  </a:lnTo>
                  <a:lnTo>
                    <a:pt x="264361" y="194310"/>
                  </a:lnTo>
                  <a:close/>
                </a:path>
                <a:path w="424180" h="292100">
                  <a:moveTo>
                    <a:pt x="407154" y="196850"/>
                  </a:moveTo>
                  <a:lnTo>
                    <a:pt x="319933" y="196850"/>
                  </a:lnTo>
                  <a:lnTo>
                    <a:pt x="324368" y="201930"/>
                  </a:lnTo>
                  <a:lnTo>
                    <a:pt x="332727" y="218440"/>
                  </a:lnTo>
                  <a:lnTo>
                    <a:pt x="334074" y="214630"/>
                  </a:lnTo>
                  <a:lnTo>
                    <a:pt x="336925" y="213360"/>
                  </a:lnTo>
                  <a:lnTo>
                    <a:pt x="403006" y="213360"/>
                  </a:lnTo>
                  <a:lnTo>
                    <a:pt x="407140" y="210820"/>
                  </a:lnTo>
                  <a:lnTo>
                    <a:pt x="410228" y="210820"/>
                  </a:lnTo>
                  <a:lnTo>
                    <a:pt x="410207" y="208280"/>
                  </a:lnTo>
                  <a:lnTo>
                    <a:pt x="407980" y="199390"/>
                  </a:lnTo>
                  <a:lnTo>
                    <a:pt x="407154" y="196850"/>
                  </a:lnTo>
                  <a:close/>
                </a:path>
                <a:path w="424180" h="292100">
                  <a:moveTo>
                    <a:pt x="410228" y="210820"/>
                  </a:moveTo>
                  <a:lnTo>
                    <a:pt x="407140" y="210820"/>
                  </a:lnTo>
                  <a:lnTo>
                    <a:pt x="406948" y="217170"/>
                  </a:lnTo>
                  <a:lnTo>
                    <a:pt x="410293" y="218440"/>
                  </a:lnTo>
                  <a:lnTo>
                    <a:pt x="410228" y="210820"/>
                  </a:lnTo>
                  <a:close/>
                </a:path>
                <a:path w="424180" h="292100">
                  <a:moveTo>
                    <a:pt x="83433" y="207010"/>
                  </a:moveTo>
                  <a:lnTo>
                    <a:pt x="73479" y="207010"/>
                  </a:lnTo>
                  <a:lnTo>
                    <a:pt x="75210" y="208280"/>
                  </a:lnTo>
                  <a:lnTo>
                    <a:pt x="74871" y="212090"/>
                  </a:lnTo>
                  <a:lnTo>
                    <a:pt x="75241" y="213360"/>
                  </a:lnTo>
                  <a:lnTo>
                    <a:pt x="83433" y="207010"/>
                  </a:lnTo>
                  <a:close/>
                </a:path>
                <a:path w="424180" h="292100">
                  <a:moveTo>
                    <a:pt x="293877" y="201930"/>
                  </a:moveTo>
                  <a:lnTo>
                    <a:pt x="295305" y="213360"/>
                  </a:lnTo>
                  <a:lnTo>
                    <a:pt x="307639" y="213360"/>
                  </a:lnTo>
                  <a:lnTo>
                    <a:pt x="306666" y="210820"/>
                  </a:lnTo>
                  <a:lnTo>
                    <a:pt x="304600" y="207010"/>
                  </a:lnTo>
                  <a:lnTo>
                    <a:pt x="297444" y="203200"/>
                  </a:lnTo>
                  <a:lnTo>
                    <a:pt x="293877" y="201930"/>
                  </a:lnTo>
                  <a:close/>
                </a:path>
                <a:path w="424180" h="292100">
                  <a:moveTo>
                    <a:pt x="196488" y="180340"/>
                  </a:moveTo>
                  <a:lnTo>
                    <a:pt x="120084" y="180340"/>
                  </a:lnTo>
                  <a:lnTo>
                    <a:pt x="121473" y="181610"/>
                  </a:lnTo>
                  <a:lnTo>
                    <a:pt x="122492" y="189230"/>
                  </a:lnTo>
                  <a:lnTo>
                    <a:pt x="124896" y="195580"/>
                  </a:lnTo>
                  <a:lnTo>
                    <a:pt x="127704" y="201930"/>
                  </a:lnTo>
                  <a:lnTo>
                    <a:pt x="129938" y="208280"/>
                  </a:lnTo>
                  <a:lnTo>
                    <a:pt x="134201" y="212090"/>
                  </a:lnTo>
                  <a:lnTo>
                    <a:pt x="131909" y="204470"/>
                  </a:lnTo>
                  <a:lnTo>
                    <a:pt x="201321" y="204470"/>
                  </a:lnTo>
                  <a:lnTo>
                    <a:pt x="201109" y="203200"/>
                  </a:lnTo>
                  <a:lnTo>
                    <a:pt x="198299" y="194310"/>
                  </a:lnTo>
                  <a:lnTo>
                    <a:pt x="196159" y="186690"/>
                  </a:lnTo>
                  <a:lnTo>
                    <a:pt x="196488" y="180340"/>
                  </a:lnTo>
                  <a:close/>
                </a:path>
                <a:path w="424180" h="292100">
                  <a:moveTo>
                    <a:pt x="201955" y="208280"/>
                  </a:moveTo>
                  <a:lnTo>
                    <a:pt x="198115" y="208280"/>
                  </a:lnTo>
                  <a:lnTo>
                    <a:pt x="202589" y="212090"/>
                  </a:lnTo>
                  <a:lnTo>
                    <a:pt x="201955" y="208280"/>
                  </a:lnTo>
                  <a:close/>
                </a:path>
                <a:path w="424180" h="292100">
                  <a:moveTo>
                    <a:pt x="287119" y="199390"/>
                  </a:moveTo>
                  <a:lnTo>
                    <a:pt x="277089" y="201930"/>
                  </a:lnTo>
                  <a:lnTo>
                    <a:pt x="278719" y="207010"/>
                  </a:lnTo>
                  <a:lnTo>
                    <a:pt x="277929" y="212090"/>
                  </a:lnTo>
                  <a:lnTo>
                    <a:pt x="285111" y="212090"/>
                  </a:lnTo>
                  <a:lnTo>
                    <a:pt x="287119" y="199390"/>
                  </a:lnTo>
                  <a:close/>
                </a:path>
                <a:path w="424180" h="292100">
                  <a:moveTo>
                    <a:pt x="412546" y="172720"/>
                  </a:moveTo>
                  <a:lnTo>
                    <a:pt x="303040" y="172720"/>
                  </a:lnTo>
                  <a:lnTo>
                    <a:pt x="307973" y="181610"/>
                  </a:lnTo>
                  <a:lnTo>
                    <a:pt x="312830" y="198120"/>
                  </a:lnTo>
                  <a:lnTo>
                    <a:pt x="316534" y="212090"/>
                  </a:lnTo>
                  <a:lnTo>
                    <a:pt x="318008" y="207010"/>
                  </a:lnTo>
                  <a:lnTo>
                    <a:pt x="319933" y="196850"/>
                  </a:lnTo>
                  <a:lnTo>
                    <a:pt x="407154" y="196850"/>
                  </a:lnTo>
                  <a:lnTo>
                    <a:pt x="405089" y="190500"/>
                  </a:lnTo>
                  <a:lnTo>
                    <a:pt x="403006" y="181610"/>
                  </a:lnTo>
                  <a:lnTo>
                    <a:pt x="404587" y="173990"/>
                  </a:lnTo>
                  <a:lnTo>
                    <a:pt x="412752" y="173990"/>
                  </a:lnTo>
                  <a:lnTo>
                    <a:pt x="412546" y="172720"/>
                  </a:lnTo>
                  <a:close/>
                </a:path>
                <a:path w="424180" h="292100">
                  <a:moveTo>
                    <a:pt x="104070" y="203200"/>
                  </a:moveTo>
                  <a:lnTo>
                    <a:pt x="92780" y="203200"/>
                  </a:lnTo>
                  <a:lnTo>
                    <a:pt x="89583" y="209550"/>
                  </a:lnTo>
                  <a:lnTo>
                    <a:pt x="89213" y="210820"/>
                  </a:lnTo>
                  <a:lnTo>
                    <a:pt x="94849" y="208280"/>
                  </a:lnTo>
                  <a:lnTo>
                    <a:pt x="101103" y="207010"/>
                  </a:lnTo>
                  <a:lnTo>
                    <a:pt x="104070" y="203200"/>
                  </a:lnTo>
                  <a:close/>
                </a:path>
                <a:path w="424180" h="292100">
                  <a:moveTo>
                    <a:pt x="111915" y="201930"/>
                  </a:moveTo>
                  <a:lnTo>
                    <a:pt x="105059" y="201930"/>
                  </a:lnTo>
                  <a:lnTo>
                    <a:pt x="106107" y="203200"/>
                  </a:lnTo>
                  <a:lnTo>
                    <a:pt x="106520" y="205740"/>
                  </a:lnTo>
                  <a:lnTo>
                    <a:pt x="106311" y="207010"/>
                  </a:lnTo>
                  <a:lnTo>
                    <a:pt x="108981" y="205740"/>
                  </a:lnTo>
                  <a:lnTo>
                    <a:pt x="111915" y="201930"/>
                  </a:lnTo>
                  <a:close/>
                </a:path>
                <a:path w="424180" h="292100">
                  <a:moveTo>
                    <a:pt x="303024" y="193040"/>
                  </a:moveTo>
                  <a:lnTo>
                    <a:pt x="293901" y="193040"/>
                  </a:lnTo>
                  <a:lnTo>
                    <a:pt x="298385" y="194310"/>
                  </a:lnTo>
                  <a:lnTo>
                    <a:pt x="300573" y="204470"/>
                  </a:lnTo>
                  <a:lnTo>
                    <a:pt x="302449" y="199390"/>
                  </a:lnTo>
                  <a:lnTo>
                    <a:pt x="303024" y="193040"/>
                  </a:lnTo>
                  <a:close/>
                </a:path>
                <a:path w="424180" h="292100">
                  <a:moveTo>
                    <a:pt x="211161" y="176530"/>
                  </a:moveTo>
                  <a:lnTo>
                    <a:pt x="198255" y="176530"/>
                  </a:lnTo>
                  <a:lnTo>
                    <a:pt x="198105" y="182880"/>
                  </a:lnTo>
                  <a:lnTo>
                    <a:pt x="201057" y="185420"/>
                  </a:lnTo>
                  <a:lnTo>
                    <a:pt x="204105" y="200660"/>
                  </a:lnTo>
                  <a:lnTo>
                    <a:pt x="205783" y="201930"/>
                  </a:lnTo>
                  <a:lnTo>
                    <a:pt x="205925" y="200660"/>
                  </a:lnTo>
                  <a:lnTo>
                    <a:pt x="205126" y="195580"/>
                  </a:lnTo>
                  <a:lnTo>
                    <a:pt x="206961" y="195580"/>
                  </a:lnTo>
                  <a:lnTo>
                    <a:pt x="208734" y="179070"/>
                  </a:lnTo>
                  <a:lnTo>
                    <a:pt x="211989" y="179070"/>
                  </a:lnTo>
                  <a:lnTo>
                    <a:pt x="211161" y="176530"/>
                  </a:lnTo>
                  <a:close/>
                </a:path>
                <a:path w="424180" h="292100">
                  <a:moveTo>
                    <a:pt x="293217" y="196850"/>
                  </a:moveTo>
                  <a:lnTo>
                    <a:pt x="283058" y="196850"/>
                  </a:lnTo>
                  <a:lnTo>
                    <a:pt x="287924" y="198120"/>
                  </a:lnTo>
                  <a:lnTo>
                    <a:pt x="290661" y="201930"/>
                  </a:lnTo>
                  <a:lnTo>
                    <a:pt x="292307" y="201930"/>
                  </a:lnTo>
                  <a:lnTo>
                    <a:pt x="293217" y="196850"/>
                  </a:lnTo>
                  <a:close/>
                </a:path>
                <a:path w="424180" h="292100">
                  <a:moveTo>
                    <a:pt x="267302" y="187960"/>
                  </a:moveTo>
                  <a:lnTo>
                    <a:pt x="248556" y="187960"/>
                  </a:lnTo>
                  <a:lnTo>
                    <a:pt x="253249" y="189230"/>
                  </a:lnTo>
                  <a:lnTo>
                    <a:pt x="255550" y="195580"/>
                  </a:lnTo>
                  <a:lnTo>
                    <a:pt x="258491" y="199390"/>
                  </a:lnTo>
                  <a:lnTo>
                    <a:pt x="265107" y="191770"/>
                  </a:lnTo>
                  <a:lnTo>
                    <a:pt x="267302" y="187960"/>
                  </a:lnTo>
                  <a:close/>
                </a:path>
                <a:path w="424180" h="292100">
                  <a:moveTo>
                    <a:pt x="301795" y="186690"/>
                  </a:moveTo>
                  <a:lnTo>
                    <a:pt x="268033" y="186690"/>
                  </a:lnTo>
                  <a:lnTo>
                    <a:pt x="271025" y="196850"/>
                  </a:lnTo>
                  <a:lnTo>
                    <a:pt x="278158" y="198120"/>
                  </a:lnTo>
                  <a:lnTo>
                    <a:pt x="280838" y="196850"/>
                  </a:lnTo>
                  <a:lnTo>
                    <a:pt x="293217" y="196850"/>
                  </a:lnTo>
                  <a:lnTo>
                    <a:pt x="293901" y="193040"/>
                  </a:lnTo>
                  <a:lnTo>
                    <a:pt x="303024" y="193040"/>
                  </a:lnTo>
                  <a:lnTo>
                    <a:pt x="301795" y="186690"/>
                  </a:lnTo>
                  <a:close/>
                </a:path>
                <a:path w="424180" h="292100">
                  <a:moveTo>
                    <a:pt x="411806" y="162560"/>
                  </a:moveTo>
                  <a:lnTo>
                    <a:pt x="208142" y="162560"/>
                  </a:lnTo>
                  <a:lnTo>
                    <a:pt x="213882" y="165100"/>
                  </a:lnTo>
                  <a:lnTo>
                    <a:pt x="217435" y="172720"/>
                  </a:lnTo>
                  <a:lnTo>
                    <a:pt x="218754" y="181610"/>
                  </a:lnTo>
                  <a:lnTo>
                    <a:pt x="217789" y="185420"/>
                  </a:lnTo>
                  <a:lnTo>
                    <a:pt x="219042" y="194310"/>
                  </a:lnTo>
                  <a:lnTo>
                    <a:pt x="221504" y="196850"/>
                  </a:lnTo>
                  <a:lnTo>
                    <a:pt x="235096" y="196850"/>
                  </a:lnTo>
                  <a:lnTo>
                    <a:pt x="234473" y="186690"/>
                  </a:lnTo>
                  <a:lnTo>
                    <a:pt x="301795" y="186690"/>
                  </a:lnTo>
                  <a:lnTo>
                    <a:pt x="301040" y="179070"/>
                  </a:lnTo>
                  <a:lnTo>
                    <a:pt x="303040" y="172720"/>
                  </a:lnTo>
                  <a:lnTo>
                    <a:pt x="412546" y="172720"/>
                  </a:lnTo>
                  <a:lnTo>
                    <a:pt x="412134" y="170180"/>
                  </a:lnTo>
                  <a:lnTo>
                    <a:pt x="411806" y="162560"/>
                  </a:lnTo>
                  <a:close/>
                </a:path>
                <a:path w="424180" h="292100">
                  <a:moveTo>
                    <a:pt x="268033" y="186690"/>
                  </a:moveTo>
                  <a:lnTo>
                    <a:pt x="234473" y="186690"/>
                  </a:lnTo>
                  <a:lnTo>
                    <a:pt x="242994" y="194310"/>
                  </a:lnTo>
                  <a:lnTo>
                    <a:pt x="242733" y="194310"/>
                  </a:lnTo>
                  <a:lnTo>
                    <a:pt x="247135" y="196850"/>
                  </a:lnTo>
                  <a:lnTo>
                    <a:pt x="248037" y="187960"/>
                  </a:lnTo>
                  <a:lnTo>
                    <a:pt x="267302" y="187960"/>
                  </a:lnTo>
                  <a:lnTo>
                    <a:pt x="268033" y="186690"/>
                  </a:lnTo>
                  <a:close/>
                </a:path>
                <a:path w="424180" h="292100">
                  <a:moveTo>
                    <a:pt x="412752" y="173990"/>
                  </a:moveTo>
                  <a:lnTo>
                    <a:pt x="404587" y="173990"/>
                  </a:lnTo>
                  <a:lnTo>
                    <a:pt x="410657" y="185420"/>
                  </a:lnTo>
                  <a:lnTo>
                    <a:pt x="412061" y="182880"/>
                  </a:lnTo>
                  <a:lnTo>
                    <a:pt x="413164" y="176530"/>
                  </a:lnTo>
                  <a:lnTo>
                    <a:pt x="412752" y="173990"/>
                  </a:lnTo>
                  <a:close/>
                </a:path>
                <a:path w="424180" h="292100">
                  <a:moveTo>
                    <a:pt x="412723" y="160020"/>
                  </a:moveTo>
                  <a:lnTo>
                    <a:pt x="117342" y="160020"/>
                  </a:lnTo>
                  <a:lnTo>
                    <a:pt x="116143" y="180340"/>
                  </a:lnTo>
                  <a:lnTo>
                    <a:pt x="117139" y="182880"/>
                  </a:lnTo>
                  <a:lnTo>
                    <a:pt x="117139" y="180340"/>
                  </a:lnTo>
                  <a:lnTo>
                    <a:pt x="196488" y="180340"/>
                  </a:lnTo>
                  <a:lnTo>
                    <a:pt x="196686" y="176530"/>
                  </a:lnTo>
                  <a:lnTo>
                    <a:pt x="211161" y="176530"/>
                  </a:lnTo>
                  <a:lnTo>
                    <a:pt x="207433" y="165100"/>
                  </a:lnTo>
                  <a:lnTo>
                    <a:pt x="208142" y="162560"/>
                  </a:lnTo>
                  <a:lnTo>
                    <a:pt x="411806" y="162560"/>
                  </a:lnTo>
                  <a:lnTo>
                    <a:pt x="412723" y="160020"/>
                  </a:lnTo>
                  <a:close/>
                </a:path>
                <a:path w="424180" h="292100">
                  <a:moveTo>
                    <a:pt x="111718" y="177050"/>
                  </a:moveTo>
                  <a:lnTo>
                    <a:pt x="104519" y="179070"/>
                  </a:lnTo>
                  <a:lnTo>
                    <a:pt x="111452" y="179070"/>
                  </a:lnTo>
                  <a:lnTo>
                    <a:pt x="111718" y="177050"/>
                  </a:lnTo>
                  <a:close/>
                </a:path>
                <a:path w="424180" h="292100">
                  <a:moveTo>
                    <a:pt x="112121" y="173990"/>
                  </a:moveTo>
                  <a:lnTo>
                    <a:pt x="111718" y="177050"/>
                  </a:lnTo>
                  <a:lnTo>
                    <a:pt x="113575" y="176530"/>
                  </a:lnTo>
                  <a:lnTo>
                    <a:pt x="112121" y="173990"/>
                  </a:lnTo>
                  <a:close/>
                </a:path>
                <a:path w="424180" h="292100">
                  <a:moveTo>
                    <a:pt x="107398" y="166370"/>
                  </a:moveTo>
                  <a:lnTo>
                    <a:pt x="99539" y="167640"/>
                  </a:lnTo>
                  <a:lnTo>
                    <a:pt x="107052" y="167640"/>
                  </a:lnTo>
                  <a:lnTo>
                    <a:pt x="107398" y="166370"/>
                  </a:lnTo>
                  <a:close/>
                </a:path>
                <a:path w="424180" h="292100">
                  <a:moveTo>
                    <a:pt x="408742" y="134620"/>
                  </a:moveTo>
                  <a:lnTo>
                    <a:pt x="101459" y="134620"/>
                  </a:lnTo>
                  <a:lnTo>
                    <a:pt x="102595" y="137160"/>
                  </a:lnTo>
                  <a:lnTo>
                    <a:pt x="103325" y="140970"/>
                  </a:lnTo>
                  <a:lnTo>
                    <a:pt x="105920" y="142240"/>
                  </a:lnTo>
                  <a:lnTo>
                    <a:pt x="105332" y="147320"/>
                  </a:lnTo>
                  <a:lnTo>
                    <a:pt x="106576" y="151130"/>
                  </a:lnTo>
                  <a:lnTo>
                    <a:pt x="105988" y="154940"/>
                  </a:lnTo>
                  <a:lnTo>
                    <a:pt x="108175" y="158750"/>
                  </a:lnTo>
                  <a:lnTo>
                    <a:pt x="109192" y="162560"/>
                  </a:lnTo>
                  <a:lnTo>
                    <a:pt x="110377" y="162560"/>
                  </a:lnTo>
                  <a:lnTo>
                    <a:pt x="113070" y="160020"/>
                  </a:lnTo>
                  <a:lnTo>
                    <a:pt x="412723" y="160020"/>
                  </a:lnTo>
                  <a:lnTo>
                    <a:pt x="415015" y="153670"/>
                  </a:lnTo>
                  <a:lnTo>
                    <a:pt x="415563" y="144780"/>
                  </a:lnTo>
                  <a:lnTo>
                    <a:pt x="410139" y="137160"/>
                  </a:lnTo>
                  <a:lnTo>
                    <a:pt x="408742" y="134620"/>
                  </a:lnTo>
                  <a:close/>
                </a:path>
                <a:path w="424180" h="292100">
                  <a:moveTo>
                    <a:pt x="420527" y="119380"/>
                  </a:moveTo>
                  <a:lnTo>
                    <a:pt x="407410" y="119380"/>
                  </a:lnTo>
                  <a:lnTo>
                    <a:pt x="412925" y="124460"/>
                  </a:lnTo>
                  <a:lnTo>
                    <a:pt x="415087" y="137160"/>
                  </a:lnTo>
                  <a:lnTo>
                    <a:pt x="424142" y="135890"/>
                  </a:lnTo>
                  <a:lnTo>
                    <a:pt x="422126" y="127000"/>
                  </a:lnTo>
                  <a:lnTo>
                    <a:pt x="420527" y="119380"/>
                  </a:lnTo>
                  <a:close/>
                </a:path>
                <a:path w="424180" h="292100">
                  <a:moveTo>
                    <a:pt x="420260" y="118110"/>
                  </a:moveTo>
                  <a:lnTo>
                    <a:pt x="93914" y="118110"/>
                  </a:lnTo>
                  <a:lnTo>
                    <a:pt x="101982" y="119380"/>
                  </a:lnTo>
                  <a:lnTo>
                    <a:pt x="95686" y="129540"/>
                  </a:lnTo>
                  <a:lnTo>
                    <a:pt x="97648" y="135890"/>
                  </a:lnTo>
                  <a:lnTo>
                    <a:pt x="101459" y="134620"/>
                  </a:lnTo>
                  <a:lnTo>
                    <a:pt x="408742" y="134620"/>
                  </a:lnTo>
                  <a:lnTo>
                    <a:pt x="405251" y="128270"/>
                  </a:lnTo>
                  <a:lnTo>
                    <a:pt x="407410" y="119380"/>
                  </a:lnTo>
                  <a:lnTo>
                    <a:pt x="420527" y="119380"/>
                  </a:lnTo>
                  <a:lnTo>
                    <a:pt x="420260" y="118110"/>
                  </a:lnTo>
                  <a:close/>
                </a:path>
                <a:path w="424180" h="292100">
                  <a:moveTo>
                    <a:pt x="418195" y="110490"/>
                  </a:moveTo>
                  <a:lnTo>
                    <a:pt x="81897" y="110490"/>
                  </a:lnTo>
                  <a:lnTo>
                    <a:pt x="84835" y="115570"/>
                  </a:lnTo>
                  <a:lnTo>
                    <a:pt x="86198" y="120650"/>
                  </a:lnTo>
                  <a:lnTo>
                    <a:pt x="88414" y="121920"/>
                  </a:lnTo>
                  <a:lnTo>
                    <a:pt x="93914" y="118110"/>
                  </a:lnTo>
                  <a:lnTo>
                    <a:pt x="420260" y="118110"/>
                  </a:lnTo>
                  <a:lnTo>
                    <a:pt x="419727" y="115570"/>
                  </a:lnTo>
                  <a:lnTo>
                    <a:pt x="418195" y="110490"/>
                  </a:lnTo>
                  <a:close/>
                </a:path>
                <a:path w="424180" h="292100">
                  <a:moveTo>
                    <a:pt x="77433" y="107950"/>
                  </a:moveTo>
                  <a:lnTo>
                    <a:pt x="61624" y="107950"/>
                  </a:lnTo>
                  <a:lnTo>
                    <a:pt x="63785" y="110490"/>
                  </a:lnTo>
                  <a:lnTo>
                    <a:pt x="63392" y="115570"/>
                  </a:lnTo>
                  <a:lnTo>
                    <a:pt x="65168" y="118110"/>
                  </a:lnTo>
                  <a:lnTo>
                    <a:pt x="69106" y="115570"/>
                  </a:lnTo>
                  <a:lnTo>
                    <a:pt x="67328" y="110490"/>
                  </a:lnTo>
                  <a:lnTo>
                    <a:pt x="70481" y="109220"/>
                  </a:lnTo>
                  <a:lnTo>
                    <a:pt x="78011" y="109220"/>
                  </a:lnTo>
                  <a:lnTo>
                    <a:pt x="77433" y="107950"/>
                  </a:lnTo>
                  <a:close/>
                </a:path>
                <a:path w="424180" h="292100">
                  <a:moveTo>
                    <a:pt x="407495" y="91440"/>
                  </a:moveTo>
                  <a:lnTo>
                    <a:pt x="102332" y="91440"/>
                  </a:lnTo>
                  <a:lnTo>
                    <a:pt x="101225" y="95250"/>
                  </a:lnTo>
                  <a:lnTo>
                    <a:pt x="99325" y="96520"/>
                  </a:lnTo>
                  <a:lnTo>
                    <a:pt x="89509" y="96520"/>
                  </a:lnTo>
                  <a:lnTo>
                    <a:pt x="89462" y="100330"/>
                  </a:lnTo>
                  <a:lnTo>
                    <a:pt x="87814" y="104140"/>
                  </a:lnTo>
                  <a:lnTo>
                    <a:pt x="80758" y="104140"/>
                  </a:lnTo>
                  <a:lnTo>
                    <a:pt x="79177" y="106680"/>
                  </a:lnTo>
                  <a:lnTo>
                    <a:pt x="79187" y="107950"/>
                  </a:lnTo>
                  <a:lnTo>
                    <a:pt x="78011" y="109220"/>
                  </a:lnTo>
                  <a:lnTo>
                    <a:pt x="70481" y="109220"/>
                  </a:lnTo>
                  <a:lnTo>
                    <a:pt x="74189" y="111760"/>
                  </a:lnTo>
                  <a:lnTo>
                    <a:pt x="74624" y="115570"/>
                  </a:lnTo>
                  <a:lnTo>
                    <a:pt x="75842" y="115570"/>
                  </a:lnTo>
                  <a:lnTo>
                    <a:pt x="81897" y="110490"/>
                  </a:lnTo>
                  <a:lnTo>
                    <a:pt x="418195" y="110490"/>
                  </a:lnTo>
                  <a:lnTo>
                    <a:pt x="416663" y="105410"/>
                  </a:lnTo>
                  <a:lnTo>
                    <a:pt x="412652" y="96520"/>
                  </a:lnTo>
                  <a:lnTo>
                    <a:pt x="407495" y="91440"/>
                  </a:lnTo>
                  <a:close/>
                </a:path>
                <a:path w="424180" h="292100">
                  <a:moveTo>
                    <a:pt x="15357" y="95250"/>
                  </a:moveTo>
                  <a:lnTo>
                    <a:pt x="19818" y="100330"/>
                  </a:lnTo>
                  <a:lnTo>
                    <a:pt x="32278" y="102870"/>
                  </a:lnTo>
                  <a:lnTo>
                    <a:pt x="46023" y="105410"/>
                  </a:lnTo>
                  <a:lnTo>
                    <a:pt x="54337" y="113030"/>
                  </a:lnTo>
                  <a:lnTo>
                    <a:pt x="58273" y="113030"/>
                  </a:lnTo>
                  <a:lnTo>
                    <a:pt x="57089" y="107950"/>
                  </a:lnTo>
                  <a:lnTo>
                    <a:pt x="77433" y="107950"/>
                  </a:lnTo>
                  <a:lnTo>
                    <a:pt x="75699" y="104140"/>
                  </a:lnTo>
                  <a:lnTo>
                    <a:pt x="68685" y="104140"/>
                  </a:lnTo>
                  <a:lnTo>
                    <a:pt x="62093" y="102870"/>
                  </a:lnTo>
                  <a:lnTo>
                    <a:pt x="63826" y="96520"/>
                  </a:lnTo>
                  <a:lnTo>
                    <a:pt x="23626" y="96520"/>
                  </a:lnTo>
                  <a:lnTo>
                    <a:pt x="15357" y="95250"/>
                  </a:lnTo>
                  <a:close/>
                </a:path>
                <a:path w="424180" h="292100">
                  <a:moveTo>
                    <a:pt x="399139" y="83820"/>
                  </a:moveTo>
                  <a:lnTo>
                    <a:pt x="32091" y="83820"/>
                  </a:lnTo>
                  <a:lnTo>
                    <a:pt x="34650" y="87630"/>
                  </a:lnTo>
                  <a:lnTo>
                    <a:pt x="30123" y="93980"/>
                  </a:lnTo>
                  <a:lnTo>
                    <a:pt x="23626" y="96520"/>
                  </a:lnTo>
                  <a:lnTo>
                    <a:pt x="63826" y="96520"/>
                  </a:lnTo>
                  <a:lnTo>
                    <a:pt x="68453" y="99060"/>
                  </a:lnTo>
                  <a:lnTo>
                    <a:pt x="71054" y="100330"/>
                  </a:lnTo>
                  <a:lnTo>
                    <a:pt x="76877" y="102870"/>
                  </a:lnTo>
                  <a:lnTo>
                    <a:pt x="76943" y="100330"/>
                  </a:lnTo>
                  <a:lnTo>
                    <a:pt x="78370" y="93980"/>
                  </a:lnTo>
                  <a:lnTo>
                    <a:pt x="85966" y="93980"/>
                  </a:lnTo>
                  <a:lnTo>
                    <a:pt x="85966" y="91440"/>
                  </a:lnTo>
                  <a:lnTo>
                    <a:pt x="407495" y="91440"/>
                  </a:lnTo>
                  <a:lnTo>
                    <a:pt x="404916" y="88900"/>
                  </a:lnTo>
                  <a:lnTo>
                    <a:pt x="399139" y="83820"/>
                  </a:lnTo>
                  <a:close/>
                </a:path>
                <a:path w="424180" h="292100">
                  <a:moveTo>
                    <a:pt x="85966" y="93980"/>
                  </a:moveTo>
                  <a:lnTo>
                    <a:pt x="78370" y="93980"/>
                  </a:lnTo>
                  <a:lnTo>
                    <a:pt x="80988" y="96520"/>
                  </a:lnTo>
                  <a:lnTo>
                    <a:pt x="82670" y="101600"/>
                  </a:lnTo>
                  <a:lnTo>
                    <a:pt x="85218" y="101600"/>
                  </a:lnTo>
                  <a:lnTo>
                    <a:pt x="87028" y="100330"/>
                  </a:lnTo>
                  <a:lnTo>
                    <a:pt x="85966" y="97790"/>
                  </a:lnTo>
                  <a:lnTo>
                    <a:pt x="85966" y="93980"/>
                  </a:lnTo>
                  <a:close/>
                </a:path>
                <a:path w="424180" h="292100">
                  <a:moveTo>
                    <a:pt x="102332" y="91440"/>
                  </a:moveTo>
                  <a:lnTo>
                    <a:pt x="85966" y="91440"/>
                  </a:lnTo>
                  <a:lnTo>
                    <a:pt x="89302" y="92710"/>
                  </a:lnTo>
                  <a:lnTo>
                    <a:pt x="96905" y="93980"/>
                  </a:lnTo>
                  <a:lnTo>
                    <a:pt x="98280" y="92710"/>
                  </a:lnTo>
                  <a:lnTo>
                    <a:pt x="102332" y="91440"/>
                  </a:lnTo>
                  <a:close/>
                </a:path>
                <a:path w="424180" h="292100">
                  <a:moveTo>
                    <a:pt x="29421" y="86360"/>
                  </a:moveTo>
                  <a:lnTo>
                    <a:pt x="11667" y="86360"/>
                  </a:lnTo>
                  <a:lnTo>
                    <a:pt x="19224" y="92710"/>
                  </a:lnTo>
                  <a:lnTo>
                    <a:pt x="24347" y="87630"/>
                  </a:lnTo>
                  <a:lnTo>
                    <a:pt x="28087" y="87630"/>
                  </a:lnTo>
                  <a:lnTo>
                    <a:pt x="29421" y="86360"/>
                  </a:lnTo>
                  <a:close/>
                </a:path>
                <a:path w="424180" h="292100">
                  <a:moveTo>
                    <a:pt x="67527" y="20320"/>
                  </a:moveTo>
                  <a:lnTo>
                    <a:pt x="31785" y="50800"/>
                  </a:lnTo>
                  <a:lnTo>
                    <a:pt x="29138" y="50800"/>
                  </a:lnTo>
                  <a:lnTo>
                    <a:pt x="22958" y="55880"/>
                  </a:lnTo>
                  <a:lnTo>
                    <a:pt x="15726" y="59690"/>
                  </a:lnTo>
                  <a:lnTo>
                    <a:pt x="394" y="66040"/>
                  </a:lnTo>
                  <a:lnTo>
                    <a:pt x="0" y="68580"/>
                  </a:lnTo>
                  <a:lnTo>
                    <a:pt x="985" y="69850"/>
                  </a:lnTo>
                  <a:lnTo>
                    <a:pt x="985" y="72390"/>
                  </a:lnTo>
                  <a:lnTo>
                    <a:pt x="6888" y="73660"/>
                  </a:lnTo>
                  <a:lnTo>
                    <a:pt x="1567" y="83820"/>
                  </a:lnTo>
                  <a:lnTo>
                    <a:pt x="5562" y="88900"/>
                  </a:lnTo>
                  <a:lnTo>
                    <a:pt x="11667" y="86360"/>
                  </a:lnTo>
                  <a:lnTo>
                    <a:pt x="29421" y="86360"/>
                  </a:lnTo>
                  <a:lnTo>
                    <a:pt x="32091" y="83820"/>
                  </a:lnTo>
                  <a:lnTo>
                    <a:pt x="399139" y="83820"/>
                  </a:lnTo>
                  <a:lnTo>
                    <a:pt x="397695" y="82550"/>
                  </a:lnTo>
                  <a:lnTo>
                    <a:pt x="391505" y="73660"/>
                  </a:lnTo>
                  <a:lnTo>
                    <a:pt x="386865" y="64770"/>
                  </a:lnTo>
                  <a:lnTo>
                    <a:pt x="47555" y="64770"/>
                  </a:lnTo>
                  <a:lnTo>
                    <a:pt x="47025" y="61816"/>
                  </a:lnTo>
                  <a:lnTo>
                    <a:pt x="36350" y="59690"/>
                  </a:lnTo>
                  <a:lnTo>
                    <a:pt x="36157" y="57150"/>
                  </a:lnTo>
                  <a:lnTo>
                    <a:pt x="38493" y="53340"/>
                  </a:lnTo>
                  <a:lnTo>
                    <a:pt x="42216" y="52070"/>
                  </a:lnTo>
                  <a:lnTo>
                    <a:pt x="106510" y="52070"/>
                  </a:lnTo>
                  <a:lnTo>
                    <a:pt x="105832" y="47035"/>
                  </a:lnTo>
                  <a:lnTo>
                    <a:pt x="102021" y="45720"/>
                  </a:lnTo>
                  <a:lnTo>
                    <a:pt x="104032" y="43180"/>
                  </a:lnTo>
                  <a:lnTo>
                    <a:pt x="96493" y="43180"/>
                  </a:lnTo>
                  <a:lnTo>
                    <a:pt x="101207" y="36830"/>
                  </a:lnTo>
                  <a:lnTo>
                    <a:pt x="100313" y="35560"/>
                  </a:lnTo>
                  <a:lnTo>
                    <a:pt x="92680" y="35560"/>
                  </a:lnTo>
                  <a:lnTo>
                    <a:pt x="90238" y="33020"/>
                  </a:lnTo>
                  <a:lnTo>
                    <a:pt x="91178" y="30480"/>
                  </a:lnTo>
                  <a:lnTo>
                    <a:pt x="68181" y="30480"/>
                  </a:lnTo>
                  <a:lnTo>
                    <a:pt x="67527" y="20320"/>
                  </a:lnTo>
                  <a:close/>
                </a:path>
                <a:path w="424180" h="292100">
                  <a:moveTo>
                    <a:pt x="106510" y="52070"/>
                  </a:moveTo>
                  <a:lnTo>
                    <a:pt x="42216" y="52070"/>
                  </a:lnTo>
                  <a:lnTo>
                    <a:pt x="46187" y="57150"/>
                  </a:lnTo>
                  <a:lnTo>
                    <a:pt x="47025" y="61816"/>
                  </a:lnTo>
                  <a:lnTo>
                    <a:pt x="49099" y="62230"/>
                  </a:lnTo>
                  <a:lnTo>
                    <a:pt x="47555" y="64770"/>
                  </a:lnTo>
                  <a:lnTo>
                    <a:pt x="386865" y="64770"/>
                  </a:lnTo>
                  <a:lnTo>
                    <a:pt x="382340" y="62230"/>
                  </a:lnTo>
                  <a:lnTo>
                    <a:pt x="376335" y="60960"/>
                  </a:lnTo>
                  <a:lnTo>
                    <a:pt x="370035" y="60960"/>
                  </a:lnTo>
                  <a:lnTo>
                    <a:pt x="364619" y="58420"/>
                  </a:lnTo>
                  <a:lnTo>
                    <a:pt x="365635" y="55880"/>
                  </a:lnTo>
                  <a:lnTo>
                    <a:pt x="110645" y="55880"/>
                  </a:lnTo>
                  <a:lnTo>
                    <a:pt x="106510" y="52070"/>
                  </a:lnTo>
                  <a:close/>
                </a:path>
                <a:path w="424180" h="292100">
                  <a:moveTo>
                    <a:pt x="107119" y="21590"/>
                  </a:moveTo>
                  <a:lnTo>
                    <a:pt x="104151" y="27940"/>
                  </a:lnTo>
                  <a:lnTo>
                    <a:pt x="109384" y="27940"/>
                  </a:lnTo>
                  <a:lnTo>
                    <a:pt x="111429" y="29210"/>
                  </a:lnTo>
                  <a:lnTo>
                    <a:pt x="107104" y="34290"/>
                  </a:lnTo>
                  <a:lnTo>
                    <a:pt x="115570" y="36830"/>
                  </a:lnTo>
                  <a:lnTo>
                    <a:pt x="116155" y="39370"/>
                  </a:lnTo>
                  <a:lnTo>
                    <a:pt x="113633" y="41957"/>
                  </a:lnTo>
                  <a:lnTo>
                    <a:pt x="111979" y="44450"/>
                  </a:lnTo>
                  <a:lnTo>
                    <a:pt x="114979" y="48260"/>
                  </a:lnTo>
                  <a:lnTo>
                    <a:pt x="112218" y="49530"/>
                  </a:lnTo>
                  <a:lnTo>
                    <a:pt x="110645" y="55880"/>
                  </a:lnTo>
                  <a:lnTo>
                    <a:pt x="371131" y="55880"/>
                  </a:lnTo>
                  <a:lnTo>
                    <a:pt x="372743" y="53340"/>
                  </a:lnTo>
                  <a:lnTo>
                    <a:pt x="369893" y="53340"/>
                  </a:lnTo>
                  <a:lnTo>
                    <a:pt x="370380" y="52070"/>
                  </a:lnTo>
                  <a:lnTo>
                    <a:pt x="350248" y="52070"/>
                  </a:lnTo>
                  <a:lnTo>
                    <a:pt x="348868" y="48260"/>
                  </a:lnTo>
                  <a:lnTo>
                    <a:pt x="354071" y="48260"/>
                  </a:lnTo>
                  <a:lnTo>
                    <a:pt x="354071" y="46990"/>
                  </a:lnTo>
                  <a:lnTo>
                    <a:pt x="301027" y="46990"/>
                  </a:lnTo>
                  <a:lnTo>
                    <a:pt x="300141" y="44450"/>
                  </a:lnTo>
                  <a:lnTo>
                    <a:pt x="173753" y="44450"/>
                  </a:lnTo>
                  <a:lnTo>
                    <a:pt x="168550" y="39370"/>
                  </a:lnTo>
                  <a:lnTo>
                    <a:pt x="167890" y="35560"/>
                  </a:lnTo>
                  <a:lnTo>
                    <a:pt x="129351" y="35560"/>
                  </a:lnTo>
                  <a:lnTo>
                    <a:pt x="134372" y="27940"/>
                  </a:lnTo>
                  <a:lnTo>
                    <a:pt x="132797" y="26670"/>
                  </a:lnTo>
                  <a:lnTo>
                    <a:pt x="115570" y="26670"/>
                  </a:lnTo>
                  <a:lnTo>
                    <a:pt x="115570" y="22860"/>
                  </a:lnTo>
                  <a:lnTo>
                    <a:pt x="114620" y="22860"/>
                  </a:lnTo>
                  <a:lnTo>
                    <a:pt x="107119" y="21590"/>
                  </a:lnTo>
                  <a:close/>
                </a:path>
                <a:path w="424180" h="292100">
                  <a:moveTo>
                    <a:pt x="354071" y="48260"/>
                  </a:moveTo>
                  <a:lnTo>
                    <a:pt x="348868" y="48260"/>
                  </a:lnTo>
                  <a:lnTo>
                    <a:pt x="354071" y="49530"/>
                  </a:lnTo>
                  <a:lnTo>
                    <a:pt x="354071" y="48260"/>
                  </a:lnTo>
                  <a:close/>
                </a:path>
                <a:path w="424180" h="292100">
                  <a:moveTo>
                    <a:pt x="105826" y="46990"/>
                  </a:moveTo>
                  <a:lnTo>
                    <a:pt x="109378" y="48260"/>
                  </a:lnTo>
                  <a:lnTo>
                    <a:pt x="105826" y="46990"/>
                  </a:lnTo>
                  <a:close/>
                </a:path>
                <a:path w="424180" h="292100">
                  <a:moveTo>
                    <a:pt x="328897" y="38100"/>
                  </a:moveTo>
                  <a:lnTo>
                    <a:pt x="322173" y="40640"/>
                  </a:lnTo>
                  <a:lnTo>
                    <a:pt x="314401" y="43180"/>
                  </a:lnTo>
                  <a:lnTo>
                    <a:pt x="306910" y="46990"/>
                  </a:lnTo>
                  <a:lnTo>
                    <a:pt x="326223" y="46990"/>
                  </a:lnTo>
                  <a:lnTo>
                    <a:pt x="323080" y="45720"/>
                  </a:lnTo>
                  <a:lnTo>
                    <a:pt x="329096" y="39370"/>
                  </a:lnTo>
                  <a:lnTo>
                    <a:pt x="328897" y="38100"/>
                  </a:lnTo>
                  <a:close/>
                </a:path>
                <a:path w="424180" h="292100">
                  <a:moveTo>
                    <a:pt x="348336" y="44450"/>
                  </a:moveTo>
                  <a:lnTo>
                    <a:pt x="340886" y="44450"/>
                  </a:lnTo>
                  <a:lnTo>
                    <a:pt x="333066" y="45720"/>
                  </a:lnTo>
                  <a:lnTo>
                    <a:pt x="326223" y="46990"/>
                  </a:lnTo>
                  <a:lnTo>
                    <a:pt x="354071" y="46990"/>
                  </a:lnTo>
                  <a:lnTo>
                    <a:pt x="354071" y="45720"/>
                  </a:lnTo>
                  <a:lnTo>
                    <a:pt x="348336" y="44450"/>
                  </a:lnTo>
                  <a:close/>
                </a:path>
                <a:path w="424180" h="292100">
                  <a:moveTo>
                    <a:pt x="280295" y="41910"/>
                  </a:moveTo>
                  <a:lnTo>
                    <a:pt x="280295" y="44450"/>
                  </a:lnTo>
                  <a:lnTo>
                    <a:pt x="300141" y="44450"/>
                  </a:lnTo>
                  <a:lnTo>
                    <a:pt x="299698" y="43180"/>
                  </a:lnTo>
                  <a:lnTo>
                    <a:pt x="282634" y="43180"/>
                  </a:lnTo>
                  <a:lnTo>
                    <a:pt x="280295" y="41910"/>
                  </a:lnTo>
                  <a:close/>
                </a:path>
                <a:path w="424180" h="292100">
                  <a:moveTo>
                    <a:pt x="105000" y="41957"/>
                  </a:moveTo>
                  <a:lnTo>
                    <a:pt x="96493" y="43180"/>
                  </a:lnTo>
                  <a:lnTo>
                    <a:pt x="104032" y="43180"/>
                  </a:lnTo>
                  <a:lnTo>
                    <a:pt x="105000" y="41957"/>
                  </a:lnTo>
                  <a:close/>
                </a:path>
                <a:path w="424180" h="292100">
                  <a:moveTo>
                    <a:pt x="294108" y="38100"/>
                  </a:moveTo>
                  <a:lnTo>
                    <a:pt x="284901" y="41910"/>
                  </a:lnTo>
                  <a:lnTo>
                    <a:pt x="284249" y="43180"/>
                  </a:lnTo>
                  <a:lnTo>
                    <a:pt x="299698" y="43180"/>
                  </a:lnTo>
                  <a:lnTo>
                    <a:pt x="299255" y="41910"/>
                  </a:lnTo>
                  <a:lnTo>
                    <a:pt x="293655" y="41910"/>
                  </a:lnTo>
                  <a:lnTo>
                    <a:pt x="294108" y="38100"/>
                  </a:lnTo>
                  <a:close/>
                </a:path>
                <a:path w="424180" h="292100">
                  <a:moveTo>
                    <a:pt x="105332" y="41910"/>
                  </a:moveTo>
                  <a:lnTo>
                    <a:pt x="105038" y="41910"/>
                  </a:lnTo>
                  <a:lnTo>
                    <a:pt x="105332" y="41910"/>
                  </a:lnTo>
                  <a:close/>
                </a:path>
                <a:path w="424180" h="292100">
                  <a:moveTo>
                    <a:pt x="309349" y="35560"/>
                  </a:moveTo>
                  <a:lnTo>
                    <a:pt x="306340" y="36830"/>
                  </a:lnTo>
                  <a:lnTo>
                    <a:pt x="293655" y="41910"/>
                  </a:lnTo>
                  <a:lnTo>
                    <a:pt x="299255" y="41910"/>
                  </a:lnTo>
                  <a:lnTo>
                    <a:pt x="309349" y="35560"/>
                  </a:lnTo>
                  <a:close/>
                </a:path>
                <a:path w="424180" h="292100">
                  <a:moveTo>
                    <a:pt x="99420" y="34290"/>
                  </a:moveTo>
                  <a:lnTo>
                    <a:pt x="92680" y="35560"/>
                  </a:lnTo>
                  <a:lnTo>
                    <a:pt x="100313" y="35560"/>
                  </a:lnTo>
                  <a:lnTo>
                    <a:pt x="99420" y="34290"/>
                  </a:lnTo>
                  <a:close/>
                </a:path>
                <a:path w="424180" h="292100">
                  <a:moveTo>
                    <a:pt x="167224" y="20320"/>
                  </a:moveTo>
                  <a:lnTo>
                    <a:pt x="162341" y="21590"/>
                  </a:lnTo>
                  <a:lnTo>
                    <a:pt x="159222" y="24130"/>
                  </a:lnTo>
                  <a:lnTo>
                    <a:pt x="156702" y="26670"/>
                  </a:lnTo>
                  <a:lnTo>
                    <a:pt x="151552" y="29210"/>
                  </a:lnTo>
                  <a:lnTo>
                    <a:pt x="143659" y="31750"/>
                  </a:lnTo>
                  <a:lnTo>
                    <a:pt x="135450" y="35560"/>
                  </a:lnTo>
                  <a:lnTo>
                    <a:pt x="167890" y="35560"/>
                  </a:lnTo>
                  <a:lnTo>
                    <a:pt x="167449" y="33020"/>
                  </a:lnTo>
                  <a:lnTo>
                    <a:pt x="167224" y="20320"/>
                  </a:lnTo>
                  <a:close/>
                </a:path>
                <a:path w="424180" h="292100">
                  <a:moveTo>
                    <a:pt x="91092" y="3810"/>
                  </a:moveTo>
                  <a:lnTo>
                    <a:pt x="85820" y="3810"/>
                  </a:lnTo>
                  <a:lnTo>
                    <a:pt x="80752" y="6350"/>
                  </a:lnTo>
                  <a:lnTo>
                    <a:pt x="75992" y="11430"/>
                  </a:lnTo>
                  <a:lnTo>
                    <a:pt x="71858" y="16510"/>
                  </a:lnTo>
                  <a:lnTo>
                    <a:pt x="78554" y="20320"/>
                  </a:lnTo>
                  <a:lnTo>
                    <a:pt x="78946" y="24130"/>
                  </a:lnTo>
                  <a:lnTo>
                    <a:pt x="74215" y="25400"/>
                  </a:lnTo>
                  <a:lnTo>
                    <a:pt x="68181" y="30480"/>
                  </a:lnTo>
                  <a:lnTo>
                    <a:pt x="91178" y="30480"/>
                  </a:lnTo>
                  <a:lnTo>
                    <a:pt x="91648" y="29210"/>
                  </a:lnTo>
                  <a:lnTo>
                    <a:pt x="96467" y="25400"/>
                  </a:lnTo>
                  <a:lnTo>
                    <a:pt x="99355" y="20320"/>
                  </a:lnTo>
                  <a:lnTo>
                    <a:pt x="100887" y="10160"/>
                  </a:lnTo>
                  <a:lnTo>
                    <a:pt x="96467" y="6350"/>
                  </a:lnTo>
                  <a:lnTo>
                    <a:pt x="91092" y="3810"/>
                  </a:lnTo>
                  <a:close/>
                </a:path>
                <a:path w="424180" h="292100">
                  <a:moveTo>
                    <a:pt x="119701" y="20320"/>
                  </a:moveTo>
                  <a:lnTo>
                    <a:pt x="114620" y="22860"/>
                  </a:lnTo>
                  <a:lnTo>
                    <a:pt x="119701" y="22860"/>
                  </a:lnTo>
                  <a:lnTo>
                    <a:pt x="119701" y="20320"/>
                  </a:lnTo>
                  <a:close/>
                </a:path>
                <a:path w="424180" h="292100">
                  <a:moveTo>
                    <a:pt x="65586" y="0"/>
                  </a:moveTo>
                  <a:lnTo>
                    <a:pt x="58820" y="3810"/>
                  </a:lnTo>
                  <a:lnTo>
                    <a:pt x="55929" y="11430"/>
                  </a:lnTo>
                  <a:lnTo>
                    <a:pt x="58669" y="16510"/>
                  </a:lnTo>
                  <a:lnTo>
                    <a:pt x="68797" y="13970"/>
                  </a:lnTo>
                  <a:lnTo>
                    <a:pt x="68373" y="8890"/>
                  </a:lnTo>
                  <a:lnTo>
                    <a:pt x="71795" y="6350"/>
                  </a:lnTo>
                  <a:lnTo>
                    <a:pt x="73511" y="2540"/>
                  </a:lnTo>
                  <a:lnTo>
                    <a:pt x="80355" y="2540"/>
                  </a:lnTo>
                  <a:lnTo>
                    <a:pt x="71535" y="1270"/>
                  </a:lnTo>
                  <a:lnTo>
                    <a:pt x="65586" y="0"/>
                  </a:lnTo>
                  <a:close/>
                </a:path>
              </a:pathLst>
            </a:custGeom>
            <a:solidFill>
              <a:srgbClr val="DBDBDE"/>
            </a:solidFill>
          </p:spPr>
          <p:txBody>
            <a:bodyPr wrap="square" lIns="0" tIns="0" rIns="0" bIns="0" rtlCol="0"/>
            <a:lstStyle/>
            <a:p>
              <a:endParaRPr dirty="0"/>
            </a:p>
          </p:txBody>
        </p:sp>
        <p:sp>
          <p:nvSpPr>
            <p:cNvPr id="11" name="object 11"/>
            <p:cNvSpPr/>
            <p:nvPr/>
          </p:nvSpPr>
          <p:spPr>
            <a:xfrm>
              <a:off x="1041417" y="1639859"/>
              <a:ext cx="13970" cy="19050"/>
            </a:xfrm>
            <a:custGeom>
              <a:avLst/>
              <a:gdLst/>
              <a:ahLst/>
              <a:cxnLst/>
              <a:rect l="l" t="t" r="r" b="b"/>
              <a:pathLst>
                <a:path w="13969" h="19050">
                  <a:moveTo>
                    <a:pt x="6327" y="0"/>
                  </a:moveTo>
                  <a:lnTo>
                    <a:pt x="4561" y="1326"/>
                  </a:lnTo>
                  <a:lnTo>
                    <a:pt x="0" y="6663"/>
                  </a:lnTo>
                  <a:lnTo>
                    <a:pt x="1132" y="9750"/>
                  </a:lnTo>
                  <a:lnTo>
                    <a:pt x="1412" y="11745"/>
                  </a:lnTo>
                  <a:lnTo>
                    <a:pt x="1946" y="15449"/>
                  </a:lnTo>
                  <a:lnTo>
                    <a:pt x="3341" y="18682"/>
                  </a:lnTo>
                  <a:lnTo>
                    <a:pt x="8912" y="18682"/>
                  </a:lnTo>
                  <a:lnTo>
                    <a:pt x="11943" y="14514"/>
                  </a:lnTo>
                  <a:lnTo>
                    <a:pt x="13266" y="9441"/>
                  </a:lnTo>
                  <a:lnTo>
                    <a:pt x="13570" y="6016"/>
                  </a:lnTo>
                  <a:lnTo>
                    <a:pt x="11121" y="4031"/>
                  </a:lnTo>
                  <a:lnTo>
                    <a:pt x="7731" y="6673"/>
                  </a:lnTo>
                  <a:lnTo>
                    <a:pt x="6327" y="0"/>
                  </a:lnTo>
                  <a:close/>
                </a:path>
              </a:pathLst>
            </a:custGeom>
            <a:solidFill>
              <a:srgbClr val="231F20"/>
            </a:solidFill>
          </p:spPr>
          <p:txBody>
            <a:bodyPr wrap="square" lIns="0" tIns="0" rIns="0" bIns="0" rtlCol="0"/>
            <a:lstStyle/>
            <a:p>
              <a:endParaRPr dirty="0"/>
            </a:p>
          </p:txBody>
        </p:sp>
        <p:pic>
          <p:nvPicPr>
            <p:cNvPr id="12" name="object 12"/>
            <p:cNvPicPr/>
            <p:nvPr/>
          </p:nvPicPr>
          <p:blipFill>
            <a:blip r:embed="rId2" cstate="print"/>
            <a:stretch>
              <a:fillRect/>
            </a:stretch>
          </p:blipFill>
          <p:spPr>
            <a:xfrm>
              <a:off x="1127065" y="1437130"/>
              <a:ext cx="113091" cy="238587"/>
            </a:xfrm>
            <a:prstGeom prst="rect">
              <a:avLst/>
            </a:prstGeom>
          </p:spPr>
        </p:pic>
        <p:sp>
          <p:nvSpPr>
            <p:cNvPr id="13" name="object 13"/>
            <p:cNvSpPr/>
            <p:nvPr/>
          </p:nvSpPr>
          <p:spPr>
            <a:xfrm>
              <a:off x="978858" y="847901"/>
              <a:ext cx="408940" cy="438784"/>
            </a:xfrm>
            <a:custGeom>
              <a:avLst/>
              <a:gdLst/>
              <a:ahLst/>
              <a:cxnLst/>
              <a:rect l="l" t="t" r="r" b="b"/>
              <a:pathLst>
                <a:path w="408940" h="438784">
                  <a:moveTo>
                    <a:pt x="240267" y="0"/>
                  </a:moveTo>
                  <a:lnTo>
                    <a:pt x="169254" y="0"/>
                  </a:lnTo>
                  <a:lnTo>
                    <a:pt x="169254" y="12526"/>
                  </a:lnTo>
                  <a:lnTo>
                    <a:pt x="194308" y="28675"/>
                  </a:lnTo>
                  <a:lnTo>
                    <a:pt x="194308" y="51016"/>
                  </a:lnTo>
                  <a:lnTo>
                    <a:pt x="179131" y="51016"/>
                  </a:lnTo>
                  <a:lnTo>
                    <a:pt x="166167" y="30925"/>
                  </a:lnTo>
                  <a:lnTo>
                    <a:pt x="155386" y="30925"/>
                  </a:lnTo>
                  <a:lnTo>
                    <a:pt x="155386" y="92011"/>
                  </a:lnTo>
                  <a:lnTo>
                    <a:pt x="166167" y="92011"/>
                  </a:lnTo>
                  <a:lnTo>
                    <a:pt x="179131" y="71921"/>
                  </a:lnTo>
                  <a:lnTo>
                    <a:pt x="194308" y="71921"/>
                  </a:lnTo>
                  <a:lnTo>
                    <a:pt x="194308" y="90584"/>
                  </a:lnTo>
                  <a:lnTo>
                    <a:pt x="182333" y="96000"/>
                  </a:lnTo>
                  <a:lnTo>
                    <a:pt x="172830" y="104832"/>
                  </a:lnTo>
                  <a:lnTo>
                    <a:pt x="166567" y="116313"/>
                  </a:lnTo>
                  <a:lnTo>
                    <a:pt x="164309" y="129674"/>
                  </a:lnTo>
                  <a:lnTo>
                    <a:pt x="164356" y="131627"/>
                  </a:lnTo>
                  <a:lnTo>
                    <a:pt x="147848" y="124806"/>
                  </a:lnTo>
                  <a:lnTo>
                    <a:pt x="130740" y="119769"/>
                  </a:lnTo>
                  <a:lnTo>
                    <a:pt x="113197" y="116861"/>
                  </a:lnTo>
                  <a:lnTo>
                    <a:pt x="95383" y="116422"/>
                  </a:lnTo>
                  <a:lnTo>
                    <a:pt x="77459" y="118841"/>
                  </a:lnTo>
                  <a:lnTo>
                    <a:pt x="30984" y="144370"/>
                  </a:lnTo>
                  <a:lnTo>
                    <a:pt x="6720" y="189052"/>
                  </a:lnTo>
                  <a:lnTo>
                    <a:pt x="4062" y="206106"/>
                  </a:lnTo>
                  <a:lnTo>
                    <a:pt x="4185" y="225528"/>
                  </a:lnTo>
                  <a:lnTo>
                    <a:pt x="7275" y="244652"/>
                  </a:lnTo>
                  <a:lnTo>
                    <a:pt x="12950" y="263220"/>
                  </a:lnTo>
                  <a:lnTo>
                    <a:pt x="20829" y="280971"/>
                  </a:lnTo>
                  <a:lnTo>
                    <a:pt x="18381" y="281419"/>
                  </a:lnTo>
                  <a:lnTo>
                    <a:pt x="8699" y="284148"/>
                  </a:lnTo>
                  <a:lnTo>
                    <a:pt x="0" y="289024"/>
                  </a:lnTo>
                  <a:lnTo>
                    <a:pt x="1059" y="298789"/>
                  </a:lnTo>
                  <a:lnTo>
                    <a:pt x="5469" y="300490"/>
                  </a:lnTo>
                  <a:lnTo>
                    <a:pt x="14903" y="302740"/>
                  </a:lnTo>
                  <a:lnTo>
                    <a:pt x="19957" y="305007"/>
                  </a:lnTo>
                  <a:lnTo>
                    <a:pt x="45539" y="335238"/>
                  </a:lnTo>
                  <a:lnTo>
                    <a:pt x="70747" y="401362"/>
                  </a:lnTo>
                  <a:lnTo>
                    <a:pt x="75063" y="412021"/>
                  </a:lnTo>
                  <a:lnTo>
                    <a:pt x="109394" y="434849"/>
                  </a:lnTo>
                  <a:lnTo>
                    <a:pt x="167115" y="437910"/>
                  </a:lnTo>
                  <a:lnTo>
                    <a:pt x="204762" y="438271"/>
                  </a:lnTo>
                  <a:lnTo>
                    <a:pt x="242411" y="437910"/>
                  </a:lnTo>
                  <a:lnTo>
                    <a:pt x="289872" y="436203"/>
                  </a:lnTo>
                  <a:lnTo>
                    <a:pt x="326514" y="424795"/>
                  </a:lnTo>
                  <a:lnTo>
                    <a:pt x="350211" y="368605"/>
                  </a:lnTo>
                  <a:lnTo>
                    <a:pt x="356518" y="351677"/>
                  </a:lnTo>
                  <a:lnTo>
                    <a:pt x="378318" y="314429"/>
                  </a:lnTo>
                  <a:lnTo>
                    <a:pt x="400743" y="301279"/>
                  </a:lnTo>
                  <a:lnTo>
                    <a:pt x="407412" y="298053"/>
                  </a:lnTo>
                  <a:lnTo>
                    <a:pt x="388694" y="280971"/>
                  </a:lnTo>
                  <a:lnTo>
                    <a:pt x="396575" y="263220"/>
                  </a:lnTo>
                  <a:lnTo>
                    <a:pt x="402251" y="244652"/>
                  </a:lnTo>
                  <a:lnTo>
                    <a:pt x="405341" y="225528"/>
                  </a:lnTo>
                  <a:lnTo>
                    <a:pt x="405466" y="206106"/>
                  </a:lnTo>
                  <a:lnTo>
                    <a:pt x="402805" y="189052"/>
                  </a:lnTo>
                  <a:lnTo>
                    <a:pt x="378545" y="144370"/>
                  </a:lnTo>
                  <a:lnTo>
                    <a:pt x="332065" y="118841"/>
                  </a:lnTo>
                  <a:lnTo>
                    <a:pt x="314137" y="116422"/>
                  </a:lnTo>
                  <a:lnTo>
                    <a:pt x="296329" y="116861"/>
                  </a:lnTo>
                  <a:lnTo>
                    <a:pt x="278788" y="119769"/>
                  </a:lnTo>
                  <a:lnTo>
                    <a:pt x="261681" y="124806"/>
                  </a:lnTo>
                  <a:lnTo>
                    <a:pt x="245175" y="131627"/>
                  </a:lnTo>
                  <a:lnTo>
                    <a:pt x="245223" y="130328"/>
                  </a:lnTo>
                  <a:lnTo>
                    <a:pt x="242963" y="116313"/>
                  </a:lnTo>
                  <a:lnTo>
                    <a:pt x="236696" y="104832"/>
                  </a:lnTo>
                  <a:lnTo>
                    <a:pt x="227190" y="96000"/>
                  </a:lnTo>
                  <a:lnTo>
                    <a:pt x="215212" y="90584"/>
                  </a:lnTo>
                  <a:lnTo>
                    <a:pt x="215212" y="71921"/>
                  </a:lnTo>
                  <a:lnTo>
                    <a:pt x="230392" y="71921"/>
                  </a:lnTo>
                  <a:lnTo>
                    <a:pt x="243365" y="92011"/>
                  </a:lnTo>
                  <a:lnTo>
                    <a:pt x="254142" y="92011"/>
                  </a:lnTo>
                  <a:lnTo>
                    <a:pt x="254142" y="30925"/>
                  </a:lnTo>
                  <a:lnTo>
                    <a:pt x="243365" y="30925"/>
                  </a:lnTo>
                  <a:lnTo>
                    <a:pt x="230392" y="51016"/>
                  </a:lnTo>
                  <a:lnTo>
                    <a:pt x="215212" y="51016"/>
                  </a:lnTo>
                  <a:lnTo>
                    <a:pt x="215212" y="28675"/>
                  </a:lnTo>
                  <a:lnTo>
                    <a:pt x="240267" y="12526"/>
                  </a:lnTo>
                  <a:lnTo>
                    <a:pt x="240267" y="0"/>
                  </a:lnTo>
                  <a:close/>
                </a:path>
              </a:pathLst>
            </a:custGeom>
            <a:solidFill>
              <a:srgbClr val="231F20"/>
            </a:solidFill>
          </p:spPr>
          <p:txBody>
            <a:bodyPr wrap="square" lIns="0" tIns="0" rIns="0" bIns="0" rtlCol="0"/>
            <a:lstStyle/>
            <a:p>
              <a:endParaRPr dirty="0"/>
            </a:p>
          </p:txBody>
        </p:sp>
        <p:sp>
          <p:nvSpPr>
            <p:cNvPr id="14" name="object 14"/>
            <p:cNvSpPr/>
            <p:nvPr/>
          </p:nvSpPr>
          <p:spPr>
            <a:xfrm>
              <a:off x="984928" y="966323"/>
              <a:ext cx="397510" cy="162560"/>
            </a:xfrm>
            <a:custGeom>
              <a:avLst/>
              <a:gdLst/>
              <a:ahLst/>
              <a:cxnLst/>
              <a:rect l="l" t="t" r="r" b="b"/>
              <a:pathLst>
                <a:path w="397509" h="162559">
                  <a:moveTo>
                    <a:pt x="340571" y="7179"/>
                  </a:moveTo>
                  <a:lnTo>
                    <a:pt x="290510" y="7179"/>
                  </a:lnTo>
                  <a:lnTo>
                    <a:pt x="327879" y="9850"/>
                  </a:lnTo>
                  <a:lnTo>
                    <a:pt x="358027" y="24714"/>
                  </a:lnTo>
                  <a:lnTo>
                    <a:pt x="379298" y="49546"/>
                  </a:lnTo>
                  <a:lnTo>
                    <a:pt x="390036" y="82119"/>
                  </a:lnTo>
                  <a:lnTo>
                    <a:pt x="388585" y="120207"/>
                  </a:lnTo>
                  <a:lnTo>
                    <a:pt x="373289" y="161584"/>
                  </a:lnTo>
                  <a:lnTo>
                    <a:pt x="375690" y="161626"/>
                  </a:lnTo>
                  <a:lnTo>
                    <a:pt x="378118" y="161840"/>
                  </a:lnTo>
                  <a:lnTo>
                    <a:pt x="380543" y="162207"/>
                  </a:lnTo>
                  <a:lnTo>
                    <a:pt x="388437" y="144587"/>
                  </a:lnTo>
                  <a:lnTo>
                    <a:pt x="394137" y="126143"/>
                  </a:lnTo>
                  <a:lnTo>
                    <a:pt x="397249" y="107138"/>
                  </a:lnTo>
                  <a:lnTo>
                    <a:pt x="397383" y="87836"/>
                  </a:lnTo>
                  <a:lnTo>
                    <a:pt x="394788" y="71128"/>
                  </a:lnTo>
                  <a:lnTo>
                    <a:pt x="371030" y="27363"/>
                  </a:lnTo>
                  <a:lnTo>
                    <a:pt x="342143" y="7682"/>
                  </a:lnTo>
                  <a:lnTo>
                    <a:pt x="340571" y="7179"/>
                  </a:lnTo>
                  <a:close/>
                </a:path>
                <a:path w="397509" h="162559">
                  <a:moveTo>
                    <a:pt x="307971" y="0"/>
                  </a:moveTo>
                  <a:lnTo>
                    <a:pt x="256771" y="8105"/>
                  </a:lnTo>
                  <a:lnTo>
                    <a:pt x="214951" y="112967"/>
                  </a:lnTo>
                  <a:lnTo>
                    <a:pt x="217450" y="114261"/>
                  </a:lnTo>
                  <a:lnTo>
                    <a:pt x="219899" y="115858"/>
                  </a:lnTo>
                  <a:lnTo>
                    <a:pt x="222261" y="117762"/>
                  </a:lnTo>
                  <a:lnTo>
                    <a:pt x="247576" y="18928"/>
                  </a:lnTo>
                  <a:lnTo>
                    <a:pt x="290510" y="7179"/>
                  </a:lnTo>
                  <a:lnTo>
                    <a:pt x="340571" y="7179"/>
                  </a:lnTo>
                  <a:lnTo>
                    <a:pt x="325525" y="2367"/>
                  </a:lnTo>
                  <a:lnTo>
                    <a:pt x="307971" y="0"/>
                  </a:lnTo>
                  <a:close/>
                </a:path>
                <a:path w="397509" h="162559">
                  <a:moveTo>
                    <a:pt x="89420" y="0"/>
                  </a:moveTo>
                  <a:lnTo>
                    <a:pt x="39946" y="15997"/>
                  </a:lnTo>
                  <a:lnTo>
                    <a:pt x="7832" y="55234"/>
                  </a:lnTo>
                  <a:lnTo>
                    <a:pt x="0" y="87836"/>
                  </a:lnTo>
                  <a:lnTo>
                    <a:pt x="137" y="107138"/>
                  </a:lnTo>
                  <a:lnTo>
                    <a:pt x="3250" y="126143"/>
                  </a:lnTo>
                  <a:lnTo>
                    <a:pt x="8949" y="144587"/>
                  </a:lnTo>
                  <a:lnTo>
                    <a:pt x="16843" y="162207"/>
                  </a:lnTo>
                  <a:lnTo>
                    <a:pt x="19274" y="161840"/>
                  </a:lnTo>
                  <a:lnTo>
                    <a:pt x="21696" y="161626"/>
                  </a:lnTo>
                  <a:lnTo>
                    <a:pt x="24103" y="161584"/>
                  </a:lnTo>
                  <a:lnTo>
                    <a:pt x="8806" y="120207"/>
                  </a:lnTo>
                  <a:lnTo>
                    <a:pt x="7354" y="82119"/>
                  </a:lnTo>
                  <a:lnTo>
                    <a:pt x="18091" y="49546"/>
                  </a:lnTo>
                  <a:lnTo>
                    <a:pt x="39361" y="24714"/>
                  </a:lnTo>
                  <a:lnTo>
                    <a:pt x="69508" y="9850"/>
                  </a:lnTo>
                  <a:lnTo>
                    <a:pt x="106874" y="7179"/>
                  </a:lnTo>
                  <a:lnTo>
                    <a:pt x="137439" y="7179"/>
                  </a:lnTo>
                  <a:lnTo>
                    <a:pt x="123907" y="3232"/>
                  </a:lnTo>
                  <a:lnTo>
                    <a:pt x="106789" y="421"/>
                  </a:lnTo>
                  <a:lnTo>
                    <a:pt x="89420" y="0"/>
                  </a:lnTo>
                  <a:close/>
                </a:path>
                <a:path w="397509" h="162559">
                  <a:moveTo>
                    <a:pt x="137439" y="7179"/>
                  </a:moveTo>
                  <a:lnTo>
                    <a:pt x="106874" y="7179"/>
                  </a:lnTo>
                  <a:lnTo>
                    <a:pt x="149803" y="18928"/>
                  </a:lnTo>
                  <a:lnTo>
                    <a:pt x="175127" y="117762"/>
                  </a:lnTo>
                  <a:lnTo>
                    <a:pt x="177491" y="115858"/>
                  </a:lnTo>
                  <a:lnTo>
                    <a:pt x="179933" y="114261"/>
                  </a:lnTo>
                  <a:lnTo>
                    <a:pt x="182438" y="112967"/>
                  </a:lnTo>
                  <a:lnTo>
                    <a:pt x="156755" y="14712"/>
                  </a:lnTo>
                  <a:lnTo>
                    <a:pt x="140616" y="8105"/>
                  </a:lnTo>
                  <a:lnTo>
                    <a:pt x="137439" y="7179"/>
                  </a:lnTo>
                  <a:close/>
                </a:path>
              </a:pathLst>
            </a:custGeom>
            <a:solidFill>
              <a:srgbClr val="956F38"/>
            </a:solidFill>
          </p:spPr>
          <p:txBody>
            <a:bodyPr wrap="square" lIns="0" tIns="0" rIns="0" bIns="0" rtlCol="0"/>
            <a:lstStyle/>
            <a:p>
              <a:endParaRPr dirty="0"/>
            </a:p>
          </p:txBody>
        </p:sp>
        <p:pic>
          <p:nvPicPr>
            <p:cNvPr id="15" name="object 15"/>
            <p:cNvPicPr/>
            <p:nvPr/>
          </p:nvPicPr>
          <p:blipFill>
            <a:blip r:embed="rId3" cstate="print"/>
            <a:stretch>
              <a:fillRect/>
            </a:stretch>
          </p:blipFill>
          <p:spPr>
            <a:xfrm>
              <a:off x="956713" y="937575"/>
              <a:ext cx="453903" cy="197929"/>
            </a:xfrm>
            <a:prstGeom prst="rect">
              <a:avLst/>
            </a:prstGeom>
          </p:spPr>
        </p:pic>
        <p:sp>
          <p:nvSpPr>
            <p:cNvPr id="16" name="object 16"/>
            <p:cNvSpPr/>
            <p:nvPr/>
          </p:nvSpPr>
          <p:spPr>
            <a:xfrm>
              <a:off x="981969" y="1079980"/>
              <a:ext cx="403860" cy="204470"/>
            </a:xfrm>
            <a:custGeom>
              <a:avLst/>
              <a:gdLst/>
              <a:ahLst/>
              <a:cxnLst/>
              <a:rect l="l" t="t" r="r" b="b"/>
              <a:pathLst>
                <a:path w="403859" h="204469">
                  <a:moveTo>
                    <a:pt x="214692" y="0"/>
                  </a:moveTo>
                  <a:lnTo>
                    <a:pt x="188615" y="0"/>
                  </a:lnTo>
                  <a:lnTo>
                    <a:pt x="165809" y="21997"/>
                  </a:lnTo>
                  <a:lnTo>
                    <a:pt x="152819" y="65992"/>
                  </a:lnTo>
                  <a:lnTo>
                    <a:pt x="134440" y="26722"/>
                  </a:lnTo>
                  <a:lnTo>
                    <a:pt x="112739" y="8214"/>
                  </a:lnTo>
                  <a:lnTo>
                    <a:pt x="92111" y="11062"/>
                  </a:lnTo>
                  <a:lnTo>
                    <a:pt x="76952" y="35861"/>
                  </a:lnTo>
                  <a:lnTo>
                    <a:pt x="71656" y="83204"/>
                  </a:lnTo>
                  <a:lnTo>
                    <a:pt x="64042" y="69845"/>
                  </a:lnTo>
                  <a:lnTo>
                    <a:pt x="52204" y="57549"/>
                  </a:lnTo>
                  <a:lnTo>
                    <a:pt x="34912" y="50426"/>
                  </a:lnTo>
                  <a:lnTo>
                    <a:pt x="10936" y="52588"/>
                  </a:lnTo>
                  <a:lnTo>
                    <a:pt x="4822" y="55438"/>
                  </a:lnTo>
                  <a:lnTo>
                    <a:pt x="368" y="59602"/>
                  </a:lnTo>
                  <a:lnTo>
                    <a:pt x="0" y="63924"/>
                  </a:lnTo>
                  <a:lnTo>
                    <a:pt x="6139" y="67247"/>
                  </a:lnTo>
                  <a:lnTo>
                    <a:pt x="13802" y="69716"/>
                  </a:lnTo>
                  <a:lnTo>
                    <a:pt x="23099" y="75162"/>
                  </a:lnTo>
                  <a:lnTo>
                    <a:pt x="52578" y="120941"/>
                  </a:lnTo>
                  <a:lnTo>
                    <a:pt x="66878" y="161212"/>
                  </a:lnTo>
                  <a:lnTo>
                    <a:pt x="73795" y="179142"/>
                  </a:lnTo>
                  <a:lnTo>
                    <a:pt x="126447" y="202739"/>
                  </a:lnTo>
                  <a:lnTo>
                    <a:pt x="201651" y="204180"/>
                  </a:lnTo>
                  <a:lnTo>
                    <a:pt x="239293" y="203820"/>
                  </a:lnTo>
                  <a:lnTo>
                    <a:pt x="300038" y="200119"/>
                  </a:lnTo>
                  <a:lnTo>
                    <a:pt x="336430" y="161212"/>
                  </a:lnTo>
                  <a:lnTo>
                    <a:pt x="343337" y="141206"/>
                  </a:lnTo>
                  <a:lnTo>
                    <a:pt x="350727" y="120941"/>
                  </a:lnTo>
                  <a:lnTo>
                    <a:pt x="369868" y="85396"/>
                  </a:lnTo>
                  <a:lnTo>
                    <a:pt x="397166" y="67247"/>
                  </a:lnTo>
                  <a:lnTo>
                    <a:pt x="403305" y="63924"/>
                  </a:lnTo>
                  <a:lnTo>
                    <a:pt x="402936" y="59602"/>
                  </a:lnTo>
                  <a:lnTo>
                    <a:pt x="398482" y="55438"/>
                  </a:lnTo>
                  <a:lnTo>
                    <a:pt x="392368" y="52588"/>
                  </a:lnTo>
                  <a:lnTo>
                    <a:pt x="368390" y="50426"/>
                  </a:lnTo>
                  <a:lnTo>
                    <a:pt x="351099" y="57549"/>
                  </a:lnTo>
                  <a:lnTo>
                    <a:pt x="339261" y="69845"/>
                  </a:lnTo>
                  <a:lnTo>
                    <a:pt x="331645" y="83204"/>
                  </a:lnTo>
                  <a:lnTo>
                    <a:pt x="326353" y="35861"/>
                  </a:lnTo>
                  <a:lnTo>
                    <a:pt x="311196" y="11062"/>
                  </a:lnTo>
                  <a:lnTo>
                    <a:pt x="290570" y="8214"/>
                  </a:lnTo>
                  <a:lnTo>
                    <a:pt x="268868" y="26722"/>
                  </a:lnTo>
                  <a:lnTo>
                    <a:pt x="250488" y="65992"/>
                  </a:lnTo>
                  <a:lnTo>
                    <a:pt x="237498" y="21997"/>
                  </a:lnTo>
                  <a:lnTo>
                    <a:pt x="214692" y="0"/>
                  </a:lnTo>
                  <a:close/>
                </a:path>
              </a:pathLst>
            </a:custGeom>
            <a:solidFill>
              <a:srgbClr val="FFFFFF"/>
            </a:solidFill>
          </p:spPr>
          <p:txBody>
            <a:bodyPr wrap="square" lIns="0" tIns="0" rIns="0" bIns="0" rtlCol="0"/>
            <a:lstStyle/>
            <a:p>
              <a:endParaRPr dirty="0"/>
            </a:p>
          </p:txBody>
        </p:sp>
        <p:pic>
          <p:nvPicPr>
            <p:cNvPr id="17" name="object 17"/>
            <p:cNvPicPr/>
            <p:nvPr/>
          </p:nvPicPr>
          <p:blipFill>
            <a:blip r:embed="rId4" cstate="print"/>
            <a:stretch>
              <a:fillRect/>
            </a:stretch>
          </p:blipFill>
          <p:spPr>
            <a:xfrm>
              <a:off x="993618" y="849896"/>
              <a:ext cx="380006" cy="431584"/>
            </a:xfrm>
            <a:prstGeom prst="rect">
              <a:avLst/>
            </a:prstGeom>
          </p:spPr>
        </p:pic>
      </p:grpSp>
      <p:sp>
        <p:nvSpPr>
          <p:cNvPr id="18" name="object 18"/>
          <p:cNvSpPr txBox="1"/>
          <p:nvPr/>
        </p:nvSpPr>
        <p:spPr>
          <a:xfrm>
            <a:off x="1790005" y="1466167"/>
            <a:ext cx="4855845" cy="419100"/>
          </a:xfrm>
          <a:prstGeom prst="rect">
            <a:avLst/>
          </a:prstGeom>
        </p:spPr>
        <p:txBody>
          <a:bodyPr vert="horz" wrap="square" lIns="0" tIns="33020" rIns="0" bIns="0" rtlCol="0">
            <a:spAutoFit/>
          </a:bodyPr>
          <a:lstStyle/>
          <a:p>
            <a:pPr marL="12700" marR="5080">
              <a:lnSpc>
                <a:spcPts val="1480"/>
              </a:lnSpc>
              <a:spcBef>
                <a:spcPts val="260"/>
              </a:spcBef>
            </a:pPr>
            <a:r>
              <a:rPr sz="1350" spc="40" dirty="0">
                <a:solidFill>
                  <a:srgbClr val="FFFFFF"/>
                </a:solidFill>
                <a:latin typeface="Times New Roman"/>
                <a:cs typeface="Times New Roman"/>
              </a:rPr>
              <a:t>МИНИСТЕРСТВО</a:t>
            </a:r>
            <a:r>
              <a:rPr sz="1350" spc="-50" dirty="0">
                <a:solidFill>
                  <a:srgbClr val="FFFFFF"/>
                </a:solidFill>
                <a:latin typeface="Times New Roman"/>
                <a:cs typeface="Times New Roman"/>
              </a:rPr>
              <a:t> </a:t>
            </a:r>
            <a:r>
              <a:rPr sz="1350" spc="45" dirty="0">
                <a:solidFill>
                  <a:srgbClr val="FFFFFF"/>
                </a:solidFill>
                <a:latin typeface="Times New Roman"/>
                <a:cs typeface="Times New Roman"/>
              </a:rPr>
              <a:t>АГРОПРОМЫШЛЕННОГО</a:t>
            </a:r>
            <a:r>
              <a:rPr sz="1350" spc="-45" dirty="0">
                <a:solidFill>
                  <a:srgbClr val="FFFFFF"/>
                </a:solidFill>
                <a:latin typeface="Times New Roman"/>
                <a:cs typeface="Times New Roman"/>
              </a:rPr>
              <a:t> </a:t>
            </a:r>
            <a:r>
              <a:rPr sz="1350" spc="15" dirty="0">
                <a:solidFill>
                  <a:srgbClr val="FFFFFF"/>
                </a:solidFill>
                <a:latin typeface="Times New Roman"/>
                <a:cs typeface="Times New Roman"/>
              </a:rPr>
              <a:t>КОМПЛЕКСА </a:t>
            </a:r>
            <a:r>
              <a:rPr sz="1350" spc="-325" dirty="0">
                <a:solidFill>
                  <a:srgbClr val="FFFFFF"/>
                </a:solidFill>
                <a:latin typeface="Times New Roman"/>
                <a:cs typeface="Times New Roman"/>
              </a:rPr>
              <a:t> </a:t>
            </a:r>
            <a:r>
              <a:rPr sz="1350" spc="20" dirty="0">
                <a:solidFill>
                  <a:srgbClr val="FFFFFF"/>
                </a:solidFill>
                <a:latin typeface="Times New Roman"/>
                <a:cs typeface="Times New Roman"/>
              </a:rPr>
              <a:t>ПЕРМСКОГО</a:t>
            </a:r>
            <a:r>
              <a:rPr sz="1350" spc="-30" dirty="0">
                <a:solidFill>
                  <a:srgbClr val="FFFFFF"/>
                </a:solidFill>
                <a:latin typeface="Times New Roman"/>
                <a:cs typeface="Times New Roman"/>
              </a:rPr>
              <a:t> </a:t>
            </a:r>
            <a:r>
              <a:rPr sz="1350" dirty="0">
                <a:solidFill>
                  <a:srgbClr val="FFFFFF"/>
                </a:solidFill>
                <a:latin typeface="Times New Roman"/>
                <a:cs typeface="Times New Roman"/>
              </a:rPr>
              <a:t>КРАЯ</a:t>
            </a:r>
            <a:endParaRPr sz="1350" dirty="0">
              <a:latin typeface="Times New Roman"/>
              <a:cs typeface="Times New Roman"/>
            </a:endParaRPr>
          </a:p>
        </p:txBody>
      </p:sp>
      <p:sp>
        <p:nvSpPr>
          <p:cNvPr id="19" name="object 19"/>
          <p:cNvSpPr txBox="1"/>
          <p:nvPr/>
        </p:nvSpPr>
        <p:spPr>
          <a:xfrm>
            <a:off x="786448" y="4526296"/>
            <a:ext cx="12466001" cy="843821"/>
          </a:xfrm>
          <a:prstGeom prst="rect">
            <a:avLst/>
          </a:prstGeom>
        </p:spPr>
        <p:txBody>
          <a:bodyPr vert="horz" wrap="square" lIns="0" tIns="4445" rIns="0" bIns="0" rtlCol="0">
            <a:spAutoFit/>
          </a:bodyPr>
          <a:lstStyle/>
          <a:p>
            <a:pPr marL="12700" marR="5080">
              <a:lnSpc>
                <a:spcPct val="101000"/>
              </a:lnSpc>
              <a:spcBef>
                <a:spcPts val="35"/>
              </a:spcBef>
            </a:pPr>
            <a:r>
              <a:rPr lang="ru-RU" sz="5400" b="1" spc="-275" dirty="0">
                <a:solidFill>
                  <a:srgbClr val="FFFFFF"/>
                </a:solidFill>
                <a:latin typeface="Tahoma"/>
                <a:cs typeface="Tahoma"/>
              </a:rPr>
              <a:t> </a:t>
            </a:r>
            <a:r>
              <a:rPr lang="ru-RU" sz="5400" b="1" spc="-275" dirty="0" smtClean="0">
                <a:solidFill>
                  <a:srgbClr val="FFFFFF"/>
                </a:solidFill>
                <a:latin typeface="Tahoma"/>
                <a:cs typeface="Tahoma"/>
              </a:rPr>
              <a:t>«Внутренние документы СПоК»</a:t>
            </a:r>
            <a:endParaRPr sz="5400" dirty="0">
              <a:latin typeface="Tahoma"/>
              <a:cs typeface="Tahoma"/>
            </a:endParaRPr>
          </a:p>
        </p:txBody>
      </p:sp>
      <p:grpSp>
        <p:nvGrpSpPr>
          <p:cNvPr id="20" name="object 20"/>
          <p:cNvGrpSpPr/>
          <p:nvPr/>
        </p:nvGrpSpPr>
        <p:grpSpPr>
          <a:xfrm>
            <a:off x="7985337" y="1023685"/>
            <a:ext cx="3067685" cy="680720"/>
            <a:chOff x="7985337" y="1023685"/>
            <a:chExt cx="3067685" cy="680720"/>
          </a:xfrm>
        </p:grpSpPr>
        <p:sp>
          <p:nvSpPr>
            <p:cNvPr id="21" name="object 21"/>
            <p:cNvSpPr/>
            <p:nvPr/>
          </p:nvSpPr>
          <p:spPr>
            <a:xfrm>
              <a:off x="7985337" y="1023685"/>
              <a:ext cx="1329055" cy="680720"/>
            </a:xfrm>
            <a:custGeom>
              <a:avLst/>
              <a:gdLst/>
              <a:ahLst/>
              <a:cxnLst/>
              <a:rect l="l" t="t" r="r" b="b"/>
              <a:pathLst>
                <a:path w="1329054" h="680719">
                  <a:moveTo>
                    <a:pt x="1003422" y="0"/>
                  </a:moveTo>
                  <a:lnTo>
                    <a:pt x="0" y="0"/>
                  </a:lnTo>
                  <a:lnTo>
                    <a:pt x="0" y="355504"/>
                  </a:lnTo>
                  <a:lnTo>
                    <a:pt x="3541" y="403369"/>
                  </a:lnTo>
                  <a:lnTo>
                    <a:pt x="13822" y="449110"/>
                  </a:lnTo>
                  <a:lnTo>
                    <a:pt x="30331" y="492214"/>
                  </a:lnTo>
                  <a:lnTo>
                    <a:pt x="52554" y="532167"/>
                  </a:lnTo>
                  <a:lnTo>
                    <a:pt x="79980" y="568457"/>
                  </a:lnTo>
                  <a:lnTo>
                    <a:pt x="112094" y="600572"/>
                  </a:lnTo>
                  <a:lnTo>
                    <a:pt x="148385" y="627997"/>
                  </a:lnTo>
                  <a:lnTo>
                    <a:pt x="188338" y="650221"/>
                  </a:lnTo>
                  <a:lnTo>
                    <a:pt x="231442" y="666730"/>
                  </a:lnTo>
                  <a:lnTo>
                    <a:pt x="277184" y="677012"/>
                  </a:lnTo>
                  <a:lnTo>
                    <a:pt x="325050" y="680553"/>
                  </a:lnTo>
                  <a:lnTo>
                    <a:pt x="1328476" y="680553"/>
                  </a:lnTo>
                  <a:lnTo>
                    <a:pt x="1328476" y="325058"/>
                  </a:lnTo>
                  <a:lnTo>
                    <a:pt x="1324935" y="277190"/>
                  </a:lnTo>
                  <a:lnTo>
                    <a:pt x="1314653" y="231447"/>
                  </a:lnTo>
                  <a:lnTo>
                    <a:pt x="1298144" y="188342"/>
                  </a:lnTo>
                  <a:lnTo>
                    <a:pt x="1275920" y="148388"/>
                  </a:lnTo>
                  <a:lnTo>
                    <a:pt x="1248494" y="112097"/>
                  </a:lnTo>
                  <a:lnTo>
                    <a:pt x="1216379" y="79982"/>
                  </a:lnTo>
                  <a:lnTo>
                    <a:pt x="1180089" y="52556"/>
                  </a:lnTo>
                  <a:lnTo>
                    <a:pt x="1140135" y="30332"/>
                  </a:lnTo>
                  <a:lnTo>
                    <a:pt x="1097030" y="13822"/>
                  </a:lnTo>
                  <a:lnTo>
                    <a:pt x="1051288" y="3541"/>
                  </a:lnTo>
                  <a:lnTo>
                    <a:pt x="1003422" y="0"/>
                  </a:lnTo>
                  <a:close/>
                </a:path>
              </a:pathLst>
            </a:custGeom>
            <a:solidFill>
              <a:srgbClr val="A6CE39"/>
            </a:solidFill>
          </p:spPr>
          <p:txBody>
            <a:bodyPr wrap="square" lIns="0" tIns="0" rIns="0" bIns="0" rtlCol="0"/>
            <a:lstStyle/>
            <a:p>
              <a:endParaRPr dirty="0"/>
            </a:p>
          </p:txBody>
        </p:sp>
        <p:sp>
          <p:nvSpPr>
            <p:cNvPr id="22" name="object 22"/>
            <p:cNvSpPr/>
            <p:nvPr/>
          </p:nvSpPr>
          <p:spPr>
            <a:xfrm>
              <a:off x="8218310" y="1023694"/>
              <a:ext cx="2834640" cy="680720"/>
            </a:xfrm>
            <a:custGeom>
              <a:avLst/>
              <a:gdLst/>
              <a:ahLst/>
              <a:cxnLst/>
              <a:rect l="l" t="t" r="r" b="b"/>
              <a:pathLst>
                <a:path w="2834640" h="680719">
                  <a:moveTo>
                    <a:pt x="227926" y="536028"/>
                  </a:moveTo>
                  <a:lnTo>
                    <a:pt x="206489" y="443547"/>
                  </a:lnTo>
                  <a:lnTo>
                    <a:pt x="196672" y="401154"/>
                  </a:lnTo>
                  <a:lnTo>
                    <a:pt x="154813" y="220573"/>
                  </a:lnTo>
                  <a:lnTo>
                    <a:pt x="150291" y="201066"/>
                  </a:lnTo>
                  <a:lnTo>
                    <a:pt x="150291" y="401154"/>
                  </a:lnTo>
                  <a:lnTo>
                    <a:pt x="77076" y="401154"/>
                  </a:lnTo>
                  <a:lnTo>
                    <a:pt x="113957" y="220573"/>
                  </a:lnTo>
                  <a:lnTo>
                    <a:pt x="150291" y="401154"/>
                  </a:lnTo>
                  <a:lnTo>
                    <a:pt x="150291" y="201066"/>
                  </a:lnTo>
                  <a:lnTo>
                    <a:pt x="137083" y="144056"/>
                  </a:lnTo>
                  <a:lnTo>
                    <a:pt x="91389" y="144056"/>
                  </a:lnTo>
                  <a:lnTo>
                    <a:pt x="0" y="536028"/>
                  </a:lnTo>
                  <a:lnTo>
                    <a:pt x="49542" y="536028"/>
                  </a:lnTo>
                  <a:lnTo>
                    <a:pt x="68262" y="443547"/>
                  </a:lnTo>
                  <a:lnTo>
                    <a:pt x="159105" y="443547"/>
                  </a:lnTo>
                  <a:lnTo>
                    <a:pt x="177825" y="536028"/>
                  </a:lnTo>
                  <a:lnTo>
                    <a:pt x="227926" y="536028"/>
                  </a:lnTo>
                  <a:close/>
                </a:path>
                <a:path w="2834640" h="680719">
                  <a:moveTo>
                    <a:pt x="414007" y="144056"/>
                  </a:moveTo>
                  <a:lnTo>
                    <a:pt x="265912" y="144056"/>
                  </a:lnTo>
                  <a:lnTo>
                    <a:pt x="265912" y="536028"/>
                  </a:lnTo>
                  <a:lnTo>
                    <a:pt x="313258" y="536028"/>
                  </a:lnTo>
                  <a:lnTo>
                    <a:pt x="313258" y="186436"/>
                  </a:lnTo>
                  <a:lnTo>
                    <a:pt x="414007" y="186436"/>
                  </a:lnTo>
                  <a:lnTo>
                    <a:pt x="414007" y="144056"/>
                  </a:lnTo>
                  <a:close/>
                </a:path>
                <a:path w="2834640" h="680719">
                  <a:moveTo>
                    <a:pt x="643585" y="258559"/>
                  </a:moveTo>
                  <a:lnTo>
                    <a:pt x="642137" y="229489"/>
                  </a:lnTo>
                  <a:lnTo>
                    <a:pt x="637806" y="205028"/>
                  </a:lnTo>
                  <a:lnTo>
                    <a:pt x="631037" y="186436"/>
                  </a:lnTo>
                  <a:lnTo>
                    <a:pt x="630580" y="185166"/>
                  </a:lnTo>
                  <a:lnTo>
                    <a:pt x="620458" y="169926"/>
                  </a:lnTo>
                  <a:lnTo>
                    <a:pt x="607415" y="158610"/>
                  </a:lnTo>
                  <a:lnTo>
                    <a:pt x="596239" y="152971"/>
                  </a:lnTo>
                  <a:lnTo>
                    <a:pt x="596239" y="258559"/>
                  </a:lnTo>
                  <a:lnTo>
                    <a:pt x="595515" y="276453"/>
                  </a:lnTo>
                  <a:lnTo>
                    <a:pt x="584669" y="313613"/>
                  </a:lnTo>
                  <a:lnTo>
                    <a:pt x="548894" y="330136"/>
                  </a:lnTo>
                  <a:lnTo>
                    <a:pt x="509803" y="330136"/>
                  </a:lnTo>
                  <a:lnTo>
                    <a:pt x="509803" y="186436"/>
                  </a:lnTo>
                  <a:lnTo>
                    <a:pt x="548894" y="186436"/>
                  </a:lnTo>
                  <a:lnTo>
                    <a:pt x="584669" y="202958"/>
                  </a:lnTo>
                  <a:lnTo>
                    <a:pt x="595515" y="240423"/>
                  </a:lnTo>
                  <a:lnTo>
                    <a:pt x="596239" y="258559"/>
                  </a:lnTo>
                  <a:lnTo>
                    <a:pt x="596239" y="152971"/>
                  </a:lnTo>
                  <a:lnTo>
                    <a:pt x="591413" y="150520"/>
                  </a:lnTo>
                  <a:lnTo>
                    <a:pt x="572465" y="145669"/>
                  </a:lnTo>
                  <a:lnTo>
                    <a:pt x="550545" y="144056"/>
                  </a:lnTo>
                  <a:lnTo>
                    <a:pt x="462457" y="144056"/>
                  </a:lnTo>
                  <a:lnTo>
                    <a:pt x="462457" y="536028"/>
                  </a:lnTo>
                  <a:lnTo>
                    <a:pt x="509803" y="536028"/>
                  </a:lnTo>
                  <a:lnTo>
                    <a:pt x="509803" y="372529"/>
                  </a:lnTo>
                  <a:lnTo>
                    <a:pt x="550545" y="372529"/>
                  </a:lnTo>
                  <a:lnTo>
                    <a:pt x="591070" y="365988"/>
                  </a:lnTo>
                  <a:lnTo>
                    <a:pt x="630415" y="331076"/>
                  </a:lnTo>
                  <a:lnTo>
                    <a:pt x="642124" y="287172"/>
                  </a:lnTo>
                  <a:lnTo>
                    <a:pt x="643585" y="258559"/>
                  </a:lnTo>
                  <a:close/>
                </a:path>
                <a:path w="2834640" h="680719">
                  <a:moveTo>
                    <a:pt x="884174" y="340042"/>
                  </a:moveTo>
                  <a:lnTo>
                    <a:pt x="883843" y="300863"/>
                  </a:lnTo>
                  <a:lnTo>
                    <a:pt x="881227" y="241820"/>
                  </a:lnTo>
                  <a:lnTo>
                    <a:pt x="870470" y="191884"/>
                  </a:lnTo>
                  <a:lnTo>
                    <a:pt x="865276" y="182041"/>
                  </a:lnTo>
                  <a:lnTo>
                    <a:pt x="863815" y="179273"/>
                  </a:lnTo>
                  <a:lnTo>
                    <a:pt x="855548" y="168275"/>
                  </a:lnTo>
                  <a:lnTo>
                    <a:pt x="841641" y="155752"/>
                  </a:lnTo>
                  <a:lnTo>
                    <a:pt x="836828" y="153035"/>
                  </a:lnTo>
                  <a:lnTo>
                    <a:pt x="836828" y="340042"/>
                  </a:lnTo>
                  <a:lnTo>
                    <a:pt x="836612" y="373380"/>
                  </a:lnTo>
                  <a:lnTo>
                    <a:pt x="834961" y="423392"/>
                  </a:lnTo>
                  <a:lnTo>
                    <a:pt x="828535" y="465709"/>
                  </a:lnTo>
                  <a:lnTo>
                    <a:pt x="798220" y="497116"/>
                  </a:lnTo>
                  <a:lnTo>
                    <a:pt x="788377" y="498043"/>
                  </a:lnTo>
                  <a:lnTo>
                    <a:pt x="778294" y="497116"/>
                  </a:lnTo>
                  <a:lnTo>
                    <a:pt x="747687" y="465632"/>
                  </a:lnTo>
                  <a:lnTo>
                    <a:pt x="741616" y="423392"/>
                  </a:lnTo>
                  <a:lnTo>
                    <a:pt x="740117" y="373164"/>
                  </a:lnTo>
                  <a:lnTo>
                    <a:pt x="739927" y="340042"/>
                  </a:lnTo>
                  <a:lnTo>
                    <a:pt x="740117" y="306920"/>
                  </a:lnTo>
                  <a:lnTo>
                    <a:pt x="741629" y="256324"/>
                  </a:lnTo>
                  <a:lnTo>
                    <a:pt x="747699" y="214376"/>
                  </a:lnTo>
                  <a:lnTo>
                    <a:pt x="778294" y="182968"/>
                  </a:lnTo>
                  <a:lnTo>
                    <a:pt x="788377" y="182041"/>
                  </a:lnTo>
                  <a:lnTo>
                    <a:pt x="798220" y="182968"/>
                  </a:lnTo>
                  <a:lnTo>
                    <a:pt x="828560" y="214452"/>
                  </a:lnTo>
                  <a:lnTo>
                    <a:pt x="834961" y="256692"/>
                  </a:lnTo>
                  <a:lnTo>
                    <a:pt x="836612" y="306920"/>
                  </a:lnTo>
                  <a:lnTo>
                    <a:pt x="836828" y="340042"/>
                  </a:lnTo>
                  <a:lnTo>
                    <a:pt x="836828" y="153035"/>
                  </a:lnTo>
                  <a:lnTo>
                    <a:pt x="825817" y="146799"/>
                  </a:lnTo>
                  <a:lnTo>
                    <a:pt x="808062" y="141439"/>
                  </a:lnTo>
                  <a:lnTo>
                    <a:pt x="788377" y="139649"/>
                  </a:lnTo>
                  <a:lnTo>
                    <a:pt x="768692" y="141439"/>
                  </a:lnTo>
                  <a:lnTo>
                    <a:pt x="721207" y="168275"/>
                  </a:lnTo>
                  <a:lnTo>
                    <a:pt x="701230" y="206108"/>
                  </a:lnTo>
                  <a:lnTo>
                    <a:pt x="693889" y="268122"/>
                  </a:lnTo>
                  <a:lnTo>
                    <a:pt x="692581" y="340042"/>
                  </a:lnTo>
                  <a:lnTo>
                    <a:pt x="692912" y="379222"/>
                  </a:lnTo>
                  <a:lnTo>
                    <a:pt x="695528" y="438264"/>
                  </a:lnTo>
                  <a:lnTo>
                    <a:pt x="706272" y="488213"/>
                  </a:lnTo>
                  <a:lnTo>
                    <a:pt x="735114" y="524332"/>
                  </a:lnTo>
                  <a:lnTo>
                    <a:pt x="788377" y="540435"/>
                  </a:lnTo>
                  <a:lnTo>
                    <a:pt x="808062" y="538657"/>
                  </a:lnTo>
                  <a:lnTo>
                    <a:pt x="855548" y="511810"/>
                  </a:lnTo>
                  <a:lnTo>
                    <a:pt x="865276" y="498043"/>
                  </a:lnTo>
                  <a:lnTo>
                    <a:pt x="870470" y="488213"/>
                  </a:lnTo>
                  <a:lnTo>
                    <a:pt x="881227" y="438264"/>
                  </a:lnTo>
                  <a:lnTo>
                    <a:pt x="883843" y="379222"/>
                  </a:lnTo>
                  <a:lnTo>
                    <a:pt x="884174" y="340042"/>
                  </a:lnTo>
                  <a:close/>
                </a:path>
                <a:path w="2834640" h="680719">
                  <a:moveTo>
                    <a:pt x="1469085" y="420966"/>
                  </a:moveTo>
                  <a:lnTo>
                    <a:pt x="1467612" y="391883"/>
                  </a:lnTo>
                  <a:lnTo>
                    <a:pt x="1463167" y="367360"/>
                  </a:lnTo>
                  <a:lnTo>
                    <a:pt x="1456296" y="348856"/>
                  </a:lnTo>
                  <a:lnTo>
                    <a:pt x="1455775" y="347421"/>
                  </a:lnTo>
                  <a:lnTo>
                    <a:pt x="1445412" y="332066"/>
                  </a:lnTo>
                  <a:lnTo>
                    <a:pt x="1432128" y="320624"/>
                  </a:lnTo>
                  <a:lnTo>
                    <a:pt x="1421739" y="315379"/>
                  </a:lnTo>
                  <a:lnTo>
                    <a:pt x="1421739" y="420966"/>
                  </a:lnTo>
                  <a:lnTo>
                    <a:pt x="1421003" y="438899"/>
                  </a:lnTo>
                  <a:lnTo>
                    <a:pt x="1409903" y="476580"/>
                  </a:lnTo>
                  <a:lnTo>
                    <a:pt x="1374394" y="493649"/>
                  </a:lnTo>
                  <a:lnTo>
                    <a:pt x="1333106" y="493649"/>
                  </a:lnTo>
                  <a:lnTo>
                    <a:pt x="1333106" y="348856"/>
                  </a:lnTo>
                  <a:lnTo>
                    <a:pt x="1374394" y="348856"/>
                  </a:lnTo>
                  <a:lnTo>
                    <a:pt x="1409903" y="365645"/>
                  </a:lnTo>
                  <a:lnTo>
                    <a:pt x="1421003" y="403059"/>
                  </a:lnTo>
                  <a:lnTo>
                    <a:pt x="1421739" y="420966"/>
                  </a:lnTo>
                  <a:lnTo>
                    <a:pt x="1421739" y="315379"/>
                  </a:lnTo>
                  <a:lnTo>
                    <a:pt x="1415961" y="312445"/>
                  </a:lnTo>
                  <a:lnTo>
                    <a:pt x="1396898" y="307543"/>
                  </a:lnTo>
                  <a:lnTo>
                    <a:pt x="1374940" y="305904"/>
                  </a:lnTo>
                  <a:lnTo>
                    <a:pt x="1333106" y="305904"/>
                  </a:lnTo>
                  <a:lnTo>
                    <a:pt x="1333106" y="186436"/>
                  </a:lnTo>
                  <a:lnTo>
                    <a:pt x="1451470" y="186436"/>
                  </a:lnTo>
                  <a:lnTo>
                    <a:pt x="1451470" y="144056"/>
                  </a:lnTo>
                  <a:lnTo>
                    <a:pt x="1285760" y="144056"/>
                  </a:lnTo>
                  <a:lnTo>
                    <a:pt x="1285760" y="536028"/>
                  </a:lnTo>
                  <a:lnTo>
                    <a:pt x="1374940" y="536028"/>
                  </a:lnTo>
                  <a:lnTo>
                    <a:pt x="1415961" y="529424"/>
                  </a:lnTo>
                  <a:lnTo>
                    <a:pt x="1455775" y="494157"/>
                  </a:lnTo>
                  <a:lnTo>
                    <a:pt x="1467612" y="449846"/>
                  </a:lnTo>
                  <a:lnTo>
                    <a:pt x="1469085" y="420966"/>
                  </a:lnTo>
                  <a:close/>
                </a:path>
                <a:path w="2834640" h="680719">
                  <a:moveTo>
                    <a:pt x="1714627" y="144056"/>
                  </a:moveTo>
                  <a:lnTo>
                    <a:pt x="1671129" y="144056"/>
                  </a:lnTo>
                  <a:lnTo>
                    <a:pt x="1574787" y="416572"/>
                  </a:lnTo>
                  <a:lnTo>
                    <a:pt x="1574787" y="144056"/>
                  </a:lnTo>
                  <a:lnTo>
                    <a:pt x="1527441" y="144056"/>
                  </a:lnTo>
                  <a:lnTo>
                    <a:pt x="1527441" y="536028"/>
                  </a:lnTo>
                  <a:lnTo>
                    <a:pt x="1571485" y="536028"/>
                  </a:lnTo>
                  <a:lnTo>
                    <a:pt x="1613560" y="416572"/>
                  </a:lnTo>
                  <a:lnTo>
                    <a:pt x="1667281" y="264071"/>
                  </a:lnTo>
                  <a:lnTo>
                    <a:pt x="1667281" y="536028"/>
                  </a:lnTo>
                  <a:lnTo>
                    <a:pt x="1714627" y="536028"/>
                  </a:lnTo>
                  <a:lnTo>
                    <a:pt x="1714627" y="264071"/>
                  </a:lnTo>
                  <a:lnTo>
                    <a:pt x="1714627" y="144056"/>
                  </a:lnTo>
                  <a:close/>
                </a:path>
                <a:path w="2834640" h="680719">
                  <a:moveTo>
                    <a:pt x="1954110" y="430339"/>
                  </a:moveTo>
                  <a:lnTo>
                    <a:pt x="1949577" y="387248"/>
                  </a:lnTo>
                  <a:lnTo>
                    <a:pt x="1930374" y="352158"/>
                  </a:lnTo>
                  <a:lnTo>
                    <a:pt x="1909521" y="337286"/>
                  </a:lnTo>
                  <a:lnTo>
                    <a:pt x="1916709" y="333057"/>
                  </a:lnTo>
                  <a:lnTo>
                    <a:pt x="1942858" y="303161"/>
                  </a:lnTo>
                  <a:lnTo>
                    <a:pt x="1952459" y="248653"/>
                  </a:lnTo>
                  <a:lnTo>
                    <a:pt x="1952155" y="234188"/>
                  </a:lnTo>
                  <a:lnTo>
                    <a:pt x="1944408" y="189344"/>
                  </a:lnTo>
                  <a:lnTo>
                    <a:pt x="1914880" y="153581"/>
                  </a:lnTo>
                  <a:lnTo>
                    <a:pt x="1861616" y="139649"/>
                  </a:lnTo>
                  <a:lnTo>
                    <a:pt x="1842312" y="141122"/>
                  </a:lnTo>
                  <a:lnTo>
                    <a:pt x="1797202" y="163322"/>
                  </a:lnTo>
                  <a:lnTo>
                    <a:pt x="1772843" y="216890"/>
                  </a:lnTo>
                  <a:lnTo>
                    <a:pt x="1770786" y="240944"/>
                  </a:lnTo>
                  <a:lnTo>
                    <a:pt x="1818132" y="240944"/>
                  </a:lnTo>
                  <a:lnTo>
                    <a:pt x="1818995" y="226250"/>
                  </a:lnTo>
                  <a:lnTo>
                    <a:pt x="1821573" y="213550"/>
                  </a:lnTo>
                  <a:lnTo>
                    <a:pt x="1852739" y="182791"/>
                  </a:lnTo>
                  <a:lnTo>
                    <a:pt x="1861616" y="182041"/>
                  </a:lnTo>
                  <a:lnTo>
                    <a:pt x="1870735" y="182791"/>
                  </a:lnTo>
                  <a:lnTo>
                    <a:pt x="1901812" y="215620"/>
                  </a:lnTo>
                  <a:lnTo>
                    <a:pt x="1905114" y="250304"/>
                  </a:lnTo>
                  <a:lnTo>
                    <a:pt x="1904187" y="268922"/>
                  </a:lnTo>
                  <a:lnTo>
                    <a:pt x="1890255" y="307009"/>
                  </a:lnTo>
                  <a:lnTo>
                    <a:pt x="1862175" y="318020"/>
                  </a:lnTo>
                  <a:lnTo>
                    <a:pt x="1830793" y="318020"/>
                  </a:lnTo>
                  <a:lnTo>
                    <a:pt x="1830793" y="358762"/>
                  </a:lnTo>
                  <a:lnTo>
                    <a:pt x="1862175" y="358762"/>
                  </a:lnTo>
                  <a:lnTo>
                    <a:pt x="1870608" y="359486"/>
                  </a:lnTo>
                  <a:lnTo>
                    <a:pt x="1902917" y="392899"/>
                  </a:lnTo>
                  <a:lnTo>
                    <a:pt x="1906765" y="428675"/>
                  </a:lnTo>
                  <a:lnTo>
                    <a:pt x="1905876" y="447332"/>
                  </a:lnTo>
                  <a:lnTo>
                    <a:pt x="1892452" y="485940"/>
                  </a:lnTo>
                  <a:lnTo>
                    <a:pt x="1861616" y="498043"/>
                  </a:lnTo>
                  <a:lnTo>
                    <a:pt x="1852498" y="497293"/>
                  </a:lnTo>
                  <a:lnTo>
                    <a:pt x="1821434" y="466534"/>
                  </a:lnTo>
                  <a:lnTo>
                    <a:pt x="1818132" y="439140"/>
                  </a:lnTo>
                  <a:lnTo>
                    <a:pt x="1770786" y="439140"/>
                  </a:lnTo>
                  <a:lnTo>
                    <a:pt x="1778215" y="486079"/>
                  </a:lnTo>
                  <a:lnTo>
                    <a:pt x="1798307" y="518972"/>
                  </a:lnTo>
                  <a:lnTo>
                    <a:pt x="1842185" y="539102"/>
                  </a:lnTo>
                  <a:lnTo>
                    <a:pt x="1861616" y="540435"/>
                  </a:lnTo>
                  <a:lnTo>
                    <a:pt x="1882546" y="538822"/>
                  </a:lnTo>
                  <a:lnTo>
                    <a:pt x="1928787" y="514565"/>
                  </a:lnTo>
                  <a:lnTo>
                    <a:pt x="1941004" y="498043"/>
                  </a:lnTo>
                  <a:lnTo>
                    <a:pt x="1945309" y="489432"/>
                  </a:lnTo>
                  <a:lnTo>
                    <a:pt x="1948611" y="480148"/>
                  </a:lnTo>
                  <a:lnTo>
                    <a:pt x="1951012" y="469912"/>
                  </a:lnTo>
                  <a:lnTo>
                    <a:pt x="1952739" y="458203"/>
                  </a:lnTo>
                  <a:lnTo>
                    <a:pt x="1953768" y="445008"/>
                  </a:lnTo>
                  <a:lnTo>
                    <a:pt x="1954110" y="430339"/>
                  </a:lnTo>
                  <a:close/>
                </a:path>
                <a:path w="2834640" h="680719">
                  <a:moveTo>
                    <a:pt x="2198547" y="144056"/>
                  </a:moveTo>
                  <a:lnTo>
                    <a:pt x="2151202" y="144056"/>
                  </a:lnTo>
                  <a:lnTo>
                    <a:pt x="2151202" y="315277"/>
                  </a:lnTo>
                  <a:lnTo>
                    <a:pt x="2064219" y="315277"/>
                  </a:lnTo>
                  <a:lnTo>
                    <a:pt x="2064219" y="144056"/>
                  </a:lnTo>
                  <a:lnTo>
                    <a:pt x="2016874" y="144056"/>
                  </a:lnTo>
                  <a:lnTo>
                    <a:pt x="2016874" y="536028"/>
                  </a:lnTo>
                  <a:lnTo>
                    <a:pt x="2064219" y="536028"/>
                  </a:lnTo>
                  <a:lnTo>
                    <a:pt x="2064219" y="358216"/>
                  </a:lnTo>
                  <a:lnTo>
                    <a:pt x="2151202" y="358216"/>
                  </a:lnTo>
                  <a:lnTo>
                    <a:pt x="2151202" y="536028"/>
                  </a:lnTo>
                  <a:lnTo>
                    <a:pt x="2198547" y="536028"/>
                  </a:lnTo>
                  <a:lnTo>
                    <a:pt x="2198547" y="358216"/>
                  </a:lnTo>
                  <a:lnTo>
                    <a:pt x="2198547" y="315277"/>
                  </a:lnTo>
                  <a:lnTo>
                    <a:pt x="2198547" y="144056"/>
                  </a:lnTo>
                  <a:close/>
                </a:path>
                <a:path w="2834640" h="680719">
                  <a:moveTo>
                    <a:pt x="2420416" y="144056"/>
                  </a:moveTo>
                  <a:lnTo>
                    <a:pt x="2269020" y="144056"/>
                  </a:lnTo>
                  <a:lnTo>
                    <a:pt x="2269020" y="536028"/>
                  </a:lnTo>
                  <a:lnTo>
                    <a:pt x="2420416" y="536028"/>
                  </a:lnTo>
                  <a:lnTo>
                    <a:pt x="2420416" y="493649"/>
                  </a:lnTo>
                  <a:lnTo>
                    <a:pt x="2316365" y="493649"/>
                  </a:lnTo>
                  <a:lnTo>
                    <a:pt x="2316365" y="360413"/>
                  </a:lnTo>
                  <a:lnTo>
                    <a:pt x="2406116" y="360413"/>
                  </a:lnTo>
                  <a:lnTo>
                    <a:pt x="2406116" y="318020"/>
                  </a:lnTo>
                  <a:lnTo>
                    <a:pt x="2316365" y="318020"/>
                  </a:lnTo>
                  <a:lnTo>
                    <a:pt x="2316365" y="186436"/>
                  </a:lnTo>
                  <a:lnTo>
                    <a:pt x="2420416" y="186436"/>
                  </a:lnTo>
                  <a:lnTo>
                    <a:pt x="2420416" y="144056"/>
                  </a:lnTo>
                  <a:close/>
                </a:path>
                <a:path w="2834640" h="680719">
                  <a:moveTo>
                    <a:pt x="2654960" y="240398"/>
                  </a:moveTo>
                  <a:lnTo>
                    <a:pt x="2652788" y="216344"/>
                  </a:lnTo>
                  <a:lnTo>
                    <a:pt x="2647391" y="195389"/>
                  </a:lnTo>
                  <a:lnTo>
                    <a:pt x="2640927" y="182041"/>
                  </a:lnTo>
                  <a:lnTo>
                    <a:pt x="2638755" y="177533"/>
                  </a:lnTo>
                  <a:lnTo>
                    <a:pt x="2599207" y="145427"/>
                  </a:lnTo>
                  <a:lnTo>
                    <a:pt x="2564663" y="139649"/>
                  </a:lnTo>
                  <a:lnTo>
                    <a:pt x="2544572" y="141439"/>
                  </a:lnTo>
                  <a:lnTo>
                    <a:pt x="2497493" y="168275"/>
                  </a:lnTo>
                  <a:lnTo>
                    <a:pt x="2477160" y="206679"/>
                  </a:lnTo>
                  <a:lnTo>
                    <a:pt x="2470112" y="267919"/>
                  </a:lnTo>
                  <a:lnTo>
                    <a:pt x="2468867" y="340042"/>
                  </a:lnTo>
                  <a:lnTo>
                    <a:pt x="2469184" y="379412"/>
                  </a:lnTo>
                  <a:lnTo>
                    <a:pt x="2471661" y="438315"/>
                  </a:lnTo>
                  <a:lnTo>
                    <a:pt x="2482227" y="487591"/>
                  </a:lnTo>
                  <a:lnTo>
                    <a:pt x="2510993" y="524332"/>
                  </a:lnTo>
                  <a:lnTo>
                    <a:pt x="2564663" y="540435"/>
                  </a:lnTo>
                  <a:lnTo>
                    <a:pt x="2582075" y="539102"/>
                  </a:lnTo>
                  <a:lnTo>
                    <a:pt x="2625229" y="518972"/>
                  </a:lnTo>
                  <a:lnTo>
                    <a:pt x="2646972" y="485800"/>
                  </a:lnTo>
                  <a:lnTo>
                    <a:pt x="2654960" y="439140"/>
                  </a:lnTo>
                  <a:lnTo>
                    <a:pt x="2608161" y="439140"/>
                  </a:lnTo>
                  <a:lnTo>
                    <a:pt x="2606954" y="453110"/>
                  </a:lnTo>
                  <a:lnTo>
                    <a:pt x="2604439" y="465289"/>
                  </a:lnTo>
                  <a:lnTo>
                    <a:pt x="2574023" y="497192"/>
                  </a:lnTo>
                  <a:lnTo>
                    <a:pt x="2564663" y="498043"/>
                  </a:lnTo>
                  <a:lnTo>
                    <a:pt x="2554579" y="497116"/>
                  </a:lnTo>
                  <a:lnTo>
                    <a:pt x="2523998" y="465709"/>
                  </a:lnTo>
                  <a:lnTo>
                    <a:pt x="2517927" y="423760"/>
                  </a:lnTo>
                  <a:lnTo>
                    <a:pt x="2516403" y="373380"/>
                  </a:lnTo>
                  <a:lnTo>
                    <a:pt x="2516213" y="340042"/>
                  </a:lnTo>
                  <a:lnTo>
                    <a:pt x="2516403" y="306705"/>
                  </a:lnTo>
                  <a:lnTo>
                    <a:pt x="2517927" y="256324"/>
                  </a:lnTo>
                  <a:lnTo>
                    <a:pt x="2523998" y="214376"/>
                  </a:lnTo>
                  <a:lnTo>
                    <a:pt x="2554579" y="182968"/>
                  </a:lnTo>
                  <a:lnTo>
                    <a:pt x="2564663" y="182041"/>
                  </a:lnTo>
                  <a:lnTo>
                    <a:pt x="2574023" y="182892"/>
                  </a:lnTo>
                  <a:lnTo>
                    <a:pt x="2604439" y="214109"/>
                  </a:lnTo>
                  <a:lnTo>
                    <a:pt x="2608161" y="240398"/>
                  </a:lnTo>
                  <a:lnTo>
                    <a:pt x="2654960" y="240398"/>
                  </a:lnTo>
                  <a:close/>
                </a:path>
                <a:path w="2834640" h="680719">
                  <a:moveTo>
                    <a:pt x="2834525" y="0"/>
                  </a:moveTo>
                  <a:lnTo>
                    <a:pt x="1420545" y="0"/>
                  </a:lnTo>
                  <a:lnTo>
                    <a:pt x="1372679" y="3543"/>
                  </a:lnTo>
                  <a:lnTo>
                    <a:pt x="1326934" y="13817"/>
                  </a:lnTo>
                  <a:lnTo>
                    <a:pt x="1283830" y="30327"/>
                  </a:lnTo>
                  <a:lnTo>
                    <a:pt x="1243876" y="52552"/>
                  </a:lnTo>
                  <a:lnTo>
                    <a:pt x="1207592" y="79971"/>
                  </a:lnTo>
                  <a:lnTo>
                    <a:pt x="1175473" y="112090"/>
                  </a:lnTo>
                  <a:lnTo>
                    <a:pt x="1148054" y="148386"/>
                  </a:lnTo>
                  <a:lnTo>
                    <a:pt x="1125829" y="188341"/>
                  </a:lnTo>
                  <a:lnTo>
                    <a:pt x="1109319" y="231444"/>
                  </a:lnTo>
                  <a:lnTo>
                    <a:pt x="1099032" y="277190"/>
                  </a:lnTo>
                  <a:lnTo>
                    <a:pt x="1095502" y="325056"/>
                  </a:lnTo>
                  <a:lnTo>
                    <a:pt x="1095502" y="680554"/>
                  </a:lnTo>
                  <a:lnTo>
                    <a:pt x="1129233" y="680554"/>
                  </a:lnTo>
                  <a:lnTo>
                    <a:pt x="1129233" y="325056"/>
                  </a:lnTo>
                  <a:lnTo>
                    <a:pt x="1133055" y="277977"/>
                  </a:lnTo>
                  <a:lnTo>
                    <a:pt x="1144143" y="233260"/>
                  </a:lnTo>
                  <a:lnTo>
                    <a:pt x="1161884" y="191503"/>
                  </a:lnTo>
                  <a:lnTo>
                    <a:pt x="1185646" y="153314"/>
                  </a:lnTo>
                  <a:lnTo>
                    <a:pt x="1214831" y="119329"/>
                  </a:lnTo>
                  <a:lnTo>
                    <a:pt x="1248816" y="90144"/>
                  </a:lnTo>
                  <a:lnTo>
                    <a:pt x="1286992" y="66382"/>
                  </a:lnTo>
                  <a:lnTo>
                    <a:pt x="1328750" y="48653"/>
                  </a:lnTo>
                  <a:lnTo>
                    <a:pt x="1373479" y="37566"/>
                  </a:lnTo>
                  <a:lnTo>
                    <a:pt x="1420545" y="33731"/>
                  </a:lnTo>
                  <a:lnTo>
                    <a:pt x="2800794" y="33731"/>
                  </a:lnTo>
                  <a:lnTo>
                    <a:pt x="2800794" y="355498"/>
                  </a:lnTo>
                  <a:lnTo>
                    <a:pt x="2796971" y="402577"/>
                  </a:lnTo>
                  <a:lnTo>
                    <a:pt x="2785884" y="447294"/>
                  </a:lnTo>
                  <a:lnTo>
                    <a:pt x="2768142" y="489051"/>
                  </a:lnTo>
                  <a:lnTo>
                    <a:pt x="2744381" y="527227"/>
                  </a:lnTo>
                  <a:lnTo>
                    <a:pt x="2715196" y="561213"/>
                  </a:lnTo>
                  <a:lnTo>
                    <a:pt x="2681211" y="590397"/>
                  </a:lnTo>
                  <a:lnTo>
                    <a:pt x="2643022" y="614172"/>
                  </a:lnTo>
                  <a:lnTo>
                    <a:pt x="2601264" y="631901"/>
                  </a:lnTo>
                  <a:lnTo>
                    <a:pt x="2556548" y="642988"/>
                  </a:lnTo>
                  <a:lnTo>
                    <a:pt x="2509469" y="646823"/>
                  </a:lnTo>
                  <a:lnTo>
                    <a:pt x="1714944" y="646823"/>
                  </a:lnTo>
                  <a:lnTo>
                    <a:pt x="1714944" y="680554"/>
                  </a:lnTo>
                  <a:lnTo>
                    <a:pt x="2509469" y="680554"/>
                  </a:lnTo>
                  <a:lnTo>
                    <a:pt x="2557335" y="677011"/>
                  </a:lnTo>
                  <a:lnTo>
                    <a:pt x="2603081" y="666724"/>
                  </a:lnTo>
                  <a:lnTo>
                    <a:pt x="2646184" y="650227"/>
                  </a:lnTo>
                  <a:lnTo>
                    <a:pt x="2686139" y="628002"/>
                  </a:lnTo>
                  <a:lnTo>
                    <a:pt x="2722435" y="600570"/>
                  </a:lnTo>
                  <a:lnTo>
                    <a:pt x="2754553" y="568464"/>
                  </a:lnTo>
                  <a:lnTo>
                    <a:pt x="2781973" y="532168"/>
                  </a:lnTo>
                  <a:lnTo>
                    <a:pt x="2804198" y="492213"/>
                  </a:lnTo>
                  <a:lnTo>
                    <a:pt x="2820708" y="449110"/>
                  </a:lnTo>
                  <a:lnTo>
                    <a:pt x="2830982" y="403364"/>
                  </a:lnTo>
                  <a:lnTo>
                    <a:pt x="2834525" y="355498"/>
                  </a:lnTo>
                  <a:lnTo>
                    <a:pt x="2834525" y="0"/>
                  </a:lnTo>
                  <a:close/>
                </a:path>
              </a:pathLst>
            </a:custGeom>
            <a:solidFill>
              <a:srgbClr val="FFFFFF"/>
            </a:solidFill>
          </p:spPr>
          <p:txBody>
            <a:bodyPr wrap="square" lIns="0" tIns="0" rIns="0" bIns="0" rtlCol="0"/>
            <a:lstStyle/>
            <a:p>
              <a:endParaRPr dirty="0"/>
            </a:p>
          </p:txBody>
        </p:sp>
      </p:grpSp>
      <p:sp>
        <p:nvSpPr>
          <p:cNvPr id="23" name="object 23"/>
          <p:cNvSpPr txBox="1"/>
          <p:nvPr/>
        </p:nvSpPr>
        <p:spPr>
          <a:xfrm>
            <a:off x="8192314" y="1767134"/>
            <a:ext cx="2649220" cy="191135"/>
          </a:xfrm>
          <a:prstGeom prst="rect">
            <a:avLst/>
          </a:prstGeom>
        </p:spPr>
        <p:txBody>
          <a:bodyPr vert="horz" wrap="square" lIns="0" tIns="17145" rIns="0" bIns="0" rtlCol="0">
            <a:spAutoFit/>
          </a:bodyPr>
          <a:lstStyle/>
          <a:p>
            <a:pPr marL="12700">
              <a:lnSpc>
                <a:spcPct val="100000"/>
              </a:lnSpc>
              <a:spcBef>
                <a:spcPts val="135"/>
              </a:spcBef>
            </a:pPr>
            <a:r>
              <a:rPr sz="1050" spc="-15" dirty="0">
                <a:solidFill>
                  <a:srgbClr val="FFFFFF"/>
                </a:solidFill>
                <a:latin typeface="Tahoma"/>
                <a:cs typeface="Tahoma"/>
              </a:rPr>
              <a:t>ГКУ</a:t>
            </a:r>
            <a:r>
              <a:rPr sz="1050" spc="-30" dirty="0">
                <a:solidFill>
                  <a:srgbClr val="FFFFFF"/>
                </a:solidFill>
                <a:latin typeface="Tahoma"/>
                <a:cs typeface="Tahoma"/>
              </a:rPr>
              <a:t> </a:t>
            </a:r>
            <a:r>
              <a:rPr sz="1050" spc="10" dirty="0">
                <a:solidFill>
                  <a:srgbClr val="FFFFFF"/>
                </a:solidFill>
                <a:latin typeface="Tahoma"/>
                <a:cs typeface="Tahoma"/>
              </a:rPr>
              <a:t>ПК</a:t>
            </a:r>
            <a:r>
              <a:rPr sz="1050" spc="-30" dirty="0">
                <a:solidFill>
                  <a:srgbClr val="FFFFFF"/>
                </a:solidFill>
                <a:latin typeface="Tahoma"/>
                <a:cs typeface="Tahoma"/>
              </a:rPr>
              <a:t> </a:t>
            </a:r>
            <a:r>
              <a:rPr sz="1050" spc="25" dirty="0">
                <a:solidFill>
                  <a:srgbClr val="FFFFFF"/>
                </a:solidFill>
                <a:latin typeface="Tahoma"/>
                <a:cs typeface="Tahoma"/>
              </a:rPr>
              <a:t>«Центр</a:t>
            </a:r>
            <a:r>
              <a:rPr sz="1050" spc="-30" dirty="0">
                <a:solidFill>
                  <a:srgbClr val="FFFFFF"/>
                </a:solidFill>
                <a:latin typeface="Tahoma"/>
                <a:cs typeface="Tahoma"/>
              </a:rPr>
              <a:t> </a:t>
            </a:r>
            <a:r>
              <a:rPr sz="1050" spc="60" dirty="0">
                <a:solidFill>
                  <a:srgbClr val="FFFFFF"/>
                </a:solidFill>
                <a:latin typeface="Tahoma"/>
                <a:cs typeface="Tahoma"/>
              </a:rPr>
              <a:t>развития</a:t>
            </a:r>
            <a:r>
              <a:rPr sz="1050" spc="-30" dirty="0">
                <a:solidFill>
                  <a:srgbClr val="FFFFFF"/>
                </a:solidFill>
                <a:latin typeface="Tahoma"/>
                <a:cs typeface="Tahoma"/>
              </a:rPr>
              <a:t> </a:t>
            </a:r>
            <a:r>
              <a:rPr sz="1050" spc="95" dirty="0">
                <a:solidFill>
                  <a:srgbClr val="FFFFFF"/>
                </a:solidFill>
                <a:latin typeface="Tahoma"/>
                <a:cs typeface="Tahoma"/>
              </a:rPr>
              <a:t>агробизнеса»</a:t>
            </a:r>
            <a:endParaRPr sz="1050" dirty="0">
              <a:latin typeface="Tahoma"/>
              <a:cs typeface="Tahoma"/>
            </a:endParaRPr>
          </a:p>
        </p:txBody>
      </p:sp>
      <p:sp>
        <p:nvSpPr>
          <p:cNvPr id="24" name="object 24"/>
          <p:cNvSpPr txBox="1"/>
          <p:nvPr/>
        </p:nvSpPr>
        <p:spPr>
          <a:xfrm>
            <a:off x="17826217" y="10586430"/>
            <a:ext cx="1955800" cy="452755"/>
          </a:xfrm>
          <a:prstGeom prst="rect">
            <a:avLst/>
          </a:prstGeom>
        </p:spPr>
        <p:txBody>
          <a:bodyPr vert="horz" wrap="square" lIns="0" tIns="12700" rIns="0" bIns="0" rtlCol="0">
            <a:spAutoFit/>
          </a:bodyPr>
          <a:lstStyle/>
          <a:p>
            <a:pPr marL="12700">
              <a:lnSpc>
                <a:spcPct val="100000"/>
              </a:lnSpc>
              <a:spcBef>
                <a:spcPts val="100"/>
              </a:spcBef>
            </a:pPr>
            <a:r>
              <a:rPr sz="2800" spc="50" dirty="0">
                <a:solidFill>
                  <a:srgbClr val="FFFFFF"/>
                </a:solidFill>
                <a:latin typeface="Tahoma"/>
                <a:cs typeface="Tahoma"/>
              </a:rPr>
              <a:t>Пермь</a:t>
            </a:r>
            <a:r>
              <a:rPr sz="2800" spc="-175" dirty="0">
                <a:solidFill>
                  <a:srgbClr val="FFFFFF"/>
                </a:solidFill>
                <a:latin typeface="Tahoma"/>
                <a:cs typeface="Tahoma"/>
              </a:rPr>
              <a:t> </a:t>
            </a:r>
            <a:r>
              <a:rPr sz="2800" spc="-85" dirty="0" smtClean="0">
                <a:solidFill>
                  <a:srgbClr val="FFFFFF"/>
                </a:solidFill>
                <a:latin typeface="Tahoma"/>
                <a:cs typeface="Tahoma"/>
              </a:rPr>
              <a:t>2</a:t>
            </a:r>
            <a:r>
              <a:rPr sz="2800" spc="195" dirty="0" smtClean="0">
                <a:solidFill>
                  <a:srgbClr val="FFFFFF"/>
                </a:solidFill>
                <a:latin typeface="Tahoma"/>
                <a:cs typeface="Tahoma"/>
              </a:rPr>
              <a:t>0</a:t>
            </a:r>
            <a:r>
              <a:rPr sz="2800" spc="-85" dirty="0" smtClean="0">
                <a:solidFill>
                  <a:srgbClr val="FFFFFF"/>
                </a:solidFill>
                <a:latin typeface="Tahoma"/>
                <a:cs typeface="Tahoma"/>
              </a:rPr>
              <a:t>2</a:t>
            </a:r>
            <a:r>
              <a:rPr lang="ru-RU" sz="2800" spc="-85" dirty="0" smtClean="0">
                <a:solidFill>
                  <a:srgbClr val="FFFFFF"/>
                </a:solidFill>
                <a:latin typeface="Tahoma"/>
                <a:cs typeface="Tahoma"/>
              </a:rPr>
              <a:t>4</a:t>
            </a:r>
            <a:endParaRPr sz="2800" dirty="0">
              <a:latin typeface="Tahoma"/>
              <a:cs typeface="Tahoma"/>
            </a:endParaRPr>
          </a:p>
        </p:txBody>
      </p:sp>
      <p:sp>
        <p:nvSpPr>
          <p:cNvPr id="25" name="object 25"/>
          <p:cNvSpPr txBox="1"/>
          <p:nvPr/>
        </p:nvSpPr>
        <p:spPr>
          <a:xfrm>
            <a:off x="786449" y="7958480"/>
            <a:ext cx="9951401" cy="1724831"/>
          </a:xfrm>
          <a:prstGeom prst="rect">
            <a:avLst/>
          </a:prstGeom>
        </p:spPr>
        <p:txBody>
          <a:bodyPr vert="horz" wrap="square" lIns="0" tIns="285750" rIns="0" bIns="0" rtlCol="0">
            <a:spAutoFit/>
          </a:bodyPr>
          <a:lstStyle/>
          <a:p>
            <a:pPr marL="25400">
              <a:lnSpc>
                <a:spcPct val="100000"/>
              </a:lnSpc>
              <a:spcBef>
                <a:spcPts val="2250"/>
              </a:spcBef>
            </a:pPr>
            <a:r>
              <a:rPr sz="3450" spc="20" dirty="0">
                <a:solidFill>
                  <a:srgbClr val="FFFFFF"/>
                </a:solidFill>
                <a:latin typeface="Tahoma"/>
                <a:cs typeface="Tahoma"/>
              </a:rPr>
              <a:t>Докладчик:</a:t>
            </a:r>
            <a:r>
              <a:rPr sz="3450" spc="-220" dirty="0">
                <a:solidFill>
                  <a:srgbClr val="FFFFFF"/>
                </a:solidFill>
                <a:latin typeface="Tahoma"/>
                <a:cs typeface="Tahoma"/>
              </a:rPr>
              <a:t> </a:t>
            </a:r>
            <a:r>
              <a:rPr lang="ru-RU" sz="3450" spc="114" dirty="0" smtClean="0">
                <a:solidFill>
                  <a:srgbClr val="FFFFFF"/>
                </a:solidFill>
                <a:latin typeface="Tahoma"/>
                <a:cs typeface="Tahoma"/>
              </a:rPr>
              <a:t>Садышева Людмила Леонидовна</a:t>
            </a:r>
            <a:endParaRPr sz="3450" dirty="0">
              <a:latin typeface="Tahoma"/>
              <a:cs typeface="Tahoma"/>
            </a:endParaRPr>
          </a:p>
          <a:p>
            <a:pPr marL="12700">
              <a:lnSpc>
                <a:spcPct val="100000"/>
              </a:lnSpc>
              <a:spcBef>
                <a:spcPts val="1255"/>
              </a:spcBef>
            </a:pPr>
            <a:r>
              <a:rPr lang="ru-RU" sz="2400" dirty="0" smtClean="0">
                <a:solidFill>
                  <a:schemeClr val="bg1"/>
                </a:solidFill>
                <a:latin typeface="Tahoma"/>
                <a:cs typeface="Tahoma"/>
              </a:rPr>
              <a:t>Консультант консультационного отдела </a:t>
            </a:r>
            <a:br>
              <a:rPr lang="ru-RU" sz="2400" dirty="0" smtClean="0">
                <a:solidFill>
                  <a:schemeClr val="bg1"/>
                </a:solidFill>
                <a:latin typeface="Tahoma"/>
                <a:cs typeface="Tahoma"/>
              </a:rPr>
            </a:br>
            <a:r>
              <a:rPr lang="ru-RU" sz="2400" dirty="0" smtClean="0">
                <a:solidFill>
                  <a:schemeClr val="bg1"/>
                </a:solidFill>
                <a:latin typeface="Tahoma"/>
                <a:cs typeface="Tahoma"/>
              </a:rPr>
              <a:t>ГКУ ПК «Центр развития агробизнеса»</a:t>
            </a:r>
            <a:endParaRPr sz="2400" dirty="0">
              <a:solidFill>
                <a:schemeClr val="bg1"/>
              </a:solidFill>
              <a:latin typeface="Tahoma"/>
              <a:cs typeface="Tahom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07373" y="854075"/>
            <a:ext cx="18669000" cy="800219"/>
          </a:xfrm>
          <a:prstGeom prst="rect">
            <a:avLst/>
          </a:prstGeom>
        </p:spPr>
        <p:txBody>
          <a:bodyPr wrap="square">
            <a:spAutoFit/>
          </a:bodyPr>
          <a:lstStyle/>
          <a:p>
            <a:pPr algn="just"/>
            <a:endParaRPr lang="ru-RU" sz="2800"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grpSp>
        <p:nvGrpSpPr>
          <p:cNvPr id="3" name="object 25"/>
          <p:cNvGrpSpPr/>
          <p:nvPr/>
        </p:nvGrpSpPr>
        <p:grpSpPr>
          <a:xfrm>
            <a:off x="-3" y="0"/>
            <a:ext cx="20104100" cy="149225"/>
            <a:chOff x="-3" y="0"/>
            <a:chExt cx="20104100" cy="149225"/>
          </a:xfrm>
        </p:grpSpPr>
        <p:sp>
          <p:nvSpPr>
            <p:cNvPr id="5" name="object 26"/>
            <p:cNvSpPr/>
            <p:nvPr/>
          </p:nvSpPr>
          <p:spPr>
            <a:xfrm>
              <a:off x="6701361"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FF0000"/>
            </a:solidFill>
          </p:spPr>
          <p:txBody>
            <a:bodyPr wrap="square" lIns="0" tIns="0" rIns="0" bIns="0" rtlCol="0"/>
            <a:lstStyle/>
            <a:p>
              <a:endParaRPr dirty="0"/>
            </a:p>
          </p:txBody>
        </p:sp>
        <p:sp>
          <p:nvSpPr>
            <p:cNvPr id="6" name="object 27"/>
            <p:cNvSpPr/>
            <p:nvPr/>
          </p:nvSpPr>
          <p:spPr>
            <a:xfrm>
              <a:off x="-3"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456480"/>
            </a:solidFill>
          </p:spPr>
          <p:txBody>
            <a:bodyPr wrap="square" lIns="0" tIns="0" rIns="0" bIns="0" rtlCol="0"/>
            <a:lstStyle/>
            <a:p>
              <a:endParaRPr dirty="0"/>
            </a:p>
          </p:txBody>
        </p:sp>
        <p:sp>
          <p:nvSpPr>
            <p:cNvPr id="7" name="object 28"/>
            <p:cNvSpPr/>
            <p:nvPr/>
          </p:nvSpPr>
          <p:spPr>
            <a:xfrm>
              <a:off x="13402726"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E6E7E8"/>
            </a:solidFill>
          </p:spPr>
          <p:txBody>
            <a:bodyPr wrap="square" lIns="0" tIns="0" rIns="0" bIns="0" rtlCol="0"/>
            <a:lstStyle/>
            <a:p>
              <a:endParaRPr dirty="0"/>
            </a:p>
          </p:txBody>
        </p:sp>
      </p:grpSp>
      <p:pic>
        <p:nvPicPr>
          <p:cNvPr id="1026" name="Picture 2" descr="https://avatars.mds.yandex.net/i?id=db85a0f0b8161bc6a1ece59268fb1cf1e6a2e0e6-5376016-images-thumbs&amp;n=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6223" y="6111875"/>
            <a:ext cx="1295400" cy="1445638"/>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035973" y="1082675"/>
            <a:ext cx="18211800" cy="7971413"/>
          </a:xfrm>
          <a:prstGeom prst="rect">
            <a:avLst/>
          </a:prstGeom>
        </p:spPr>
        <p:txBody>
          <a:bodyPr wrap="square">
            <a:spAutoFit/>
          </a:bodyPr>
          <a:lstStyle/>
          <a:p>
            <a:pPr algn="ctr"/>
            <a:endParaRPr lang="ru-RU" sz="2400" dirty="0">
              <a:latin typeface="Times New Roman" panose="02020603050405020304" pitchFamily="18" charset="0"/>
              <a:cs typeface="Times New Roman" panose="02020603050405020304" pitchFamily="18" charset="0"/>
            </a:endParaRPr>
          </a:p>
          <a:p>
            <a:pPr algn="ctr"/>
            <a:endParaRPr lang="ru-RU" sz="2400" dirty="0" smtClean="0">
              <a:latin typeface="Times New Roman" panose="02020603050405020304" pitchFamily="18" charset="0"/>
              <a:cs typeface="Times New Roman" panose="02020603050405020304" pitchFamily="18" charset="0"/>
            </a:endParaRPr>
          </a:p>
          <a:p>
            <a:pPr algn="ctr"/>
            <a:r>
              <a:rPr lang="ru-RU" sz="2400" b="1" dirty="0" smtClean="0">
                <a:latin typeface="Times New Roman" panose="02020603050405020304" pitchFamily="18" charset="0"/>
                <a:cs typeface="Times New Roman" panose="02020603050405020304" pitchFamily="18" charset="0"/>
              </a:rPr>
              <a:t>Устав </a:t>
            </a:r>
            <a:r>
              <a:rPr lang="ru-RU" sz="2400" b="1" dirty="0">
                <a:latin typeface="Times New Roman" panose="02020603050405020304" pitchFamily="18" charset="0"/>
                <a:cs typeface="Times New Roman" panose="02020603050405020304" pitchFamily="18" charset="0"/>
              </a:rPr>
              <a:t>кооператива может включать в себя и иные сведения, не противоречащие Федеральному закону.</a:t>
            </a:r>
          </a:p>
          <a:p>
            <a:endParaRPr lang="ru-RU" sz="2400" dirty="0">
              <a:latin typeface="Times New Roman" panose="02020603050405020304" pitchFamily="18" charset="0"/>
              <a:cs typeface="Times New Roman" panose="02020603050405020304" pitchFamily="18" charset="0"/>
            </a:endParaRPr>
          </a:p>
          <a:p>
            <a:endParaRPr lang="ru-RU" sz="2400" dirty="0" smtClean="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Копия </a:t>
            </a:r>
            <a:r>
              <a:rPr lang="ru-RU" sz="2400" dirty="0">
                <a:latin typeface="Times New Roman" panose="02020603050405020304" pitchFamily="18" charset="0"/>
                <a:cs typeface="Times New Roman" panose="02020603050405020304" pitchFamily="18" charset="0"/>
              </a:rPr>
              <a:t>устава кооператива, а также зарегистрированные в установленном порядке внесенные в него изменения выдаются каждому члену кооператива или каждому его ассоциированному члену либо должны быть доступны для ознакомления. Правление кооператива по требованию члена кооператива или ассоциированного члена кооператива обязано выдать им копию устава кооператива с внесенными в него изменениями за плату, не превышающую расходов на изготовление этой копии.</a:t>
            </a:r>
          </a:p>
          <a:p>
            <a:pPr algn="ctr"/>
            <a:endParaRPr lang="ru-RU" sz="2400" dirty="0">
              <a:latin typeface="Times New Roman" panose="02020603050405020304" pitchFamily="18" charset="0"/>
              <a:cs typeface="Times New Roman" panose="02020603050405020304" pitchFamily="18" charset="0"/>
            </a:endParaRPr>
          </a:p>
          <a:p>
            <a:pPr algn="ctr"/>
            <a:endParaRPr lang="ru-RU" sz="2400" dirty="0" smtClean="0">
              <a:latin typeface="Times New Roman" panose="02020603050405020304" pitchFamily="18" charset="0"/>
              <a:cs typeface="Times New Roman" panose="02020603050405020304" pitchFamily="18" charset="0"/>
            </a:endParaRPr>
          </a:p>
          <a:p>
            <a:pPr algn="ctr"/>
            <a:endParaRPr lang="ru-RU" sz="2400" dirty="0">
              <a:latin typeface="Times New Roman" panose="02020603050405020304" pitchFamily="18" charset="0"/>
              <a:cs typeface="Times New Roman" panose="02020603050405020304" pitchFamily="18" charset="0"/>
            </a:endParaRPr>
          </a:p>
          <a:p>
            <a:pPr algn="ctr"/>
            <a:endParaRPr lang="ru-RU" sz="2400" dirty="0" smtClean="0">
              <a:latin typeface="Times New Roman" panose="02020603050405020304" pitchFamily="18" charset="0"/>
              <a:cs typeface="Times New Roman" panose="02020603050405020304" pitchFamily="18" charset="0"/>
            </a:endParaRPr>
          </a:p>
          <a:p>
            <a:pPr algn="ctr"/>
            <a:r>
              <a:rPr lang="ru-RU" sz="2400" dirty="0" smtClean="0">
                <a:latin typeface="Times New Roman" panose="02020603050405020304" pitchFamily="18" charset="0"/>
                <a:cs typeface="Times New Roman" panose="02020603050405020304" pitchFamily="18" charset="0"/>
              </a:rPr>
              <a:t>     </a:t>
            </a:r>
            <a:r>
              <a:rPr lang="ru-RU" sz="2800" b="1" dirty="0" smtClean="0">
                <a:solidFill>
                  <a:srgbClr val="C00000"/>
                </a:solidFill>
                <a:latin typeface="Times New Roman" panose="02020603050405020304" pitchFamily="18" charset="0"/>
                <a:cs typeface="Times New Roman" panose="02020603050405020304" pitchFamily="18" charset="0"/>
              </a:rPr>
              <a:t>Изменение </a:t>
            </a:r>
            <a:r>
              <a:rPr lang="ru-RU" sz="2800" b="1" dirty="0">
                <a:solidFill>
                  <a:srgbClr val="C00000"/>
                </a:solidFill>
                <a:latin typeface="Times New Roman" panose="02020603050405020304" pitchFamily="18" charset="0"/>
                <a:cs typeface="Times New Roman" panose="02020603050405020304" pitchFamily="18" charset="0"/>
              </a:rPr>
              <a:t>числа членов кооператива или ассоциированных членов кооператива, а также изменение размера паевого фонда кооператива не является основанием для внесения этого изменения </a:t>
            </a:r>
            <a:r>
              <a:rPr lang="ru-RU" sz="2800" b="1" dirty="0" smtClean="0">
                <a:solidFill>
                  <a:srgbClr val="C00000"/>
                </a:solidFill>
                <a:latin typeface="Times New Roman" panose="02020603050405020304" pitchFamily="18" charset="0"/>
                <a:cs typeface="Times New Roman" panose="02020603050405020304" pitchFamily="18" charset="0"/>
              </a:rPr>
              <a:t/>
            </a:r>
            <a:br>
              <a:rPr lang="ru-RU" sz="2800" b="1" dirty="0" smtClean="0">
                <a:solidFill>
                  <a:srgbClr val="C00000"/>
                </a:solidFill>
                <a:latin typeface="Times New Roman" panose="02020603050405020304" pitchFamily="18" charset="0"/>
                <a:cs typeface="Times New Roman" panose="02020603050405020304" pitchFamily="18" charset="0"/>
              </a:rPr>
            </a:br>
            <a:r>
              <a:rPr lang="ru-RU" sz="2800" b="1" dirty="0" smtClean="0">
                <a:solidFill>
                  <a:srgbClr val="C00000"/>
                </a:solidFill>
                <a:latin typeface="Times New Roman" panose="02020603050405020304" pitchFamily="18" charset="0"/>
                <a:cs typeface="Times New Roman" panose="02020603050405020304" pitchFamily="18" charset="0"/>
              </a:rPr>
              <a:t>в </a:t>
            </a:r>
            <a:r>
              <a:rPr lang="ru-RU" sz="2800" b="1" dirty="0">
                <a:solidFill>
                  <a:srgbClr val="C00000"/>
                </a:solidFill>
                <a:latin typeface="Times New Roman" panose="02020603050405020304" pitchFamily="18" charset="0"/>
                <a:cs typeface="Times New Roman" panose="02020603050405020304" pitchFamily="18" charset="0"/>
              </a:rPr>
              <a:t>устав кооператива</a:t>
            </a:r>
            <a:r>
              <a:rPr lang="ru-RU" sz="2800" b="1" dirty="0" smtClean="0">
                <a:solidFill>
                  <a:srgbClr val="C00000"/>
                </a:solidFill>
                <a:latin typeface="Times New Roman" panose="02020603050405020304" pitchFamily="18" charset="0"/>
                <a:cs typeface="Times New Roman" panose="02020603050405020304" pitchFamily="18" charset="0"/>
              </a:rPr>
              <a:t>.</a:t>
            </a:r>
          </a:p>
          <a:p>
            <a:pPr algn="ctr"/>
            <a:endParaRPr lang="ru-RU" sz="2800" b="1" dirty="0" smtClean="0">
              <a:solidFill>
                <a:srgbClr val="C00000"/>
              </a:solidFill>
              <a:latin typeface="Times New Roman" panose="02020603050405020304" pitchFamily="18" charset="0"/>
              <a:cs typeface="Times New Roman" panose="02020603050405020304" pitchFamily="18" charset="0"/>
            </a:endParaRPr>
          </a:p>
          <a:p>
            <a:pPr algn="ctr"/>
            <a:endParaRPr lang="ru-RU" sz="2800" dirty="0" smtClean="0">
              <a:solidFill>
                <a:srgbClr val="C00000"/>
              </a:solidFill>
              <a:latin typeface="Times New Roman" panose="02020603050405020304" pitchFamily="18" charset="0"/>
              <a:cs typeface="Times New Roman" panose="02020603050405020304" pitchFamily="18" charset="0"/>
            </a:endParaRPr>
          </a:p>
          <a:p>
            <a:pPr algn="ctr"/>
            <a:endParaRPr lang="ru-RU" dirty="0">
              <a:solidFill>
                <a:srgbClr val="C00000"/>
              </a:solidFill>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8540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51059" y="320676"/>
            <a:ext cx="19202400" cy="10610597"/>
          </a:xfrm>
        </p:spPr>
        <p:txBody>
          <a:bodyPr/>
          <a:lstStyle/>
          <a:p>
            <a:pPr algn="ctr"/>
            <a:r>
              <a:rPr lang="ru-RU" sz="3200" b="1" dirty="0" smtClean="0">
                <a:solidFill>
                  <a:srgbClr val="C00000"/>
                </a:solidFill>
                <a:latin typeface="Times New Roman" panose="02020603050405020304" pitchFamily="18" charset="0"/>
                <a:cs typeface="Times New Roman" panose="02020603050405020304" pitchFamily="18" charset="0"/>
              </a:rPr>
              <a:t>Протокол</a:t>
            </a:r>
            <a:endParaRPr lang="ru-RU" sz="3200" dirty="0" smtClean="0">
              <a:solidFill>
                <a:schemeClr val="tx1"/>
              </a:solidFill>
              <a:latin typeface="Times New Roman" panose="02020603050405020304" pitchFamily="18" charset="0"/>
              <a:cs typeface="Times New Roman" panose="02020603050405020304" pitchFamily="18" charset="0"/>
            </a:endParaRPr>
          </a:p>
          <a:p>
            <a:pPr algn="just"/>
            <a:r>
              <a:rPr lang="ru-RU" sz="2400" dirty="0" smtClean="0">
                <a:solidFill>
                  <a:schemeClr val="tx1"/>
                </a:solidFill>
                <a:latin typeface="Times New Roman" panose="02020603050405020304" pitchFamily="18" charset="0"/>
                <a:cs typeface="Times New Roman" panose="02020603050405020304" pitchFamily="18" charset="0"/>
              </a:rPr>
              <a:t>Решения </a:t>
            </a:r>
            <a:r>
              <a:rPr lang="ru-RU" sz="2400" dirty="0">
                <a:solidFill>
                  <a:schemeClr val="tx1"/>
                </a:solidFill>
                <a:latin typeface="Times New Roman" panose="02020603050405020304" pitchFamily="18" charset="0"/>
                <a:cs typeface="Times New Roman" panose="02020603050405020304" pitchFamily="18" charset="0"/>
              </a:rPr>
              <a:t>общего собрания членов кооператива (собрания уполномоченных) оформляются протоколом, который составляется в ходе этого собрания и оформляется </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b="1" dirty="0">
                <a:solidFill>
                  <a:schemeClr val="tx1"/>
                </a:solidFill>
                <a:latin typeface="Times New Roman" panose="02020603050405020304" pitchFamily="18" charset="0"/>
                <a:cs typeface="Times New Roman" panose="02020603050405020304" pitchFamily="18" charset="0"/>
              </a:rPr>
              <a:t>в двух экземплярах </a:t>
            </a:r>
            <a:r>
              <a:rPr lang="ru-RU" sz="2400" dirty="0">
                <a:solidFill>
                  <a:schemeClr val="tx1"/>
                </a:solidFill>
                <a:latin typeface="Times New Roman" panose="02020603050405020304" pitchFamily="18" charset="0"/>
                <a:cs typeface="Times New Roman" panose="02020603050405020304" pitchFamily="18" charset="0"/>
              </a:rPr>
              <a:t>не позднее чем через десять дней после окончания этого собрания. В протоколе общего собрания членов кооператива (собрания уполномоченных) должны содержаться следующие сведения</a:t>
            </a:r>
            <a:r>
              <a:rPr lang="ru-RU" sz="2400" dirty="0" smtClean="0">
                <a:solidFill>
                  <a:schemeClr val="tx1"/>
                </a:solidFill>
                <a:latin typeface="Times New Roman" panose="02020603050405020304" pitchFamily="18" charset="0"/>
                <a:cs typeface="Times New Roman" panose="02020603050405020304" pitchFamily="18" charset="0"/>
              </a:rPr>
              <a:t>:</a:t>
            </a:r>
            <a:endParaRPr lang="ru-RU" sz="2400" dirty="0">
              <a:solidFill>
                <a:schemeClr val="tx1"/>
              </a:solidFill>
              <a:latin typeface="Times New Roman" panose="02020603050405020304" pitchFamily="18" charset="0"/>
              <a:cs typeface="Times New Roman" panose="02020603050405020304" pitchFamily="18" charset="0"/>
            </a:endParaRPr>
          </a:p>
          <a:p>
            <a:pPr marL="457200" indent="-457200">
              <a:lnSpc>
                <a:spcPct val="150000"/>
              </a:lnSpc>
              <a:buFont typeface="Wingdings" panose="05000000000000000000" pitchFamily="2" charset="2"/>
              <a:buChar char="q"/>
            </a:pPr>
            <a:r>
              <a:rPr lang="ru-RU" sz="2400" dirty="0" smtClean="0">
                <a:solidFill>
                  <a:schemeClr val="tx1"/>
                </a:solidFill>
                <a:latin typeface="Times New Roman" panose="02020603050405020304" pitchFamily="18" charset="0"/>
                <a:cs typeface="Times New Roman" panose="02020603050405020304" pitchFamily="18" charset="0"/>
              </a:rPr>
              <a:t>наименование </a:t>
            </a:r>
            <a:r>
              <a:rPr lang="ru-RU" sz="2400" dirty="0">
                <a:solidFill>
                  <a:schemeClr val="tx1"/>
                </a:solidFill>
                <a:latin typeface="Times New Roman" panose="02020603050405020304" pitchFamily="18" charset="0"/>
                <a:cs typeface="Times New Roman" panose="02020603050405020304" pitchFamily="18" charset="0"/>
              </a:rPr>
              <a:t>кооператива и информация о его месте нахождения;</a:t>
            </a:r>
          </a:p>
          <a:p>
            <a:pPr marL="457200" indent="-457200">
              <a:lnSpc>
                <a:spcPct val="150000"/>
              </a:lnSpc>
              <a:buFont typeface="Wingdings" panose="05000000000000000000" pitchFamily="2" charset="2"/>
              <a:buChar char="q"/>
            </a:pPr>
            <a:r>
              <a:rPr lang="ru-RU" sz="2400" dirty="0" smtClean="0">
                <a:solidFill>
                  <a:schemeClr val="tx1"/>
                </a:solidFill>
                <a:latin typeface="Times New Roman" panose="02020603050405020304" pitchFamily="18" charset="0"/>
                <a:cs typeface="Times New Roman" panose="02020603050405020304" pitchFamily="18" charset="0"/>
              </a:rPr>
              <a:t>место</a:t>
            </a:r>
            <a:r>
              <a:rPr lang="ru-RU" sz="2400" dirty="0">
                <a:solidFill>
                  <a:schemeClr val="tx1"/>
                </a:solidFill>
                <a:latin typeface="Times New Roman" panose="02020603050405020304" pitchFamily="18" charset="0"/>
                <a:cs typeface="Times New Roman" panose="02020603050405020304" pitchFamily="18" charset="0"/>
              </a:rPr>
              <a:t>, дата и время проведения общего собрания членов кооператива;</a:t>
            </a:r>
          </a:p>
          <a:p>
            <a:pPr marL="457200" indent="-457200" algn="just">
              <a:buFont typeface="Wingdings" panose="05000000000000000000" pitchFamily="2" charset="2"/>
              <a:buChar char="q"/>
            </a:pPr>
            <a:r>
              <a:rPr lang="ru-RU" sz="2400" dirty="0" smtClean="0">
                <a:solidFill>
                  <a:schemeClr val="tx1"/>
                </a:solidFill>
                <a:latin typeface="Times New Roman" panose="02020603050405020304" pitchFamily="18" charset="0"/>
                <a:cs typeface="Times New Roman" panose="02020603050405020304" pitchFamily="18" charset="0"/>
              </a:rPr>
              <a:t>дата </a:t>
            </a:r>
            <a:r>
              <a:rPr lang="ru-RU" sz="2400" dirty="0">
                <a:solidFill>
                  <a:schemeClr val="tx1"/>
                </a:solidFill>
                <a:latin typeface="Times New Roman" panose="02020603050405020304" pitchFamily="18" charset="0"/>
                <a:cs typeface="Times New Roman" panose="02020603050405020304" pitchFamily="18" charset="0"/>
              </a:rPr>
              <a:t>извещения о проведении общего собрания членов кооператива и дата представления материалов, прилагаемых к повестке дня общего собрания членов кооператива;</a:t>
            </a:r>
          </a:p>
          <a:p>
            <a:pPr marL="457200" indent="-457200" algn="just">
              <a:buFont typeface="Wingdings" panose="05000000000000000000" pitchFamily="2" charset="2"/>
              <a:buChar char="q"/>
            </a:pPr>
            <a:r>
              <a:rPr lang="ru-RU" sz="2400" dirty="0" smtClean="0">
                <a:solidFill>
                  <a:schemeClr val="tx1"/>
                </a:solidFill>
                <a:latin typeface="Times New Roman" panose="02020603050405020304" pitchFamily="18" charset="0"/>
                <a:cs typeface="Times New Roman" panose="02020603050405020304" pitchFamily="18" charset="0"/>
              </a:rPr>
              <a:t>общее </a:t>
            </a:r>
            <a:r>
              <a:rPr lang="ru-RU" sz="2400" dirty="0">
                <a:solidFill>
                  <a:schemeClr val="tx1"/>
                </a:solidFill>
                <a:latin typeface="Times New Roman" panose="02020603050405020304" pitchFamily="18" charset="0"/>
                <a:cs typeface="Times New Roman" panose="02020603050405020304" pitchFamily="18" charset="0"/>
              </a:rPr>
              <a:t>число членов кооператива на дату извещения о проведении общего собрания членов кооператива, число присутствующих на общем собрании членов кооператива и ассоциированных членов кооператива с правом решающего голоса. </a:t>
            </a:r>
            <a:endParaRPr lang="ru-RU" sz="2400" dirty="0" smtClean="0">
              <a:solidFill>
                <a:schemeClr val="tx1"/>
              </a:solidFill>
              <a:latin typeface="Times New Roman" panose="02020603050405020304" pitchFamily="18" charset="0"/>
              <a:cs typeface="Times New Roman" panose="02020603050405020304" pitchFamily="18" charset="0"/>
            </a:endParaRPr>
          </a:p>
          <a:p>
            <a:pPr marL="457200" indent="-457200" algn="just">
              <a:lnSpc>
                <a:spcPct val="150000"/>
              </a:lnSpc>
              <a:buFont typeface="Wingdings" panose="05000000000000000000" pitchFamily="2" charset="2"/>
              <a:buChar char="q"/>
            </a:pPr>
            <a:r>
              <a:rPr lang="ru-RU" sz="2400" dirty="0" smtClean="0">
                <a:solidFill>
                  <a:schemeClr val="tx1"/>
                </a:solidFill>
                <a:latin typeface="Times New Roman" panose="02020603050405020304" pitchFamily="18" charset="0"/>
                <a:cs typeface="Times New Roman" panose="02020603050405020304" pitchFamily="18" charset="0"/>
              </a:rPr>
              <a:t>отметка </a:t>
            </a:r>
            <a:r>
              <a:rPr lang="ru-RU" sz="2400" dirty="0">
                <a:solidFill>
                  <a:schemeClr val="tx1"/>
                </a:solidFill>
                <a:latin typeface="Times New Roman" panose="02020603050405020304" pitchFamily="18" charset="0"/>
                <a:cs typeface="Times New Roman" panose="02020603050405020304" pitchFamily="18" charset="0"/>
              </a:rPr>
              <a:t>о правомочности (неправомочности) общего собрания членов кооператива;</a:t>
            </a:r>
          </a:p>
          <a:p>
            <a:pPr marL="457200" indent="-457200">
              <a:lnSpc>
                <a:spcPct val="150000"/>
              </a:lnSpc>
              <a:buFont typeface="Wingdings" panose="05000000000000000000" pitchFamily="2" charset="2"/>
              <a:buChar char="q"/>
            </a:pPr>
            <a:r>
              <a:rPr lang="ru-RU" sz="2400" dirty="0" smtClean="0">
                <a:solidFill>
                  <a:schemeClr val="tx1"/>
                </a:solidFill>
                <a:latin typeface="Times New Roman" panose="02020603050405020304" pitchFamily="18" charset="0"/>
                <a:cs typeface="Times New Roman" panose="02020603050405020304" pitchFamily="18" charset="0"/>
              </a:rPr>
              <a:t>объявленная </a:t>
            </a:r>
            <a:r>
              <a:rPr lang="ru-RU" sz="2400" dirty="0">
                <a:solidFill>
                  <a:schemeClr val="tx1"/>
                </a:solidFill>
                <a:latin typeface="Times New Roman" panose="02020603050405020304" pitchFamily="18" charset="0"/>
                <a:cs typeface="Times New Roman" panose="02020603050405020304" pitchFamily="18" charset="0"/>
              </a:rPr>
              <a:t>повестка дня общего собрания членов кооператива</a:t>
            </a:r>
            <a:r>
              <a:rPr lang="ru-RU" sz="2400" dirty="0" smtClean="0">
                <a:solidFill>
                  <a:schemeClr val="tx1"/>
                </a:solidFill>
                <a:latin typeface="Times New Roman" panose="02020603050405020304" pitchFamily="18" charset="0"/>
                <a:cs typeface="Times New Roman" panose="02020603050405020304" pitchFamily="18" charset="0"/>
              </a:rPr>
              <a:t>;</a:t>
            </a:r>
          </a:p>
          <a:p>
            <a:pPr marL="457200" indent="-457200">
              <a:lnSpc>
                <a:spcPct val="150000"/>
              </a:lnSpc>
              <a:buFont typeface="Wingdings" panose="05000000000000000000" pitchFamily="2" charset="2"/>
              <a:buChar char="q"/>
            </a:pPr>
            <a:r>
              <a:rPr lang="ru-RU" sz="2400" dirty="0">
                <a:solidFill>
                  <a:schemeClr val="tx1"/>
                </a:solidFill>
                <a:latin typeface="Times New Roman" panose="02020603050405020304" pitchFamily="18" charset="0"/>
                <a:cs typeface="Times New Roman" panose="02020603050405020304" pitchFamily="18" charset="0"/>
              </a:rPr>
              <a:t>р</a:t>
            </a:r>
            <a:r>
              <a:rPr lang="ru-RU" sz="2400" dirty="0" smtClean="0">
                <a:solidFill>
                  <a:schemeClr val="tx1"/>
                </a:solidFill>
                <a:latin typeface="Times New Roman" panose="02020603050405020304" pitchFamily="18" charset="0"/>
                <a:cs typeface="Times New Roman" panose="02020603050405020304" pitchFamily="18" charset="0"/>
              </a:rPr>
              <a:t>езультаты голосования по каждому вопросу повестки дня;</a:t>
            </a:r>
            <a:endParaRPr lang="ru-RU" sz="2400" dirty="0">
              <a:solidFill>
                <a:schemeClr val="tx1"/>
              </a:solidFill>
              <a:latin typeface="Times New Roman" panose="02020603050405020304" pitchFamily="18" charset="0"/>
              <a:cs typeface="Times New Roman" panose="02020603050405020304" pitchFamily="18" charset="0"/>
            </a:endParaRPr>
          </a:p>
          <a:p>
            <a:pPr marL="457200" indent="-457200">
              <a:lnSpc>
                <a:spcPct val="150000"/>
              </a:lnSpc>
              <a:buFont typeface="Wingdings" panose="05000000000000000000" pitchFamily="2" charset="2"/>
              <a:buChar char="q"/>
            </a:pPr>
            <a:r>
              <a:rPr lang="ru-RU" sz="2400" dirty="0" smtClean="0">
                <a:solidFill>
                  <a:schemeClr val="tx1"/>
                </a:solidFill>
                <a:latin typeface="Times New Roman" panose="02020603050405020304" pitchFamily="18" charset="0"/>
                <a:cs typeface="Times New Roman" panose="02020603050405020304" pitchFamily="18" charset="0"/>
              </a:rPr>
              <a:t>фамилия</a:t>
            </a:r>
            <a:r>
              <a:rPr lang="ru-RU" sz="2400" dirty="0">
                <a:solidFill>
                  <a:schemeClr val="tx1"/>
                </a:solidFill>
                <a:latin typeface="Times New Roman" panose="02020603050405020304" pitchFamily="18" charset="0"/>
                <a:cs typeface="Times New Roman" panose="02020603050405020304" pitchFamily="18" charset="0"/>
              </a:rPr>
              <a:t>, имя, отчество и должность лица, выступающего на общем собрании членов кооператива, и основные положения его выступления;</a:t>
            </a:r>
          </a:p>
          <a:p>
            <a:pPr marL="457200" indent="-457200">
              <a:buFont typeface="Wingdings" panose="05000000000000000000" pitchFamily="2" charset="2"/>
              <a:buChar char="q"/>
            </a:pPr>
            <a:r>
              <a:rPr lang="ru-RU" sz="2400" dirty="0" smtClean="0">
                <a:solidFill>
                  <a:schemeClr val="tx1"/>
                </a:solidFill>
                <a:latin typeface="Times New Roman" panose="02020603050405020304" pitchFamily="18" charset="0"/>
                <a:cs typeface="Times New Roman" panose="02020603050405020304" pitchFamily="18" charset="0"/>
              </a:rPr>
              <a:t>результаты </a:t>
            </a:r>
            <a:r>
              <a:rPr lang="ru-RU" sz="2400" dirty="0">
                <a:solidFill>
                  <a:schemeClr val="tx1"/>
                </a:solidFill>
                <a:latin typeface="Times New Roman" panose="02020603050405020304" pitchFamily="18" charset="0"/>
                <a:cs typeface="Times New Roman" panose="02020603050405020304" pitchFamily="18" charset="0"/>
              </a:rPr>
              <a:t>голосования по вопросам повестки дня общего собрания членов кооператива, решения, принятые и объявленные на этом </a:t>
            </a:r>
            <a:r>
              <a:rPr lang="ru-RU" sz="2400" dirty="0" smtClean="0">
                <a:solidFill>
                  <a:schemeClr val="tx1"/>
                </a:solidFill>
                <a:latin typeface="Times New Roman" panose="02020603050405020304" pitchFamily="18" charset="0"/>
                <a:cs typeface="Times New Roman" panose="02020603050405020304" pitchFamily="18" charset="0"/>
              </a:rPr>
              <a:t>собрании;</a:t>
            </a:r>
            <a:endParaRPr lang="ru-RU" sz="2400" dirty="0"/>
          </a:p>
          <a:p>
            <a:pPr marL="342900" indent="-342900">
              <a:lnSpc>
                <a:spcPct val="150000"/>
              </a:lnSpc>
              <a:buFont typeface="Wingdings" panose="05000000000000000000" pitchFamily="2" charset="2"/>
              <a:buChar char="q"/>
            </a:pPr>
            <a:r>
              <a:rPr lang="ru-RU" sz="2400" dirty="0" smtClean="0">
                <a:solidFill>
                  <a:schemeClr val="tx1"/>
                </a:solidFill>
                <a:latin typeface="Times New Roman" panose="02020603050405020304" pitchFamily="18" charset="0"/>
                <a:cs typeface="Times New Roman" panose="02020603050405020304" pitchFamily="18" charset="0"/>
              </a:rPr>
              <a:t>сведения </a:t>
            </a:r>
            <a:r>
              <a:rPr lang="ru-RU" sz="2400" dirty="0">
                <a:solidFill>
                  <a:schemeClr val="tx1"/>
                </a:solidFill>
                <a:latin typeface="Times New Roman" panose="02020603050405020304" pitchFamily="18" charset="0"/>
                <a:cs typeface="Times New Roman" panose="02020603050405020304" pitchFamily="18" charset="0"/>
              </a:rPr>
              <a:t>о лицах, проводивших подсчет голосов, если подсчет голосов был поручен определенным лицам;</a:t>
            </a:r>
          </a:p>
          <a:p>
            <a:pPr marL="457200" indent="-457200">
              <a:lnSpc>
                <a:spcPct val="150000"/>
              </a:lnSpc>
              <a:buFont typeface="Wingdings" panose="05000000000000000000" pitchFamily="2" charset="2"/>
              <a:buChar char="q"/>
            </a:pPr>
            <a:r>
              <a:rPr lang="ru-RU" sz="2400" dirty="0" smtClean="0">
                <a:solidFill>
                  <a:schemeClr val="tx1"/>
                </a:solidFill>
                <a:latin typeface="Times New Roman" panose="02020603050405020304" pitchFamily="18" charset="0"/>
                <a:cs typeface="Times New Roman" panose="02020603050405020304" pitchFamily="18" charset="0"/>
              </a:rPr>
              <a:t>сведения </a:t>
            </a:r>
            <a:r>
              <a:rPr lang="ru-RU" sz="2400" dirty="0">
                <a:solidFill>
                  <a:schemeClr val="tx1"/>
                </a:solidFill>
                <a:latin typeface="Times New Roman" panose="02020603050405020304" pitchFamily="18" charset="0"/>
                <a:cs typeface="Times New Roman" panose="02020603050405020304" pitchFamily="18" charset="0"/>
              </a:rPr>
              <a:t>о лицах, голосовавших против принятия решения собрания и потребовавших внести запись об этом в протокол;</a:t>
            </a:r>
          </a:p>
          <a:p>
            <a:pPr marL="457200" indent="-457200" algn="just">
              <a:buFont typeface="Wingdings" panose="05000000000000000000" pitchFamily="2" charset="2"/>
              <a:buChar char="q"/>
            </a:pPr>
            <a:r>
              <a:rPr lang="ru-RU" sz="2400" dirty="0" smtClean="0">
                <a:solidFill>
                  <a:schemeClr val="tx1"/>
                </a:solidFill>
                <a:latin typeface="Times New Roman" panose="02020603050405020304" pitchFamily="18" charset="0"/>
                <a:cs typeface="Times New Roman" panose="02020603050405020304" pitchFamily="18" charset="0"/>
              </a:rPr>
              <a:t>сведения </a:t>
            </a:r>
            <a:r>
              <a:rPr lang="ru-RU" sz="2400" dirty="0">
                <a:solidFill>
                  <a:schemeClr val="tx1"/>
                </a:solidFill>
                <a:latin typeface="Times New Roman" panose="02020603050405020304" pitchFamily="18" charset="0"/>
                <a:cs typeface="Times New Roman" panose="02020603050405020304" pitchFamily="18" charset="0"/>
              </a:rPr>
              <a:t>о ходе проведения заседания или о ходе голосования, если участник гражданско-правового сообщества требует их внести в протокол;</a:t>
            </a:r>
          </a:p>
          <a:p>
            <a:pPr marL="457200" indent="-457200">
              <a:lnSpc>
                <a:spcPct val="150000"/>
              </a:lnSpc>
              <a:buFont typeface="Wingdings" panose="05000000000000000000" pitchFamily="2" charset="2"/>
              <a:buChar char="q"/>
            </a:pPr>
            <a:r>
              <a:rPr lang="ru-RU" sz="2400" dirty="0" smtClean="0">
                <a:solidFill>
                  <a:schemeClr val="tx1"/>
                </a:solidFill>
                <a:latin typeface="Times New Roman" panose="02020603050405020304" pitchFamily="18" charset="0"/>
                <a:cs typeface="Times New Roman" panose="02020603050405020304" pitchFamily="18" charset="0"/>
              </a:rPr>
              <a:t>сведения </a:t>
            </a:r>
            <a:r>
              <a:rPr lang="ru-RU" sz="2400" dirty="0">
                <a:solidFill>
                  <a:schemeClr val="tx1"/>
                </a:solidFill>
                <a:latin typeface="Times New Roman" panose="02020603050405020304" pitchFamily="18" charset="0"/>
                <a:cs typeface="Times New Roman" panose="02020603050405020304" pitchFamily="18" charset="0"/>
              </a:rPr>
              <a:t>о лицах, подписавших протокол.</a:t>
            </a:r>
          </a:p>
          <a:p>
            <a:endParaRPr lang="ru-RU" sz="2800" dirty="0">
              <a:solidFill>
                <a:schemeClr val="tx1"/>
              </a:solidFill>
              <a:latin typeface="Times New Roman" panose="02020603050405020304" pitchFamily="18" charset="0"/>
              <a:cs typeface="Times New Roman" panose="02020603050405020304" pitchFamily="18" charset="0"/>
            </a:endParaRPr>
          </a:p>
          <a:p>
            <a:endParaRPr lang="ru-RU" dirty="0"/>
          </a:p>
        </p:txBody>
      </p:sp>
      <p:grpSp>
        <p:nvGrpSpPr>
          <p:cNvPr id="4" name="object 25"/>
          <p:cNvGrpSpPr/>
          <p:nvPr/>
        </p:nvGrpSpPr>
        <p:grpSpPr>
          <a:xfrm>
            <a:off x="0" y="-87313"/>
            <a:ext cx="20104100" cy="149225"/>
            <a:chOff x="-3" y="0"/>
            <a:chExt cx="20104100" cy="149225"/>
          </a:xfrm>
        </p:grpSpPr>
        <p:sp>
          <p:nvSpPr>
            <p:cNvPr id="5" name="object 26"/>
            <p:cNvSpPr/>
            <p:nvPr/>
          </p:nvSpPr>
          <p:spPr>
            <a:xfrm>
              <a:off x="6701361"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FF0000"/>
            </a:solidFill>
          </p:spPr>
          <p:txBody>
            <a:bodyPr wrap="square" lIns="0" tIns="0" rIns="0" bIns="0" rtlCol="0"/>
            <a:lstStyle/>
            <a:p>
              <a:endParaRPr dirty="0"/>
            </a:p>
          </p:txBody>
        </p:sp>
        <p:sp>
          <p:nvSpPr>
            <p:cNvPr id="6" name="object 27"/>
            <p:cNvSpPr/>
            <p:nvPr/>
          </p:nvSpPr>
          <p:spPr>
            <a:xfrm>
              <a:off x="-3"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456480"/>
            </a:solidFill>
          </p:spPr>
          <p:txBody>
            <a:bodyPr wrap="square" lIns="0" tIns="0" rIns="0" bIns="0" rtlCol="0"/>
            <a:lstStyle/>
            <a:p>
              <a:endParaRPr dirty="0"/>
            </a:p>
          </p:txBody>
        </p:sp>
        <p:sp>
          <p:nvSpPr>
            <p:cNvPr id="7" name="object 28"/>
            <p:cNvSpPr/>
            <p:nvPr/>
          </p:nvSpPr>
          <p:spPr>
            <a:xfrm>
              <a:off x="13402726"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E6E7E8"/>
            </a:solidFill>
          </p:spPr>
          <p:txBody>
            <a:bodyPr wrap="square" lIns="0" tIns="0" rIns="0" bIns="0" rtlCol="0"/>
            <a:lstStyle/>
            <a:p>
              <a:endParaRPr dirty="0"/>
            </a:p>
          </p:txBody>
        </p:sp>
      </p:grpSp>
      <p:pic>
        <p:nvPicPr>
          <p:cNvPr id="3074" name="Picture 2" descr="https://avatars.mds.yandex.net/i?id=bc34277ff92b560201ab55bf4accf94688f75a63-4228658-images-thumbs&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76650" y="8800793"/>
            <a:ext cx="257175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815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365250" y="854075"/>
            <a:ext cx="18038414" cy="10118154"/>
          </a:xfrm>
        </p:spPr>
        <p:txBody>
          <a:bodyPr/>
          <a:lstStyle/>
          <a:p>
            <a:pPr algn="ctr"/>
            <a:r>
              <a:rPr lang="ru-RU" sz="2800" b="1" dirty="0" smtClean="0">
                <a:solidFill>
                  <a:srgbClr val="C00000"/>
                </a:solidFill>
                <a:latin typeface="Times New Roman" panose="02020603050405020304" pitchFamily="18" charset="0"/>
                <a:cs typeface="Times New Roman" panose="02020603050405020304" pitchFamily="18" charset="0"/>
              </a:rPr>
              <a:t>К </a:t>
            </a:r>
            <a:r>
              <a:rPr lang="ru-RU" sz="2800" b="1" dirty="0">
                <a:solidFill>
                  <a:srgbClr val="C00000"/>
                </a:solidFill>
                <a:latin typeface="Times New Roman" panose="02020603050405020304" pitchFamily="18" charset="0"/>
                <a:cs typeface="Times New Roman" panose="02020603050405020304" pitchFamily="18" charset="0"/>
              </a:rPr>
              <a:t>протоколу общего собрания членов кооператива прилагаются</a:t>
            </a:r>
            <a:r>
              <a:rPr lang="ru-RU" sz="2800" b="1" dirty="0" smtClean="0">
                <a:solidFill>
                  <a:srgbClr val="C00000"/>
                </a:solidFill>
                <a:latin typeface="Times New Roman" panose="02020603050405020304" pitchFamily="18" charset="0"/>
                <a:cs typeface="Times New Roman" panose="02020603050405020304" pitchFamily="18" charset="0"/>
              </a:rPr>
              <a:t>:</a:t>
            </a:r>
          </a:p>
          <a:p>
            <a:pPr algn="ctr"/>
            <a:endParaRPr lang="ru-RU" sz="2800" b="1" dirty="0">
              <a:solidFill>
                <a:schemeClr val="tx1"/>
              </a:solidFill>
              <a:latin typeface="Times New Roman" panose="02020603050405020304" pitchFamily="18" charset="0"/>
              <a:cs typeface="Times New Roman" panose="02020603050405020304" pitchFamily="18" charset="0"/>
            </a:endParaRPr>
          </a:p>
          <a:p>
            <a:pPr algn="ctr"/>
            <a:endParaRPr lang="ru-RU" sz="2800" b="1"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400" dirty="0">
                <a:solidFill>
                  <a:schemeClr val="tx1"/>
                </a:solidFill>
                <a:latin typeface="Times New Roman" panose="02020603050405020304" pitchFamily="18" charset="0"/>
                <a:cs typeface="Times New Roman" panose="02020603050405020304" pitchFamily="18" charset="0"/>
              </a:rPr>
              <a:t>Р</a:t>
            </a:r>
            <a:r>
              <a:rPr lang="ru-RU" sz="2400" dirty="0" smtClean="0">
                <a:solidFill>
                  <a:schemeClr val="tx1"/>
                </a:solidFill>
                <a:latin typeface="Times New Roman" panose="02020603050405020304" pitchFamily="18" charset="0"/>
                <a:cs typeface="Times New Roman" panose="02020603050405020304" pitchFamily="18" charset="0"/>
              </a:rPr>
              <a:t>ешение </a:t>
            </a:r>
            <a:r>
              <a:rPr lang="ru-RU" sz="2400" dirty="0">
                <a:solidFill>
                  <a:schemeClr val="tx1"/>
                </a:solidFill>
                <a:latin typeface="Times New Roman" panose="02020603050405020304" pitchFamily="18" charset="0"/>
                <a:cs typeface="Times New Roman" panose="02020603050405020304" pitchFamily="18" charset="0"/>
              </a:rPr>
              <a:t>правления кооператива, или наблюдательного совета кооператива, или инициативной группы членов кооператива, или ассоциированных членов кооператива о созыве общего собрания членов </a:t>
            </a:r>
            <a:r>
              <a:rPr lang="ru-RU" sz="2400" dirty="0" smtClean="0">
                <a:solidFill>
                  <a:schemeClr val="tx1"/>
                </a:solidFill>
                <a:latin typeface="Times New Roman" panose="02020603050405020304" pitchFamily="18" charset="0"/>
                <a:cs typeface="Times New Roman" panose="02020603050405020304" pitchFamily="18" charset="0"/>
              </a:rPr>
              <a:t>кооператива</a:t>
            </a:r>
            <a:r>
              <a:rPr lang="ru-RU" sz="2400" dirty="0">
                <a:solidFill>
                  <a:schemeClr val="tx1"/>
                </a:solidFill>
                <a:latin typeface="Times New Roman" panose="02020603050405020304" pitchFamily="18" charset="0"/>
                <a:cs typeface="Times New Roman" panose="02020603050405020304" pitchFamily="18" charset="0"/>
              </a:rPr>
              <a:t>.</a:t>
            </a:r>
            <a:endParaRPr lang="ru-RU" sz="2400" dirty="0" smtClean="0">
              <a:solidFill>
                <a:schemeClr val="tx1"/>
              </a:solidFill>
              <a:latin typeface="Times New Roman" panose="02020603050405020304" pitchFamily="18" charset="0"/>
              <a:cs typeface="Times New Roman" panose="02020603050405020304" pitchFamily="18" charset="0"/>
            </a:endParaRPr>
          </a:p>
          <a:p>
            <a:pPr algn="just"/>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400" dirty="0">
                <a:solidFill>
                  <a:schemeClr val="tx1"/>
                </a:solidFill>
                <a:latin typeface="Times New Roman" panose="02020603050405020304" pitchFamily="18" charset="0"/>
                <a:cs typeface="Times New Roman" panose="02020603050405020304" pitchFamily="18" charset="0"/>
              </a:rPr>
              <a:t>С</a:t>
            </a:r>
            <a:r>
              <a:rPr lang="ru-RU" sz="2400" dirty="0" smtClean="0">
                <a:solidFill>
                  <a:schemeClr val="tx1"/>
                </a:solidFill>
                <a:latin typeface="Times New Roman" panose="02020603050405020304" pitchFamily="18" charset="0"/>
                <a:cs typeface="Times New Roman" panose="02020603050405020304" pitchFamily="18" charset="0"/>
              </a:rPr>
              <a:t>писок </a:t>
            </a:r>
            <a:r>
              <a:rPr lang="ru-RU" sz="2400" dirty="0">
                <a:solidFill>
                  <a:schemeClr val="tx1"/>
                </a:solidFill>
                <a:latin typeface="Times New Roman" panose="02020603050405020304" pitchFamily="18" charset="0"/>
                <a:cs typeface="Times New Roman" panose="02020603050405020304" pitchFamily="18" charset="0"/>
              </a:rPr>
              <a:t>членов кооператива и имеющих право голоса ассоциированных членов кооператива, которые приняли участие в общем собрании членов кооператива. При проведении собрания уполномоченных - список избранных уполномоченных и список уполномоченных, принявших участие в собрании </a:t>
            </a:r>
            <a:r>
              <a:rPr lang="ru-RU" sz="2400" dirty="0" smtClean="0">
                <a:solidFill>
                  <a:schemeClr val="tx1"/>
                </a:solidFill>
                <a:latin typeface="Times New Roman" panose="02020603050405020304" pitchFamily="18" charset="0"/>
                <a:cs typeface="Times New Roman" panose="02020603050405020304" pitchFamily="18" charset="0"/>
              </a:rPr>
              <a:t>уполномоченных</a:t>
            </a:r>
            <a:r>
              <a:rPr lang="ru-RU" sz="2400" dirty="0">
                <a:solidFill>
                  <a:schemeClr val="tx1"/>
                </a:solidFill>
                <a:latin typeface="Times New Roman" panose="02020603050405020304" pitchFamily="18" charset="0"/>
                <a:cs typeface="Times New Roman" panose="02020603050405020304" pitchFamily="18" charset="0"/>
              </a:rPr>
              <a:t>.</a:t>
            </a:r>
            <a:endParaRPr lang="ru-RU" sz="2400" dirty="0" smtClean="0">
              <a:solidFill>
                <a:schemeClr val="tx1"/>
              </a:solidFill>
              <a:latin typeface="Times New Roman" panose="02020603050405020304" pitchFamily="18" charset="0"/>
              <a:cs typeface="Times New Roman" panose="02020603050405020304" pitchFamily="18" charset="0"/>
            </a:endParaRPr>
          </a:p>
          <a:p>
            <a:pPr algn="just"/>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400" dirty="0">
                <a:solidFill>
                  <a:schemeClr val="tx1"/>
                </a:solidFill>
                <a:latin typeface="Times New Roman" panose="02020603050405020304" pitchFamily="18" charset="0"/>
                <a:cs typeface="Times New Roman" panose="02020603050405020304" pitchFamily="18" charset="0"/>
              </a:rPr>
              <a:t>В</a:t>
            </a:r>
            <a:r>
              <a:rPr lang="ru-RU" sz="2400" dirty="0" smtClean="0">
                <a:solidFill>
                  <a:schemeClr val="tx1"/>
                </a:solidFill>
                <a:latin typeface="Times New Roman" panose="02020603050405020304" pitchFamily="18" charset="0"/>
                <a:cs typeface="Times New Roman" panose="02020603050405020304" pitchFamily="18" charset="0"/>
              </a:rPr>
              <a:t>ыписка </a:t>
            </a:r>
            <a:r>
              <a:rPr lang="ru-RU" sz="2400" dirty="0">
                <a:solidFill>
                  <a:schemeClr val="tx1"/>
                </a:solidFill>
                <a:latin typeface="Times New Roman" panose="02020603050405020304" pitchFamily="18" charset="0"/>
                <a:cs typeface="Times New Roman" panose="02020603050405020304" pitchFamily="18" charset="0"/>
              </a:rPr>
              <a:t>из реестра членов кооператива и ассоциированных членов кооператива о количественном и персональном составах членов кооператива и ассоциированных членов кооператива на дату принятия решения о созыве общего </a:t>
            </a:r>
            <a:r>
              <a:rPr lang="ru-RU" sz="2400" dirty="0" smtClean="0">
                <a:solidFill>
                  <a:schemeClr val="tx1"/>
                </a:solidFill>
                <a:latin typeface="Times New Roman" panose="02020603050405020304" pitchFamily="18" charset="0"/>
                <a:cs typeface="Times New Roman" panose="02020603050405020304" pitchFamily="18" charset="0"/>
              </a:rPr>
              <a:t>собрания</a:t>
            </a:r>
            <a:r>
              <a:rPr lang="ru-RU" sz="2400" dirty="0">
                <a:solidFill>
                  <a:schemeClr val="tx1"/>
                </a:solidFill>
                <a:latin typeface="Times New Roman" panose="02020603050405020304" pitchFamily="18" charset="0"/>
                <a:cs typeface="Times New Roman" panose="02020603050405020304" pitchFamily="18" charset="0"/>
              </a:rPr>
              <a:t>.</a:t>
            </a:r>
            <a:endParaRPr lang="ru-RU" sz="2400" dirty="0" smtClean="0">
              <a:solidFill>
                <a:schemeClr val="tx1"/>
              </a:solidFill>
              <a:latin typeface="Times New Roman" panose="02020603050405020304" pitchFamily="18" charset="0"/>
              <a:cs typeface="Times New Roman" panose="02020603050405020304" pitchFamily="18" charset="0"/>
            </a:endParaRPr>
          </a:p>
          <a:p>
            <a:pPr algn="just"/>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400" dirty="0">
                <a:solidFill>
                  <a:schemeClr val="tx1"/>
                </a:solidFill>
                <a:latin typeface="Times New Roman" panose="02020603050405020304" pitchFamily="18" charset="0"/>
                <a:cs typeface="Times New Roman" panose="02020603050405020304" pitchFamily="18" charset="0"/>
              </a:rPr>
              <a:t>Д</a:t>
            </a:r>
            <a:r>
              <a:rPr lang="ru-RU" sz="2400" dirty="0" smtClean="0">
                <a:solidFill>
                  <a:schemeClr val="tx1"/>
                </a:solidFill>
                <a:latin typeface="Times New Roman" panose="02020603050405020304" pitchFamily="18" charset="0"/>
                <a:cs typeface="Times New Roman" panose="02020603050405020304" pitchFamily="18" charset="0"/>
              </a:rPr>
              <a:t>оверенности</a:t>
            </a:r>
            <a:r>
              <a:rPr lang="ru-RU" sz="2400" dirty="0">
                <a:solidFill>
                  <a:schemeClr val="tx1"/>
                </a:solidFill>
                <a:latin typeface="Times New Roman" panose="02020603050405020304" pitchFamily="18" charset="0"/>
                <a:cs typeface="Times New Roman" panose="02020603050405020304" pitchFamily="18" charset="0"/>
              </a:rPr>
              <a:t>, представленные общему собранию членов кооператива, на право представительства или протоколы об избрании </a:t>
            </a:r>
            <a:r>
              <a:rPr lang="ru-RU" sz="2400" dirty="0" smtClean="0">
                <a:solidFill>
                  <a:schemeClr val="tx1"/>
                </a:solidFill>
                <a:latin typeface="Times New Roman" panose="02020603050405020304" pitchFamily="18" charset="0"/>
                <a:cs typeface="Times New Roman" panose="02020603050405020304" pitchFamily="18" charset="0"/>
              </a:rPr>
              <a:t>уполномоченных.</a:t>
            </a:r>
          </a:p>
          <a:p>
            <a:pPr algn="just"/>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400" dirty="0">
                <a:solidFill>
                  <a:schemeClr val="tx1"/>
                </a:solidFill>
                <a:latin typeface="Times New Roman" panose="02020603050405020304" pitchFamily="18" charset="0"/>
                <a:cs typeface="Times New Roman" panose="02020603050405020304" pitchFamily="18" charset="0"/>
              </a:rPr>
              <a:t>М</a:t>
            </a:r>
            <a:r>
              <a:rPr lang="ru-RU" sz="2400" dirty="0" smtClean="0">
                <a:solidFill>
                  <a:schemeClr val="tx1"/>
                </a:solidFill>
                <a:latin typeface="Times New Roman" panose="02020603050405020304" pitchFamily="18" charset="0"/>
                <a:cs typeface="Times New Roman" panose="02020603050405020304" pitchFamily="18" charset="0"/>
              </a:rPr>
              <a:t>атериалы</a:t>
            </a:r>
            <a:r>
              <a:rPr lang="ru-RU" sz="2400" dirty="0">
                <a:solidFill>
                  <a:schemeClr val="tx1"/>
                </a:solidFill>
                <a:latin typeface="Times New Roman" panose="02020603050405020304" pitchFamily="18" charset="0"/>
                <a:cs typeface="Times New Roman" panose="02020603050405020304" pitchFamily="18" charset="0"/>
              </a:rPr>
              <a:t>, представленные по повестке дня общего собрания членов </a:t>
            </a:r>
            <a:r>
              <a:rPr lang="ru-RU" sz="2400" dirty="0" smtClean="0">
                <a:solidFill>
                  <a:schemeClr val="tx1"/>
                </a:solidFill>
                <a:latin typeface="Times New Roman" panose="02020603050405020304" pitchFamily="18" charset="0"/>
                <a:cs typeface="Times New Roman" panose="02020603050405020304" pitchFamily="18" charset="0"/>
              </a:rPr>
              <a:t>кооператива</a:t>
            </a:r>
            <a:r>
              <a:rPr lang="ru-RU" sz="2400" dirty="0">
                <a:solidFill>
                  <a:schemeClr val="tx1"/>
                </a:solidFill>
                <a:latin typeface="Times New Roman" panose="02020603050405020304" pitchFamily="18" charset="0"/>
                <a:cs typeface="Times New Roman" panose="02020603050405020304" pitchFamily="18" charset="0"/>
              </a:rPr>
              <a:t>.</a:t>
            </a:r>
            <a:endParaRPr lang="ru-RU" sz="2400" dirty="0" smtClean="0">
              <a:solidFill>
                <a:schemeClr val="tx1"/>
              </a:solidFill>
              <a:latin typeface="Times New Roman" panose="02020603050405020304" pitchFamily="18" charset="0"/>
              <a:cs typeface="Times New Roman" panose="02020603050405020304" pitchFamily="18" charset="0"/>
            </a:endParaRPr>
          </a:p>
          <a:p>
            <a:pPr algn="just"/>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400" dirty="0">
                <a:solidFill>
                  <a:schemeClr val="tx1"/>
                </a:solidFill>
                <a:latin typeface="Times New Roman" panose="02020603050405020304" pitchFamily="18" charset="0"/>
                <a:cs typeface="Times New Roman" panose="02020603050405020304" pitchFamily="18" charset="0"/>
              </a:rPr>
              <a:t>Б</a:t>
            </a:r>
            <a:r>
              <a:rPr lang="ru-RU" sz="2400" dirty="0" smtClean="0">
                <a:solidFill>
                  <a:schemeClr val="tx1"/>
                </a:solidFill>
                <a:latin typeface="Times New Roman" panose="02020603050405020304" pitchFamily="18" charset="0"/>
                <a:cs typeface="Times New Roman" panose="02020603050405020304" pitchFamily="18" charset="0"/>
              </a:rPr>
              <a:t>юллетени </a:t>
            </a:r>
            <a:r>
              <a:rPr lang="ru-RU" sz="2400" dirty="0">
                <a:solidFill>
                  <a:schemeClr val="tx1"/>
                </a:solidFill>
                <a:latin typeface="Times New Roman" panose="02020603050405020304" pitchFamily="18" charset="0"/>
                <a:cs typeface="Times New Roman" panose="02020603050405020304" pitchFamily="18" charset="0"/>
              </a:rPr>
              <a:t>для </a:t>
            </a:r>
            <a:r>
              <a:rPr lang="ru-RU" sz="2400" dirty="0" smtClean="0">
                <a:solidFill>
                  <a:schemeClr val="tx1"/>
                </a:solidFill>
                <a:latin typeface="Times New Roman" panose="02020603050405020304" pitchFamily="18" charset="0"/>
                <a:cs typeface="Times New Roman" panose="02020603050405020304" pitchFamily="18" charset="0"/>
              </a:rPr>
              <a:t>голосования.</a:t>
            </a:r>
            <a:endParaRPr lang="ru-RU" sz="2400" dirty="0">
              <a:solidFill>
                <a:schemeClr val="tx1"/>
              </a:solidFill>
              <a:latin typeface="Times New Roman" panose="02020603050405020304" pitchFamily="18" charset="0"/>
              <a:cs typeface="Times New Roman" panose="02020603050405020304" pitchFamily="18" charset="0"/>
            </a:endParaRPr>
          </a:p>
          <a:p>
            <a:pPr algn="just"/>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400" dirty="0">
                <a:solidFill>
                  <a:schemeClr val="tx1"/>
                </a:solidFill>
                <a:latin typeface="Times New Roman" panose="02020603050405020304" pitchFamily="18" charset="0"/>
                <a:cs typeface="Times New Roman" panose="02020603050405020304" pitchFamily="18" charset="0"/>
              </a:rPr>
              <a:t>З</a:t>
            </a:r>
            <a:r>
              <a:rPr lang="ru-RU" sz="2400" dirty="0" smtClean="0">
                <a:solidFill>
                  <a:schemeClr val="tx1"/>
                </a:solidFill>
                <a:latin typeface="Times New Roman" panose="02020603050405020304" pitchFamily="18" charset="0"/>
                <a:cs typeface="Times New Roman" panose="02020603050405020304" pitchFamily="18" charset="0"/>
              </a:rPr>
              <a:t>аявления</a:t>
            </a:r>
            <a:r>
              <a:rPr lang="ru-RU" sz="2400" dirty="0">
                <a:solidFill>
                  <a:schemeClr val="tx1"/>
                </a:solidFill>
                <a:latin typeface="Times New Roman" panose="02020603050405020304" pitchFamily="18" charset="0"/>
                <a:cs typeface="Times New Roman" panose="02020603050405020304" pitchFamily="18" charset="0"/>
              </a:rPr>
              <a:t>, предложения и особые мнения, в отношении которых членами кооператива и ассоциированными членами кооператива выражено требование приобщить их к протоколу общего собрания членов </a:t>
            </a:r>
            <a:r>
              <a:rPr lang="ru-RU" sz="2400" dirty="0" smtClean="0">
                <a:solidFill>
                  <a:schemeClr val="tx1"/>
                </a:solidFill>
                <a:latin typeface="Times New Roman" panose="02020603050405020304" pitchFamily="18" charset="0"/>
                <a:cs typeface="Times New Roman" panose="02020603050405020304" pitchFamily="18" charset="0"/>
              </a:rPr>
              <a:t>кооператива</a:t>
            </a:r>
            <a:r>
              <a:rPr lang="ru-RU" sz="2400" dirty="0">
                <a:solidFill>
                  <a:schemeClr val="tx1"/>
                </a:solidFill>
                <a:latin typeface="Times New Roman" panose="02020603050405020304" pitchFamily="18" charset="0"/>
                <a:cs typeface="Times New Roman" panose="02020603050405020304" pitchFamily="18" charset="0"/>
              </a:rPr>
              <a:t>.</a:t>
            </a:r>
            <a:endParaRPr lang="ru-RU" sz="2400" dirty="0" smtClean="0">
              <a:solidFill>
                <a:schemeClr val="tx1"/>
              </a:solidFill>
              <a:latin typeface="Times New Roman" panose="02020603050405020304" pitchFamily="18" charset="0"/>
              <a:cs typeface="Times New Roman" panose="02020603050405020304" pitchFamily="18" charset="0"/>
            </a:endParaRPr>
          </a:p>
          <a:p>
            <a:pPr algn="just"/>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400" dirty="0">
                <a:solidFill>
                  <a:schemeClr val="tx1"/>
                </a:solidFill>
                <a:latin typeface="Times New Roman" panose="02020603050405020304" pitchFamily="18" charset="0"/>
                <a:cs typeface="Times New Roman" panose="02020603050405020304" pitchFamily="18" charset="0"/>
              </a:rPr>
              <a:t>И</a:t>
            </a:r>
            <a:r>
              <a:rPr lang="ru-RU" sz="2400" dirty="0" smtClean="0">
                <a:solidFill>
                  <a:schemeClr val="tx1"/>
                </a:solidFill>
                <a:latin typeface="Times New Roman" panose="02020603050405020304" pitchFamily="18" charset="0"/>
                <a:cs typeface="Times New Roman" panose="02020603050405020304" pitchFamily="18" charset="0"/>
              </a:rPr>
              <a:t>ные </a:t>
            </a:r>
            <a:r>
              <a:rPr lang="ru-RU" sz="2400" dirty="0">
                <a:solidFill>
                  <a:schemeClr val="tx1"/>
                </a:solidFill>
                <a:latin typeface="Times New Roman" panose="02020603050405020304" pitchFamily="18" charset="0"/>
                <a:cs typeface="Times New Roman" panose="02020603050405020304" pitchFamily="18" charset="0"/>
              </a:rPr>
              <a:t>предусмотренные уставом кооператива, внутренними документами (положениями) кооператива или общим собранием членов кооператива документы.</a:t>
            </a:r>
          </a:p>
          <a:p>
            <a:pPr algn="just"/>
            <a:endParaRPr lang="ru-RU" sz="2400" dirty="0">
              <a:solidFill>
                <a:schemeClr val="tx1"/>
              </a:solidFill>
              <a:latin typeface="Times New Roman" panose="02020603050405020304" pitchFamily="18" charset="0"/>
              <a:cs typeface="Times New Roman" panose="02020603050405020304" pitchFamily="18" charset="0"/>
            </a:endParaRPr>
          </a:p>
          <a:p>
            <a:pPr algn="just"/>
            <a:endParaRPr lang="ru-RU" dirty="0"/>
          </a:p>
        </p:txBody>
      </p:sp>
      <p:grpSp>
        <p:nvGrpSpPr>
          <p:cNvPr id="4" name="object 25"/>
          <p:cNvGrpSpPr/>
          <p:nvPr/>
        </p:nvGrpSpPr>
        <p:grpSpPr>
          <a:xfrm>
            <a:off x="-3" y="0"/>
            <a:ext cx="20104100" cy="149225"/>
            <a:chOff x="-3" y="0"/>
            <a:chExt cx="20104100" cy="149225"/>
          </a:xfrm>
        </p:grpSpPr>
        <p:sp>
          <p:nvSpPr>
            <p:cNvPr id="5" name="object 26"/>
            <p:cNvSpPr/>
            <p:nvPr/>
          </p:nvSpPr>
          <p:spPr>
            <a:xfrm>
              <a:off x="6701361"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FF0000"/>
            </a:solidFill>
          </p:spPr>
          <p:txBody>
            <a:bodyPr wrap="square" lIns="0" tIns="0" rIns="0" bIns="0" rtlCol="0"/>
            <a:lstStyle/>
            <a:p>
              <a:endParaRPr dirty="0"/>
            </a:p>
          </p:txBody>
        </p:sp>
        <p:sp>
          <p:nvSpPr>
            <p:cNvPr id="6" name="object 27"/>
            <p:cNvSpPr/>
            <p:nvPr/>
          </p:nvSpPr>
          <p:spPr>
            <a:xfrm>
              <a:off x="-3"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456480"/>
            </a:solidFill>
          </p:spPr>
          <p:txBody>
            <a:bodyPr wrap="square" lIns="0" tIns="0" rIns="0" bIns="0" rtlCol="0"/>
            <a:lstStyle/>
            <a:p>
              <a:endParaRPr dirty="0"/>
            </a:p>
          </p:txBody>
        </p:sp>
        <p:sp>
          <p:nvSpPr>
            <p:cNvPr id="7" name="object 28"/>
            <p:cNvSpPr/>
            <p:nvPr/>
          </p:nvSpPr>
          <p:spPr>
            <a:xfrm>
              <a:off x="13402726"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E6E7E8"/>
            </a:solidFill>
          </p:spPr>
          <p:txBody>
            <a:bodyPr wrap="square" lIns="0" tIns="0" rIns="0" bIns="0" rtlCol="0"/>
            <a:lstStyle/>
            <a:p>
              <a:endParaRPr dirty="0"/>
            </a:p>
          </p:txBody>
        </p:sp>
      </p:grpSp>
    </p:spTree>
    <p:extLst>
      <p:ext uri="{BB962C8B-B14F-4D97-AF65-F5344CB8AC3E}">
        <p14:creationId xmlns:p14="http://schemas.microsoft.com/office/powerpoint/2010/main" val="1030527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033049" y="1006475"/>
            <a:ext cx="18038414" cy="10202793"/>
          </a:xfrm>
        </p:spPr>
        <p:txBody>
          <a:bodyPr/>
          <a:lstStyle/>
          <a:p>
            <a:pPr marL="342900" indent="-342900">
              <a:buFont typeface="Wingdings" panose="05000000000000000000" pitchFamily="2" charset="2"/>
              <a:buChar char="ü"/>
            </a:pPr>
            <a:r>
              <a:rPr lang="ru-RU" sz="2400" dirty="0">
                <a:solidFill>
                  <a:schemeClr val="tx1"/>
                </a:solidFill>
                <a:latin typeface="Times New Roman" panose="02020603050405020304" pitchFamily="18" charset="0"/>
                <a:cs typeface="Times New Roman" panose="02020603050405020304" pitchFamily="18" charset="0"/>
              </a:rPr>
              <a:t>Каждый из двух экземпляров протокола общего собрания членов кооператива должен быть подписан председателем и секретарем этого собрания, председателем кооператива и по решению общего собрания членов кооператива членами наблюдательного совета кооператива или не менее чем тремя иными членами кооператива</a:t>
            </a:r>
            <a:r>
              <a:rPr lang="ru-RU" sz="2400" dirty="0" smtClean="0">
                <a:solidFill>
                  <a:schemeClr val="tx1"/>
                </a:solidFill>
                <a:latin typeface="Times New Roman" panose="02020603050405020304" pitchFamily="18" charset="0"/>
                <a:cs typeface="Times New Roman" panose="02020603050405020304" pitchFamily="18" charset="0"/>
              </a:rPr>
              <a:t>.</a:t>
            </a: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В </a:t>
            </a:r>
            <a:r>
              <a:rPr lang="ru-RU" sz="2400" dirty="0">
                <a:solidFill>
                  <a:schemeClr val="tx1"/>
                </a:solidFill>
                <a:latin typeface="Times New Roman" panose="02020603050405020304" pitchFamily="18" charset="0"/>
                <a:cs typeface="Times New Roman" panose="02020603050405020304" pitchFamily="18" charset="0"/>
              </a:rPr>
              <a:t>правлении кооператива, наблюдательном совете кооператива должно храниться по одному экземпляру протокола общего собрания членов кооператива. Правление кооператива обязано по требованию члена кооператива или ассоциированного члена кооператива ознакомить их с протоколом общего собрания членов кооператива либо выдать им удостоверенные копии протокола этого собрания или выписки из протокола этого собрания, за исключением сведений, отнесенных общим собранием членов кооператива к коммерческой тайне, за плату, не превышающую расходов на изготовление этих копий или выписок</a:t>
            </a:r>
            <a:r>
              <a:rPr lang="ru-RU" sz="2400" dirty="0" smtClean="0">
                <a:solidFill>
                  <a:schemeClr val="tx1"/>
                </a:solidFill>
                <a:latin typeface="Times New Roman" panose="02020603050405020304" pitchFamily="18" charset="0"/>
                <a:cs typeface="Times New Roman" panose="02020603050405020304" pitchFamily="18" charset="0"/>
              </a:rPr>
              <a:t>.</a:t>
            </a:r>
          </a:p>
          <a:p>
            <a:pPr algn="just"/>
            <a:endParaRPr lang="ru-RU" sz="2400" dirty="0" smtClean="0">
              <a:solidFill>
                <a:schemeClr val="tx1"/>
              </a:solidFill>
              <a:latin typeface="Times New Roman" panose="02020603050405020304" pitchFamily="18" charset="0"/>
              <a:cs typeface="Times New Roman" panose="02020603050405020304" pitchFamily="18" charset="0"/>
            </a:endParaRPr>
          </a:p>
          <a:p>
            <a:pPr algn="just"/>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В случае, если члены кооператива или ассоциированные члены кооператива подали заявления о недостоверности протокола общего собрания членов кооператива или его неполноте, эти заявления должны быть рассмотрены на ближайшем общем собрании членов кооператива</a:t>
            </a:r>
            <a:r>
              <a:rPr lang="ru-RU" sz="2400" dirty="0" smtClean="0">
                <a:solidFill>
                  <a:schemeClr val="tx1"/>
                </a:solidFill>
                <a:latin typeface="Times New Roman" panose="02020603050405020304" pitchFamily="18" charset="0"/>
                <a:cs typeface="Times New Roman" panose="02020603050405020304" pitchFamily="18" charset="0"/>
              </a:rPr>
              <a:t>.</a:t>
            </a:r>
          </a:p>
          <a:p>
            <a:pPr algn="just"/>
            <a:endParaRPr lang="ru-RU" sz="2400" dirty="0">
              <a:solidFill>
                <a:schemeClr val="tx1"/>
              </a:solidFill>
              <a:latin typeface="Times New Roman" panose="02020603050405020304" pitchFamily="18" charset="0"/>
              <a:cs typeface="Times New Roman" panose="02020603050405020304" pitchFamily="18" charset="0"/>
            </a:endParaRPr>
          </a:p>
          <a:p>
            <a:pPr algn="just"/>
            <a:endParaRPr lang="ru-RU" sz="24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endParaRPr lang="ru-RU" sz="2400" dirty="0">
              <a:solidFill>
                <a:schemeClr val="tx1"/>
              </a:solidFill>
              <a:latin typeface="Times New Roman" panose="02020603050405020304" pitchFamily="18" charset="0"/>
              <a:cs typeface="Times New Roman" panose="02020603050405020304" pitchFamily="18" charset="0"/>
            </a:endParaRPr>
          </a:p>
          <a:p>
            <a:pPr algn="ctr"/>
            <a:r>
              <a:rPr lang="ru-RU" sz="2800" b="1" dirty="0">
                <a:solidFill>
                  <a:srgbClr val="C00000"/>
                </a:solidFill>
                <a:latin typeface="Times New Roman" panose="02020603050405020304" pitchFamily="18" charset="0"/>
                <a:cs typeface="Times New Roman" panose="02020603050405020304" pitchFamily="18" charset="0"/>
              </a:rPr>
              <a:t>Протокол общего собрания – основа для оспаривания его решений </a:t>
            </a:r>
            <a:r>
              <a:rPr lang="ru-RU" sz="2800" dirty="0">
                <a:solidFill>
                  <a:schemeClr val="tx1"/>
                </a:solidFill>
                <a:latin typeface="Times New Roman" panose="02020603050405020304" pitchFamily="18" charset="0"/>
                <a:cs typeface="Times New Roman" panose="02020603050405020304" pitchFamily="18" charset="0"/>
              </a:rPr>
              <a:t>(членом / ассоциированным членом)</a:t>
            </a:r>
          </a:p>
          <a:p>
            <a:pPr algn="ctr"/>
            <a:r>
              <a:rPr lang="ru-RU" sz="2800" dirty="0">
                <a:solidFill>
                  <a:schemeClr val="tx1"/>
                </a:solidFill>
                <a:latin typeface="Times New Roman" panose="02020603050405020304" pitchFamily="18" charset="0"/>
                <a:cs typeface="Times New Roman" panose="02020603050405020304" pitchFamily="18" charset="0"/>
              </a:rPr>
              <a:t>Решение общего собрания может быть недействительным в связи с ничтожностью (например, отсутствовал кворум).</a:t>
            </a:r>
          </a:p>
          <a:p>
            <a:pPr algn="ctr"/>
            <a:r>
              <a:rPr lang="ru-RU" sz="2800" dirty="0">
                <a:solidFill>
                  <a:schemeClr val="tx1"/>
                </a:solidFill>
                <a:latin typeface="Times New Roman" panose="02020603050405020304" pitchFamily="18" charset="0"/>
                <a:cs typeface="Times New Roman" panose="02020603050405020304" pitchFamily="18" charset="0"/>
              </a:rPr>
              <a:t>Решение общего собрания может быть оспоримым (например, нарушены правила созыва собрания, отсутствует обязательное для данного вопроса заключение ревизионного союза и т.д.) Срок на обжалование решения общего собрания – 3 месяца (может быть продлён не более, чем до 6 месяцев)</a:t>
            </a:r>
          </a:p>
          <a:p>
            <a:pPr marL="342900" indent="-342900" algn="just">
              <a:buFont typeface="Wingdings" panose="05000000000000000000" pitchFamily="2" charset="2"/>
              <a:buChar char="ü"/>
            </a:pPr>
            <a:endParaRPr lang="ru-RU" sz="2400" dirty="0">
              <a:solidFill>
                <a:schemeClr val="tx1"/>
              </a:solidFill>
              <a:latin typeface="Times New Roman" panose="02020603050405020304" pitchFamily="18" charset="0"/>
              <a:cs typeface="Times New Roman" panose="02020603050405020304" pitchFamily="18" charset="0"/>
            </a:endParaRPr>
          </a:p>
          <a:p>
            <a:endParaRPr lang="ru-RU" dirty="0"/>
          </a:p>
          <a:p>
            <a:endParaRPr lang="ru-RU" dirty="0"/>
          </a:p>
        </p:txBody>
      </p:sp>
      <p:grpSp>
        <p:nvGrpSpPr>
          <p:cNvPr id="4" name="object 25"/>
          <p:cNvGrpSpPr/>
          <p:nvPr/>
        </p:nvGrpSpPr>
        <p:grpSpPr>
          <a:xfrm>
            <a:off x="-3" y="0"/>
            <a:ext cx="20104100" cy="149225"/>
            <a:chOff x="-3" y="0"/>
            <a:chExt cx="20104100" cy="149225"/>
          </a:xfrm>
        </p:grpSpPr>
        <p:sp>
          <p:nvSpPr>
            <p:cNvPr id="5" name="object 26"/>
            <p:cNvSpPr/>
            <p:nvPr/>
          </p:nvSpPr>
          <p:spPr>
            <a:xfrm>
              <a:off x="6701361"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FF0000"/>
            </a:solidFill>
          </p:spPr>
          <p:txBody>
            <a:bodyPr wrap="square" lIns="0" tIns="0" rIns="0" bIns="0" rtlCol="0"/>
            <a:lstStyle/>
            <a:p>
              <a:endParaRPr dirty="0"/>
            </a:p>
          </p:txBody>
        </p:sp>
        <p:sp>
          <p:nvSpPr>
            <p:cNvPr id="6" name="object 27"/>
            <p:cNvSpPr/>
            <p:nvPr/>
          </p:nvSpPr>
          <p:spPr>
            <a:xfrm>
              <a:off x="-3"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456480"/>
            </a:solidFill>
          </p:spPr>
          <p:txBody>
            <a:bodyPr wrap="square" lIns="0" tIns="0" rIns="0" bIns="0" rtlCol="0"/>
            <a:lstStyle/>
            <a:p>
              <a:endParaRPr dirty="0"/>
            </a:p>
          </p:txBody>
        </p:sp>
        <p:sp>
          <p:nvSpPr>
            <p:cNvPr id="7" name="object 28"/>
            <p:cNvSpPr/>
            <p:nvPr/>
          </p:nvSpPr>
          <p:spPr>
            <a:xfrm>
              <a:off x="13402726"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E6E7E8"/>
            </a:solidFill>
          </p:spPr>
          <p:txBody>
            <a:bodyPr wrap="square" lIns="0" tIns="0" rIns="0" bIns="0" rtlCol="0"/>
            <a:lstStyle/>
            <a:p>
              <a:endParaRPr dirty="0"/>
            </a:p>
          </p:txBody>
        </p:sp>
      </p:grpSp>
    </p:spTree>
    <p:extLst>
      <p:ext uri="{BB962C8B-B14F-4D97-AF65-F5344CB8AC3E}">
        <p14:creationId xmlns:p14="http://schemas.microsoft.com/office/powerpoint/2010/main" val="2353198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032842" y="930275"/>
            <a:ext cx="18038414" cy="2946961"/>
          </a:xfrm>
        </p:spPr>
        <p:txBody>
          <a:bodyPr/>
          <a:lstStyle/>
          <a:p>
            <a:pPr algn="ctr"/>
            <a:r>
              <a:rPr lang="ru-RU" sz="2800" b="1" dirty="0">
                <a:solidFill>
                  <a:schemeClr val="tx1"/>
                </a:solidFill>
                <a:latin typeface="Times New Roman" panose="02020603050405020304" pitchFamily="18" charset="0"/>
                <a:cs typeface="Times New Roman" panose="02020603050405020304" pitchFamily="18" charset="0"/>
              </a:rPr>
              <a:t>РЕЕСТР </a:t>
            </a:r>
            <a:endParaRPr lang="ru-RU" sz="2800" dirty="0">
              <a:solidFill>
                <a:schemeClr val="tx1"/>
              </a:solidFill>
              <a:latin typeface="Times New Roman" panose="02020603050405020304" pitchFamily="18" charset="0"/>
              <a:cs typeface="Times New Roman" panose="02020603050405020304" pitchFamily="18" charset="0"/>
            </a:endParaRPr>
          </a:p>
          <a:p>
            <a:pPr algn="ctr"/>
            <a:r>
              <a:rPr lang="ru-RU" sz="2800" b="1" dirty="0">
                <a:solidFill>
                  <a:schemeClr val="tx1"/>
                </a:solidFill>
                <a:latin typeface="Times New Roman" panose="02020603050405020304" pitchFamily="18" charset="0"/>
                <a:cs typeface="Times New Roman" panose="02020603050405020304" pitchFamily="18" charset="0"/>
              </a:rPr>
              <a:t>членов сельскохозяйственного потребительского кооператива</a:t>
            </a:r>
            <a:endParaRPr lang="ru-RU" sz="2800" dirty="0">
              <a:solidFill>
                <a:schemeClr val="tx1"/>
              </a:solidFill>
              <a:latin typeface="Times New Roman" panose="02020603050405020304" pitchFamily="18" charset="0"/>
              <a:cs typeface="Times New Roman" panose="02020603050405020304" pitchFamily="18" charset="0"/>
            </a:endParaRPr>
          </a:p>
          <a:p>
            <a:pPr algn="ctr"/>
            <a:r>
              <a:rPr lang="ru-RU" sz="2800" b="1" dirty="0">
                <a:solidFill>
                  <a:schemeClr val="tx1"/>
                </a:solidFill>
                <a:latin typeface="Times New Roman" panose="02020603050405020304" pitchFamily="18" charset="0"/>
                <a:cs typeface="Times New Roman" panose="02020603050405020304" pitchFamily="18" charset="0"/>
              </a:rPr>
              <a:t> на __________________</a:t>
            </a:r>
            <a:endParaRPr lang="ru-RU" sz="2800" dirty="0">
              <a:solidFill>
                <a:schemeClr val="tx1"/>
              </a:solidFill>
              <a:latin typeface="Times New Roman" panose="02020603050405020304" pitchFamily="18" charset="0"/>
              <a:cs typeface="Times New Roman" panose="02020603050405020304" pitchFamily="18" charset="0"/>
            </a:endParaRPr>
          </a:p>
          <a:p>
            <a:pPr algn="ctr"/>
            <a:endParaRPr lang="ru-RU" dirty="0" smtClean="0"/>
          </a:p>
          <a:p>
            <a:pPr algn="ctr"/>
            <a:endParaRPr lang="ru-RU" dirty="0"/>
          </a:p>
          <a:p>
            <a:pPr algn="ctr"/>
            <a:endParaRPr lang="ru-RU" dirty="0" smtClean="0"/>
          </a:p>
          <a:p>
            <a:pPr algn="ctr"/>
            <a:endParaRPr lang="ru-RU" dirty="0"/>
          </a:p>
          <a:p>
            <a:pPr algn="ctr"/>
            <a:endParaRPr lang="ru-RU" dirty="0"/>
          </a:p>
        </p:txBody>
      </p:sp>
      <p:grpSp>
        <p:nvGrpSpPr>
          <p:cNvPr id="4" name="object 25"/>
          <p:cNvGrpSpPr/>
          <p:nvPr/>
        </p:nvGrpSpPr>
        <p:grpSpPr>
          <a:xfrm>
            <a:off x="-3" y="0"/>
            <a:ext cx="20104100" cy="149225"/>
            <a:chOff x="-3" y="0"/>
            <a:chExt cx="20104100" cy="149225"/>
          </a:xfrm>
        </p:grpSpPr>
        <p:sp>
          <p:nvSpPr>
            <p:cNvPr id="5" name="object 26"/>
            <p:cNvSpPr/>
            <p:nvPr/>
          </p:nvSpPr>
          <p:spPr>
            <a:xfrm>
              <a:off x="6701361"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FF0000"/>
            </a:solidFill>
          </p:spPr>
          <p:txBody>
            <a:bodyPr wrap="square" lIns="0" tIns="0" rIns="0" bIns="0" rtlCol="0"/>
            <a:lstStyle/>
            <a:p>
              <a:endParaRPr dirty="0"/>
            </a:p>
          </p:txBody>
        </p:sp>
        <p:sp>
          <p:nvSpPr>
            <p:cNvPr id="6" name="object 27"/>
            <p:cNvSpPr/>
            <p:nvPr/>
          </p:nvSpPr>
          <p:spPr>
            <a:xfrm>
              <a:off x="-3"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456480"/>
            </a:solidFill>
          </p:spPr>
          <p:txBody>
            <a:bodyPr wrap="square" lIns="0" tIns="0" rIns="0" bIns="0" rtlCol="0"/>
            <a:lstStyle/>
            <a:p>
              <a:endParaRPr dirty="0"/>
            </a:p>
          </p:txBody>
        </p:sp>
        <p:sp>
          <p:nvSpPr>
            <p:cNvPr id="7" name="object 28"/>
            <p:cNvSpPr/>
            <p:nvPr/>
          </p:nvSpPr>
          <p:spPr>
            <a:xfrm>
              <a:off x="13402726"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E6E7E8"/>
            </a:solidFill>
          </p:spPr>
          <p:txBody>
            <a:bodyPr wrap="square" lIns="0" tIns="0" rIns="0" bIns="0" rtlCol="0"/>
            <a:lstStyle/>
            <a:p>
              <a:endParaRPr dirty="0"/>
            </a:p>
          </p:txBody>
        </p:sp>
      </p:grpSp>
      <p:sp>
        <p:nvSpPr>
          <p:cNvPr id="11" name="Прямоугольник 10"/>
          <p:cNvSpPr/>
          <p:nvPr/>
        </p:nvSpPr>
        <p:spPr>
          <a:xfrm>
            <a:off x="3032019" y="7178675"/>
            <a:ext cx="15249632" cy="2605329"/>
          </a:xfrm>
          <a:prstGeom prst="rect">
            <a:avLst/>
          </a:prstGeom>
        </p:spPr>
        <p:txBody>
          <a:bodyPr wrap="square">
            <a:spAutoFit/>
          </a:bodyPr>
          <a:lstStyle/>
          <a:p>
            <a:pPr algn="just">
              <a:lnSpc>
                <a:spcPct val="115000"/>
              </a:lnSpc>
              <a:spcAft>
                <a:spcPts val="0"/>
              </a:spcAft>
              <a:tabLst>
                <a:tab pos="4914900" algn="l"/>
              </a:tabLs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Руководитель</a:t>
            </a:r>
            <a:r>
              <a:rPr lang="ru-RU" dirty="0">
                <a:latin typeface="Times New Roman" panose="02020603050405020304" pitchFamily="18" charset="0"/>
                <a:ea typeface="Times New Roman" panose="02020603050405020304" pitchFamily="18" charset="0"/>
                <a:cs typeface="Times New Roman" panose="02020603050405020304" pitchFamily="18" charset="0"/>
              </a:rPr>
              <a:t> ___________________          __________________________</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dirty="0">
                <a:latin typeface="Times New Roman" panose="02020603050405020304" pitchFamily="18" charset="0"/>
                <a:ea typeface="Times New Roman" panose="02020603050405020304" pitchFamily="18" charset="0"/>
                <a:cs typeface="Times New Roman" panose="02020603050405020304" pitchFamily="18" charset="0"/>
              </a:rPr>
              <a:t>		        (подпись) 		                           (расшифровка подписи)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9149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9149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МП (при наличии)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9149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9149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«______» ___________________20__ г.</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914900" algn="l"/>
              </a:tabLst>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tabLst>
                <a:tab pos="4914900" algn="l"/>
              </a:tabLs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___________________</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3" name="Таблица 12"/>
          <p:cNvGraphicFramePr>
            <a:graphicFrameLocks noGrp="1"/>
          </p:cNvGraphicFramePr>
          <p:nvPr>
            <p:extLst>
              <p:ext uri="{D42A27DB-BD31-4B8C-83A1-F6EECF244321}">
                <p14:modId xmlns:p14="http://schemas.microsoft.com/office/powerpoint/2010/main" val="3098929069"/>
              </p:ext>
            </p:extLst>
          </p:nvPr>
        </p:nvGraphicFramePr>
        <p:xfrm>
          <a:off x="2127251" y="2704491"/>
          <a:ext cx="16154398" cy="3865880"/>
        </p:xfrm>
        <a:graphic>
          <a:graphicData uri="http://schemas.openxmlformats.org/drawingml/2006/table">
            <a:tbl>
              <a:tblPr firstRow="1" bandRow="1">
                <a:tableStyleId>{93296810-A885-4BE3-A3E7-6D5BEEA58F35}</a:tableStyleId>
              </a:tblPr>
              <a:tblGrid>
                <a:gridCol w="734291">
                  <a:extLst>
                    <a:ext uri="{9D8B030D-6E8A-4147-A177-3AD203B41FA5}">
                      <a16:colId xmlns:a16="http://schemas.microsoft.com/office/drawing/2014/main" val="2465078600"/>
                    </a:ext>
                  </a:extLst>
                </a:gridCol>
                <a:gridCol w="3174191">
                  <a:extLst>
                    <a:ext uri="{9D8B030D-6E8A-4147-A177-3AD203B41FA5}">
                      <a16:colId xmlns:a16="http://schemas.microsoft.com/office/drawing/2014/main" val="444420045"/>
                    </a:ext>
                  </a:extLst>
                </a:gridCol>
                <a:gridCol w="2040986">
                  <a:extLst>
                    <a:ext uri="{9D8B030D-6E8A-4147-A177-3AD203B41FA5}">
                      <a16:colId xmlns:a16="http://schemas.microsoft.com/office/drawing/2014/main" val="2477379349"/>
                    </a:ext>
                  </a:extLst>
                </a:gridCol>
                <a:gridCol w="2040986">
                  <a:extLst>
                    <a:ext uri="{9D8B030D-6E8A-4147-A177-3AD203B41FA5}">
                      <a16:colId xmlns:a16="http://schemas.microsoft.com/office/drawing/2014/main" val="1104014227"/>
                    </a:ext>
                  </a:extLst>
                </a:gridCol>
                <a:gridCol w="2040986">
                  <a:extLst>
                    <a:ext uri="{9D8B030D-6E8A-4147-A177-3AD203B41FA5}">
                      <a16:colId xmlns:a16="http://schemas.microsoft.com/office/drawing/2014/main" val="3612369050"/>
                    </a:ext>
                  </a:extLst>
                </a:gridCol>
                <a:gridCol w="2040986">
                  <a:extLst>
                    <a:ext uri="{9D8B030D-6E8A-4147-A177-3AD203B41FA5}">
                      <a16:colId xmlns:a16="http://schemas.microsoft.com/office/drawing/2014/main" val="1742473863"/>
                    </a:ext>
                  </a:extLst>
                </a:gridCol>
                <a:gridCol w="2040986">
                  <a:extLst>
                    <a:ext uri="{9D8B030D-6E8A-4147-A177-3AD203B41FA5}">
                      <a16:colId xmlns:a16="http://schemas.microsoft.com/office/drawing/2014/main" val="924200294"/>
                    </a:ext>
                  </a:extLst>
                </a:gridCol>
                <a:gridCol w="2040986">
                  <a:extLst>
                    <a:ext uri="{9D8B030D-6E8A-4147-A177-3AD203B41FA5}">
                      <a16:colId xmlns:a16="http://schemas.microsoft.com/office/drawing/2014/main" val="2519628577"/>
                    </a:ext>
                  </a:extLst>
                </a:gridCol>
              </a:tblGrid>
              <a:tr h="37084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800" dirty="0" smtClean="0">
                          <a:solidFill>
                            <a:schemeClr val="tx1"/>
                          </a:solidFill>
                          <a:effectLst/>
                          <a:latin typeface="Times New Roman" panose="02020603050405020304" pitchFamily="18" charset="0"/>
                          <a:cs typeface="Times New Roman" panose="02020603050405020304" pitchFamily="18" charset="0"/>
                        </a:rPr>
                        <a:t>№ п/п</a:t>
                      </a:r>
                      <a:endParaRPr lang="ru-RU"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18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800" dirty="0" smtClean="0">
                          <a:solidFill>
                            <a:schemeClr val="tx1"/>
                          </a:solidFill>
                          <a:effectLst/>
                          <a:latin typeface="Times New Roman" panose="02020603050405020304" pitchFamily="18" charset="0"/>
                          <a:cs typeface="Times New Roman" panose="02020603050405020304" pitchFamily="18" charset="0"/>
                        </a:rPr>
                        <a:t>Наименование  члена кооператива</a:t>
                      </a:r>
                      <a:endParaRPr lang="ru-RU"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18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800" dirty="0" smtClean="0">
                          <a:solidFill>
                            <a:schemeClr val="tx1"/>
                          </a:solidFill>
                          <a:effectLst/>
                          <a:latin typeface="Times New Roman" panose="02020603050405020304" pitchFamily="18" charset="0"/>
                          <a:cs typeface="Times New Roman" panose="02020603050405020304" pitchFamily="18" charset="0"/>
                        </a:rPr>
                        <a:t>Форма собственности </a:t>
                      </a:r>
                      <a:endParaRPr lang="ru-RU"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18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800" dirty="0" smtClean="0">
                          <a:solidFill>
                            <a:schemeClr val="tx1"/>
                          </a:solidFill>
                          <a:effectLst/>
                          <a:latin typeface="Times New Roman" panose="02020603050405020304" pitchFamily="18" charset="0"/>
                          <a:cs typeface="Times New Roman" panose="02020603050405020304" pitchFamily="18" charset="0"/>
                        </a:rPr>
                        <a:t>Дата вступления в члены кооператива</a:t>
                      </a:r>
                      <a:endParaRPr lang="ru-RU"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18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800" dirty="0" smtClean="0">
                          <a:solidFill>
                            <a:schemeClr val="tx1"/>
                          </a:solidFill>
                          <a:effectLst/>
                          <a:latin typeface="Times New Roman" panose="02020603050405020304" pitchFamily="18" charset="0"/>
                          <a:cs typeface="Times New Roman" panose="02020603050405020304" pitchFamily="18" charset="0"/>
                        </a:rPr>
                        <a:t>Наименование, дата и номер документа, подтверждающего прием в члены кооператива </a:t>
                      </a:r>
                      <a:endParaRPr lang="ru-RU"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18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ru-RU" sz="18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Стоимость паевого взноса и приращенного пая членов кооператива</a:t>
                      </a:r>
                      <a:endParaRPr lang="ru-RU" sz="18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ru-RU" sz="18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Стоимости паевого взноса ассоциированных членов кооператива</a:t>
                      </a:r>
                      <a:endParaRPr lang="ru-RU" sz="18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ru-RU" sz="18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Иная информация </a:t>
                      </a:r>
                      <a:endParaRPr lang="ru-RU" sz="18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extLst>
                  <a:ext uri="{0D108BD9-81ED-4DB2-BD59-A6C34878D82A}">
                    <a16:rowId xmlns:a16="http://schemas.microsoft.com/office/drawing/2014/main" val="4076114916"/>
                  </a:ext>
                </a:extLst>
              </a:tr>
              <a:tr h="370840">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extLst>
                  <a:ext uri="{0D108BD9-81ED-4DB2-BD59-A6C34878D82A}">
                    <a16:rowId xmlns:a16="http://schemas.microsoft.com/office/drawing/2014/main" val="1610245202"/>
                  </a:ext>
                </a:extLst>
              </a:tr>
              <a:tr h="370840">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extLst>
                  <a:ext uri="{0D108BD9-81ED-4DB2-BD59-A6C34878D82A}">
                    <a16:rowId xmlns:a16="http://schemas.microsoft.com/office/drawing/2014/main" val="2915277933"/>
                  </a:ext>
                </a:extLst>
              </a:tr>
              <a:tr h="370840">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extLst>
                  <a:ext uri="{0D108BD9-81ED-4DB2-BD59-A6C34878D82A}">
                    <a16:rowId xmlns:a16="http://schemas.microsoft.com/office/drawing/2014/main" val="1120068310"/>
                  </a:ext>
                </a:extLst>
              </a:tr>
              <a:tr h="370840">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extLst>
                  <a:ext uri="{0D108BD9-81ED-4DB2-BD59-A6C34878D82A}">
                    <a16:rowId xmlns:a16="http://schemas.microsoft.com/office/drawing/2014/main" val="1379663306"/>
                  </a:ext>
                </a:extLst>
              </a:tr>
              <a:tr h="370840">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tc>
                  <a:txBody>
                    <a:bodyPr/>
                    <a:lstStyle/>
                    <a:p>
                      <a:endParaRPr lang="ru-RU" dirty="0"/>
                    </a:p>
                  </a:txBody>
                  <a:tcPr>
                    <a:solidFill>
                      <a:schemeClr val="accent1">
                        <a:lumMod val="20000"/>
                        <a:lumOff val="80000"/>
                      </a:schemeClr>
                    </a:solidFill>
                  </a:tcPr>
                </a:tc>
                <a:extLst>
                  <a:ext uri="{0D108BD9-81ED-4DB2-BD59-A6C34878D82A}">
                    <a16:rowId xmlns:a16="http://schemas.microsoft.com/office/drawing/2014/main" val="169298854"/>
                  </a:ext>
                </a:extLst>
              </a:tr>
            </a:tbl>
          </a:graphicData>
        </a:graphic>
      </p:graphicFrame>
    </p:spTree>
    <p:extLst>
      <p:ext uri="{BB962C8B-B14F-4D97-AF65-F5344CB8AC3E}">
        <p14:creationId xmlns:p14="http://schemas.microsoft.com/office/powerpoint/2010/main" val="3349817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908049" y="473075"/>
            <a:ext cx="17897475" cy="12049452"/>
          </a:xfrm>
        </p:spPr>
        <p:txBody>
          <a:bodyPr/>
          <a:lstStyle/>
          <a:p>
            <a:pPr algn="ctr"/>
            <a:r>
              <a:rPr lang="ru-RU" sz="2800" b="1" dirty="0" smtClean="0">
                <a:solidFill>
                  <a:srgbClr val="C00000"/>
                </a:solidFill>
                <a:latin typeface="Times New Roman" panose="02020603050405020304" pitchFamily="18" charset="0"/>
                <a:cs typeface="Times New Roman" panose="02020603050405020304" pitchFamily="18" charset="0"/>
              </a:rPr>
              <a:t>Членская </a:t>
            </a:r>
            <a:r>
              <a:rPr lang="ru-RU" sz="2800" b="1" dirty="0">
                <a:solidFill>
                  <a:srgbClr val="C00000"/>
                </a:solidFill>
                <a:latin typeface="Times New Roman" panose="02020603050405020304" pitchFamily="18" charset="0"/>
                <a:cs typeface="Times New Roman" panose="02020603050405020304" pitchFamily="18" charset="0"/>
              </a:rPr>
              <a:t>книжка </a:t>
            </a:r>
            <a:endParaRPr lang="ru-RU" sz="2800" b="1" dirty="0" smtClean="0">
              <a:solidFill>
                <a:srgbClr val="C00000"/>
              </a:solidFill>
              <a:latin typeface="Times New Roman" panose="02020603050405020304" pitchFamily="18" charset="0"/>
              <a:cs typeface="Times New Roman" panose="02020603050405020304" pitchFamily="18" charset="0"/>
            </a:endParaRPr>
          </a:p>
          <a:p>
            <a:pPr algn="ctr"/>
            <a:endParaRPr lang="ru-RU" sz="2800" dirty="0" smtClean="0">
              <a:solidFill>
                <a:schemeClr val="tx1"/>
              </a:solidFill>
              <a:latin typeface="Times New Roman" panose="02020603050405020304" pitchFamily="18" charset="0"/>
              <a:cs typeface="Times New Roman" panose="02020603050405020304" pitchFamily="18" charset="0"/>
            </a:endParaRPr>
          </a:p>
          <a:p>
            <a:endParaRPr lang="ru-RU" dirty="0"/>
          </a:p>
          <a:p>
            <a:r>
              <a:rPr lang="ru-RU" sz="2400" dirty="0" smtClean="0">
                <a:solidFill>
                  <a:schemeClr val="tx1"/>
                </a:solidFill>
                <a:latin typeface="Times New Roman" panose="02020603050405020304" pitchFamily="18" charset="0"/>
                <a:cs typeface="Times New Roman" panose="02020603050405020304" pitchFamily="18" charset="0"/>
              </a:rPr>
              <a:t>Члену </a:t>
            </a:r>
            <a:r>
              <a:rPr lang="ru-RU" sz="2400" dirty="0">
                <a:solidFill>
                  <a:schemeClr val="tx1"/>
                </a:solidFill>
                <a:latin typeface="Times New Roman" panose="02020603050405020304" pitchFamily="18" charset="0"/>
                <a:cs typeface="Times New Roman" panose="02020603050405020304" pitchFamily="18" charset="0"/>
              </a:rPr>
              <a:t>кооператива выдается членская книжка, в которой указываются</a:t>
            </a:r>
            <a:r>
              <a:rPr lang="ru-RU" sz="2400" dirty="0" smtClean="0">
                <a:solidFill>
                  <a:schemeClr val="tx1"/>
                </a:solidFill>
                <a:latin typeface="Times New Roman" panose="02020603050405020304" pitchFamily="18" charset="0"/>
                <a:cs typeface="Times New Roman" panose="02020603050405020304" pitchFamily="18" charset="0"/>
              </a:rPr>
              <a:t>:</a:t>
            </a:r>
          </a:p>
          <a:p>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gn="l">
              <a:lnSpc>
                <a:spcPct val="150000"/>
              </a:lnSpc>
              <a:buFont typeface="Wingdings" panose="05000000000000000000" pitchFamily="2" charset="2"/>
              <a:buChar char="ü"/>
            </a:pPr>
            <a:r>
              <a:rPr lang="ru-RU" sz="2400" dirty="0">
                <a:solidFill>
                  <a:schemeClr val="tx1"/>
                </a:solidFill>
                <a:latin typeface="Times New Roman" panose="02020603050405020304" pitchFamily="18" charset="0"/>
                <a:cs typeface="Times New Roman" panose="02020603050405020304" pitchFamily="18" charset="0"/>
              </a:rPr>
              <a:t>фамилия, </a:t>
            </a:r>
            <a:endParaRPr lang="ru-RU" sz="2400" dirty="0" smtClean="0">
              <a:solidFill>
                <a:schemeClr val="tx1"/>
              </a:solidFill>
              <a:latin typeface="Times New Roman" panose="02020603050405020304" pitchFamily="18" charset="0"/>
              <a:cs typeface="Times New Roman" panose="02020603050405020304" pitchFamily="18" charset="0"/>
            </a:endParaRPr>
          </a:p>
          <a:p>
            <a:pPr marL="342900" indent="-342900" algn="l">
              <a:lnSpc>
                <a:spcPct val="150000"/>
              </a:lnSpc>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имя,</a:t>
            </a:r>
          </a:p>
          <a:p>
            <a:pPr marL="342900" indent="-342900" algn="l">
              <a:lnSpc>
                <a:spcPct val="150000"/>
              </a:lnSpc>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отчество (для граждан), </a:t>
            </a:r>
            <a:endParaRPr lang="ru-RU" sz="2400" dirty="0" smtClean="0">
              <a:solidFill>
                <a:schemeClr val="tx1"/>
              </a:solidFill>
              <a:latin typeface="Times New Roman" panose="02020603050405020304" pitchFamily="18" charset="0"/>
              <a:cs typeface="Times New Roman" panose="02020603050405020304" pitchFamily="18" charset="0"/>
            </a:endParaRPr>
          </a:p>
          <a:p>
            <a:pPr marL="342900" indent="-342900" algn="l">
              <a:lnSpc>
                <a:spcPct val="150000"/>
              </a:lnSpc>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наименование </a:t>
            </a:r>
            <a:r>
              <a:rPr lang="ru-RU" sz="2400" dirty="0">
                <a:solidFill>
                  <a:schemeClr val="tx1"/>
                </a:solidFill>
                <a:latin typeface="Times New Roman" panose="02020603050405020304" pitchFamily="18" charset="0"/>
                <a:cs typeface="Times New Roman" panose="02020603050405020304" pitchFamily="18" charset="0"/>
              </a:rPr>
              <a:t>(для юридических лиц) члена кооператива;</a:t>
            </a:r>
          </a:p>
          <a:p>
            <a:pPr marL="342900" indent="-342900" algn="l">
              <a:lnSpc>
                <a:spcPct val="150000"/>
              </a:lnSpc>
              <a:buFont typeface="Wingdings" panose="05000000000000000000" pitchFamily="2" charset="2"/>
              <a:buChar char="ü"/>
            </a:pPr>
            <a:r>
              <a:rPr lang="ru-RU" sz="2400" dirty="0">
                <a:solidFill>
                  <a:schemeClr val="tx1"/>
                </a:solidFill>
                <a:latin typeface="Times New Roman" panose="02020603050405020304" pitchFamily="18" charset="0"/>
                <a:cs typeface="Times New Roman" panose="02020603050405020304" pitchFamily="18" charset="0"/>
              </a:rPr>
              <a:t>основание вступления в кооператив и дата вступления в него;</a:t>
            </a:r>
          </a:p>
          <a:p>
            <a:pPr marL="342900" indent="-342900" algn="l">
              <a:lnSpc>
                <a:spcPct val="150000"/>
              </a:lnSpc>
              <a:buFont typeface="Wingdings" panose="05000000000000000000" pitchFamily="2" charset="2"/>
              <a:buChar char="ü"/>
            </a:pPr>
            <a:r>
              <a:rPr lang="ru-RU" sz="2400" dirty="0">
                <a:solidFill>
                  <a:schemeClr val="tx1"/>
                </a:solidFill>
                <a:latin typeface="Times New Roman" panose="02020603050405020304" pitchFamily="18" charset="0"/>
                <a:cs typeface="Times New Roman" panose="02020603050405020304" pitchFamily="18" charset="0"/>
              </a:rPr>
              <a:t>размер обязательного паевого взноса и дата его внесения;</a:t>
            </a:r>
          </a:p>
          <a:p>
            <a:pPr marL="342900" indent="-342900" algn="l">
              <a:lnSpc>
                <a:spcPct val="150000"/>
              </a:lnSpc>
              <a:buFont typeface="Wingdings" panose="05000000000000000000" pitchFamily="2" charset="2"/>
              <a:buChar char="ü"/>
            </a:pPr>
            <a:r>
              <a:rPr lang="ru-RU" sz="2400" dirty="0">
                <a:solidFill>
                  <a:schemeClr val="tx1"/>
                </a:solidFill>
                <a:latin typeface="Times New Roman" panose="02020603050405020304" pitchFamily="18" charset="0"/>
                <a:cs typeface="Times New Roman" panose="02020603050405020304" pitchFamily="18" charset="0"/>
              </a:rPr>
              <a:t>вид паевого взноса (денежные средства, имущество, в том числе земельные участки, имущественные права</a:t>
            </a:r>
            <a:r>
              <a:rPr lang="ru-RU" sz="2400" dirty="0" smtClean="0">
                <a:solidFill>
                  <a:schemeClr val="tx1"/>
                </a:solidFill>
                <a:latin typeface="Times New Roman" panose="02020603050405020304" pitchFamily="18" charset="0"/>
                <a:cs typeface="Times New Roman" panose="02020603050405020304" pitchFamily="18" charset="0"/>
              </a:rPr>
              <a:t>);</a:t>
            </a:r>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gn="l">
              <a:lnSpc>
                <a:spcPct val="150000"/>
              </a:lnSpc>
              <a:buFont typeface="Wingdings" panose="05000000000000000000" pitchFamily="2" charset="2"/>
              <a:buChar char="ü"/>
            </a:pPr>
            <a:r>
              <a:rPr lang="ru-RU" sz="2400" dirty="0">
                <a:solidFill>
                  <a:schemeClr val="tx1"/>
                </a:solidFill>
                <a:latin typeface="Times New Roman" panose="02020603050405020304" pitchFamily="18" charset="0"/>
                <a:cs typeface="Times New Roman" panose="02020603050405020304" pitchFamily="18" charset="0"/>
              </a:rPr>
              <a:t>размер приращенного пая, даты его начисления и погашения;</a:t>
            </a:r>
          </a:p>
          <a:p>
            <a:pPr marL="342900" indent="-342900" algn="l">
              <a:lnSpc>
                <a:spcPct val="150000"/>
              </a:lnSpc>
              <a:buFont typeface="Wingdings" panose="05000000000000000000" pitchFamily="2" charset="2"/>
              <a:buChar char="ü"/>
            </a:pPr>
            <a:r>
              <a:rPr lang="ru-RU" sz="2400" dirty="0">
                <a:solidFill>
                  <a:schemeClr val="tx1"/>
                </a:solidFill>
                <a:latin typeface="Times New Roman" panose="02020603050405020304" pitchFamily="18" charset="0"/>
                <a:cs typeface="Times New Roman" panose="02020603050405020304" pitchFamily="18" charset="0"/>
              </a:rPr>
              <a:t>размер возвращенных паевых взносов и даты их выплат.</a:t>
            </a: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pPr algn="ctr"/>
            <a:r>
              <a:rPr lang="ru-RU" sz="2400" dirty="0">
                <a:solidFill>
                  <a:schemeClr val="tx1"/>
                </a:solidFill>
                <a:latin typeface="Times New Roman" panose="02020603050405020304" pitchFamily="18" charset="0"/>
                <a:cs typeface="Times New Roman" panose="02020603050405020304" pitchFamily="18" charset="0"/>
              </a:rPr>
              <a:t>Помимо предусмотренных  сведений кооператив вправе указывать в членской книжке дополнительные сведения.</a:t>
            </a: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pPr algn="ctr"/>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dirty="0"/>
          </a:p>
        </p:txBody>
      </p:sp>
      <p:grpSp>
        <p:nvGrpSpPr>
          <p:cNvPr id="4" name="object 25"/>
          <p:cNvGrpSpPr/>
          <p:nvPr/>
        </p:nvGrpSpPr>
        <p:grpSpPr>
          <a:xfrm>
            <a:off x="-3" y="0"/>
            <a:ext cx="20104100" cy="149225"/>
            <a:chOff x="-3" y="0"/>
            <a:chExt cx="20104100" cy="149225"/>
          </a:xfrm>
        </p:grpSpPr>
        <p:sp>
          <p:nvSpPr>
            <p:cNvPr id="5" name="object 26"/>
            <p:cNvSpPr/>
            <p:nvPr/>
          </p:nvSpPr>
          <p:spPr>
            <a:xfrm>
              <a:off x="6701361"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FF0000"/>
            </a:solidFill>
          </p:spPr>
          <p:txBody>
            <a:bodyPr wrap="square" lIns="0" tIns="0" rIns="0" bIns="0" rtlCol="0"/>
            <a:lstStyle/>
            <a:p>
              <a:endParaRPr dirty="0"/>
            </a:p>
          </p:txBody>
        </p:sp>
        <p:sp>
          <p:nvSpPr>
            <p:cNvPr id="6" name="object 27"/>
            <p:cNvSpPr/>
            <p:nvPr/>
          </p:nvSpPr>
          <p:spPr>
            <a:xfrm>
              <a:off x="-3"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456480"/>
            </a:solidFill>
          </p:spPr>
          <p:txBody>
            <a:bodyPr wrap="square" lIns="0" tIns="0" rIns="0" bIns="0" rtlCol="0"/>
            <a:lstStyle/>
            <a:p>
              <a:endParaRPr dirty="0"/>
            </a:p>
          </p:txBody>
        </p:sp>
        <p:sp>
          <p:nvSpPr>
            <p:cNvPr id="7" name="object 28"/>
            <p:cNvSpPr/>
            <p:nvPr/>
          </p:nvSpPr>
          <p:spPr>
            <a:xfrm>
              <a:off x="13402726"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E6E7E8"/>
            </a:solidFill>
          </p:spPr>
          <p:txBody>
            <a:bodyPr wrap="square" lIns="0" tIns="0" rIns="0" bIns="0" rtlCol="0"/>
            <a:lstStyle/>
            <a:p>
              <a:endParaRPr dirty="0"/>
            </a:p>
          </p:txBody>
        </p:sp>
      </p:grpSp>
      <p:pic>
        <p:nvPicPr>
          <p:cNvPr id="2050" name="Picture 2" descr="https://avatars.mds.yandex.net/i?id=2feb6d7a6f910f7dac9427ec7afc0c0bd1600cc9-12650537-images-thumbs&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24050" y="1692275"/>
            <a:ext cx="4067175"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228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984250" y="396875"/>
            <a:ext cx="17962214" cy="10241265"/>
          </a:xfrm>
        </p:spPr>
        <p:txBody>
          <a:bodyPr/>
          <a:lstStyle/>
          <a:p>
            <a:pPr algn="ctr"/>
            <a:r>
              <a:rPr lang="ru-RU" sz="2800" b="1" dirty="0" smtClean="0">
                <a:solidFill>
                  <a:srgbClr val="C00000"/>
                </a:solidFill>
                <a:latin typeface="Times New Roman" panose="02020603050405020304" pitchFamily="18" charset="0"/>
                <a:cs typeface="Times New Roman" panose="02020603050405020304" pitchFamily="18" charset="0"/>
              </a:rPr>
              <a:t>Кооператив </a:t>
            </a:r>
            <a:r>
              <a:rPr lang="ru-RU" sz="2800" b="1" dirty="0">
                <a:solidFill>
                  <a:srgbClr val="C00000"/>
                </a:solidFill>
                <a:latin typeface="Times New Roman" panose="02020603050405020304" pitchFamily="18" charset="0"/>
                <a:cs typeface="Times New Roman" panose="02020603050405020304" pitchFamily="18" charset="0"/>
              </a:rPr>
              <a:t>обязан хранить следующие документы</a:t>
            </a:r>
            <a:r>
              <a:rPr lang="ru-RU" sz="2800" b="1" dirty="0" smtClean="0">
                <a:solidFill>
                  <a:srgbClr val="C00000"/>
                </a:solidFill>
                <a:latin typeface="Times New Roman" panose="02020603050405020304" pitchFamily="18" charset="0"/>
                <a:cs typeface="Times New Roman" panose="02020603050405020304" pitchFamily="18" charset="0"/>
              </a:rPr>
              <a:t>:</a:t>
            </a:r>
          </a:p>
          <a:p>
            <a:pPr algn="ctr"/>
            <a:endParaRPr lang="ru-RU" sz="2800" b="1" dirty="0">
              <a:solidFill>
                <a:srgbClr val="C00000"/>
              </a:solidFill>
              <a:latin typeface="Times New Roman" panose="02020603050405020304" pitchFamily="18" charset="0"/>
              <a:cs typeface="Times New Roman" panose="02020603050405020304" pitchFamily="18" charset="0"/>
            </a:endParaRPr>
          </a:p>
          <a:p>
            <a:pPr algn="ctr"/>
            <a:endParaRPr lang="ru-RU" sz="2800" b="1" dirty="0">
              <a:solidFill>
                <a:srgbClr val="C00000"/>
              </a:solidFill>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устав </a:t>
            </a:r>
            <a:r>
              <a:rPr lang="ru-RU" sz="2400" dirty="0">
                <a:solidFill>
                  <a:schemeClr val="tx1"/>
                </a:solidFill>
                <a:latin typeface="Times New Roman" panose="02020603050405020304" pitchFamily="18" charset="0"/>
                <a:cs typeface="Times New Roman" panose="02020603050405020304" pitchFamily="18" charset="0"/>
              </a:rPr>
              <a:t>кооператива, а также зарегистрированные в установленном порядке внесенные изменения в него;</a:t>
            </a:r>
          </a:p>
          <a:p>
            <a:pPr marL="342900" indent="-342900">
              <a:lnSpc>
                <a:spcPct val="150000"/>
              </a:lnSpc>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документ, подтверждающий государственную регистрацию кооператива;</a:t>
            </a:r>
          </a:p>
          <a:p>
            <a:pPr marL="342900" indent="-342900">
              <a:lnSpc>
                <a:spcPct val="150000"/>
              </a:lnSpc>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реестр членов кооператива и ассоциированных членов кооператива или выписку из этого реестра;</a:t>
            </a:r>
          </a:p>
          <a:p>
            <a:pPr marL="342900" indent="-342900">
              <a:lnSpc>
                <a:spcPct val="150000"/>
              </a:lnSpc>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документы</a:t>
            </a:r>
            <a:r>
              <a:rPr lang="ru-RU" sz="2400" dirty="0">
                <a:solidFill>
                  <a:schemeClr val="tx1"/>
                </a:solidFill>
                <a:latin typeface="Times New Roman" panose="02020603050405020304" pitchFamily="18" charset="0"/>
                <a:cs typeface="Times New Roman" panose="02020603050405020304" pitchFamily="18" charset="0"/>
              </a:rPr>
              <a:t>, подтверждающие права кооператива на имущество, находящееся на его балансе;</a:t>
            </a:r>
          </a:p>
          <a:p>
            <a:pPr marL="342900" indent="-342900">
              <a:lnSpc>
                <a:spcPct val="150000"/>
              </a:lnSpc>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внутренние </a:t>
            </a:r>
            <a:r>
              <a:rPr lang="ru-RU" sz="2400" dirty="0">
                <a:solidFill>
                  <a:schemeClr val="tx1"/>
                </a:solidFill>
                <a:latin typeface="Times New Roman" panose="02020603050405020304" pitchFamily="18" charset="0"/>
                <a:cs typeface="Times New Roman" panose="02020603050405020304" pitchFamily="18" charset="0"/>
              </a:rPr>
              <a:t>документы (положения) кооператива;</a:t>
            </a:r>
          </a:p>
          <a:p>
            <a:pPr marL="342900" indent="-342900">
              <a:lnSpc>
                <a:spcPct val="150000"/>
              </a:lnSpc>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положения </a:t>
            </a:r>
            <a:r>
              <a:rPr lang="ru-RU" sz="2400" dirty="0">
                <a:solidFill>
                  <a:schemeClr val="tx1"/>
                </a:solidFill>
                <a:latin typeface="Times New Roman" panose="02020603050405020304" pitchFamily="18" charset="0"/>
                <a:cs typeface="Times New Roman" panose="02020603050405020304" pitchFamily="18" charset="0"/>
              </a:rPr>
              <a:t>о филиалах и представительствах кооператива;</a:t>
            </a:r>
          </a:p>
          <a:p>
            <a:pPr marL="342900" indent="-342900" algn="just">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протоколы </a:t>
            </a:r>
            <a:r>
              <a:rPr lang="ru-RU" sz="2400" dirty="0">
                <a:solidFill>
                  <a:schemeClr val="tx1"/>
                </a:solidFill>
                <a:latin typeface="Times New Roman" panose="02020603050405020304" pitchFamily="18" charset="0"/>
                <a:cs typeface="Times New Roman" panose="02020603050405020304" pitchFamily="18" charset="0"/>
              </a:rPr>
              <a:t>общих собраний членов кооператива, заседаний правления кооператива и наблюдательного совета кооператива, бюллетени для голосования;</a:t>
            </a:r>
          </a:p>
          <a:p>
            <a:pPr marL="342900" indent="-342900">
              <a:lnSpc>
                <a:spcPct val="150000"/>
              </a:lnSpc>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заключения </a:t>
            </a:r>
            <a:r>
              <a:rPr lang="ru-RU" sz="2400" dirty="0">
                <a:solidFill>
                  <a:schemeClr val="tx1"/>
                </a:solidFill>
                <a:latin typeface="Times New Roman" panose="02020603050405020304" pitchFamily="18" charset="0"/>
                <a:cs typeface="Times New Roman" panose="02020603050405020304" pitchFamily="18" charset="0"/>
              </a:rPr>
              <a:t>ревизионного союза, государственных, муниципальных органов финансового контроля;</a:t>
            </a:r>
          </a:p>
          <a:p>
            <a:pPr marL="342900" indent="-342900" algn="just">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другие документы, предусмотренные федеральными законами и иными нормативными правовыми актами Российской Федерации, уставом кооператива, внутренними документами (положениями) кооператива, решениями общего собрания членов кооператива, решениями правления кооператива и решениями наблюдательного совета кооператива</a:t>
            </a:r>
            <a:r>
              <a:rPr lang="ru-RU" sz="2400" dirty="0" smtClean="0">
                <a:solidFill>
                  <a:schemeClr val="tx1"/>
                </a:solidFill>
                <a:latin typeface="Times New Roman" panose="02020603050405020304" pitchFamily="18" charset="0"/>
                <a:cs typeface="Times New Roman" panose="02020603050405020304" pitchFamily="18" charset="0"/>
              </a:rPr>
              <a:t>.</a:t>
            </a:r>
          </a:p>
          <a:p>
            <a:pPr marL="342900" indent="-342900" algn="just">
              <a:lnSpc>
                <a:spcPct val="150000"/>
              </a:lnSpc>
              <a:buFont typeface="Wingdings" panose="05000000000000000000" pitchFamily="2" charset="2"/>
              <a:buChar char="ü"/>
            </a:pPr>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endParaRPr lang="ru-RU" sz="2400" dirty="0" smtClean="0">
              <a:solidFill>
                <a:schemeClr val="tx1"/>
              </a:solidFill>
              <a:latin typeface="Times New Roman" panose="02020603050405020304" pitchFamily="18" charset="0"/>
              <a:cs typeface="Times New Roman" panose="02020603050405020304" pitchFamily="18" charset="0"/>
            </a:endParaRPr>
          </a:p>
          <a:p>
            <a:pPr algn="just"/>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pPr algn="ctr"/>
            <a:r>
              <a:rPr lang="ru-RU" sz="2400" dirty="0" smtClean="0">
                <a:solidFill>
                  <a:schemeClr val="tx1"/>
                </a:solidFill>
                <a:latin typeface="Times New Roman" panose="02020603050405020304" pitchFamily="18" charset="0"/>
                <a:cs typeface="Times New Roman" panose="02020603050405020304" pitchFamily="18" charset="0"/>
              </a:rPr>
              <a:t> </a:t>
            </a:r>
            <a:r>
              <a:rPr lang="ru-RU" sz="2800" dirty="0">
                <a:solidFill>
                  <a:schemeClr val="tx1"/>
                </a:solidFill>
                <a:latin typeface="Times New Roman" panose="02020603050405020304" pitchFamily="18" charset="0"/>
                <a:cs typeface="Times New Roman" panose="02020603050405020304" pitchFamily="18" charset="0"/>
              </a:rPr>
              <a:t>Кооператив хранит документы, </a:t>
            </a:r>
            <a:r>
              <a:rPr lang="ru-RU" sz="2800" dirty="0" smtClean="0">
                <a:solidFill>
                  <a:schemeClr val="tx1"/>
                </a:solidFill>
                <a:latin typeface="Times New Roman" panose="02020603050405020304" pitchFamily="18" charset="0"/>
                <a:cs typeface="Times New Roman" panose="02020603050405020304" pitchFamily="18" charset="0"/>
              </a:rPr>
              <a:t> </a:t>
            </a:r>
            <a:r>
              <a:rPr lang="ru-RU" sz="2800" dirty="0">
                <a:solidFill>
                  <a:schemeClr val="tx1"/>
                </a:solidFill>
                <a:latin typeface="Times New Roman" panose="02020603050405020304" pitchFamily="18" charset="0"/>
                <a:cs typeface="Times New Roman" panose="02020603050405020304" pitchFamily="18" charset="0"/>
              </a:rPr>
              <a:t>по месту нахождения его правления или в ином месте, известном и доступном членам кооператива и ассоциированным членам кооператива.</a:t>
            </a: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dirty="0">
              <a:solidFill>
                <a:schemeClr val="tx1"/>
              </a:solidFill>
            </a:endParaRPr>
          </a:p>
        </p:txBody>
      </p:sp>
      <p:pic>
        <p:nvPicPr>
          <p:cNvPr id="1026" name="Picture 2" descr="Picture backgroun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03739" y="1082675"/>
            <a:ext cx="3429001" cy="28956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object 25"/>
          <p:cNvGrpSpPr/>
          <p:nvPr/>
        </p:nvGrpSpPr>
        <p:grpSpPr>
          <a:xfrm>
            <a:off x="-3" y="0"/>
            <a:ext cx="20104100" cy="149225"/>
            <a:chOff x="-3" y="0"/>
            <a:chExt cx="20104100" cy="149225"/>
          </a:xfrm>
        </p:grpSpPr>
        <p:sp>
          <p:nvSpPr>
            <p:cNvPr id="5" name="object 26"/>
            <p:cNvSpPr/>
            <p:nvPr/>
          </p:nvSpPr>
          <p:spPr>
            <a:xfrm>
              <a:off x="6701361"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FF0000"/>
            </a:solidFill>
          </p:spPr>
          <p:txBody>
            <a:bodyPr wrap="square" lIns="0" tIns="0" rIns="0" bIns="0" rtlCol="0"/>
            <a:lstStyle/>
            <a:p>
              <a:endParaRPr dirty="0"/>
            </a:p>
          </p:txBody>
        </p:sp>
        <p:sp>
          <p:nvSpPr>
            <p:cNvPr id="6" name="object 27"/>
            <p:cNvSpPr/>
            <p:nvPr/>
          </p:nvSpPr>
          <p:spPr>
            <a:xfrm>
              <a:off x="-3"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456480"/>
            </a:solidFill>
          </p:spPr>
          <p:txBody>
            <a:bodyPr wrap="square" lIns="0" tIns="0" rIns="0" bIns="0" rtlCol="0"/>
            <a:lstStyle/>
            <a:p>
              <a:endParaRPr dirty="0"/>
            </a:p>
          </p:txBody>
        </p:sp>
        <p:sp>
          <p:nvSpPr>
            <p:cNvPr id="7" name="object 28"/>
            <p:cNvSpPr/>
            <p:nvPr/>
          </p:nvSpPr>
          <p:spPr>
            <a:xfrm>
              <a:off x="13402726"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E6E7E8"/>
            </a:solidFill>
          </p:spPr>
          <p:txBody>
            <a:bodyPr wrap="square" lIns="0" tIns="0" rIns="0" bIns="0" rtlCol="0"/>
            <a:lstStyle/>
            <a:p>
              <a:endParaRPr dirty="0"/>
            </a:p>
          </p:txBody>
        </p:sp>
      </p:grpSp>
    </p:spTree>
    <p:extLst>
      <p:ext uri="{BB962C8B-B14F-4D97-AF65-F5344CB8AC3E}">
        <p14:creationId xmlns:p14="http://schemas.microsoft.com/office/powerpoint/2010/main" val="3734676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2250" y="1463675"/>
            <a:ext cx="19431000" cy="8305800"/>
          </a:xfrm>
          <a:prstGeom prst="rect">
            <a:avLst/>
          </a:prstGeom>
          <a:ln>
            <a:solidFill>
              <a:schemeClr val="accent3">
                <a:lumMod val="75000"/>
              </a:schemeClr>
            </a:solidFill>
          </a:ln>
        </p:spPr>
      </p:pic>
      <p:grpSp>
        <p:nvGrpSpPr>
          <p:cNvPr id="3" name="object 18"/>
          <p:cNvGrpSpPr/>
          <p:nvPr/>
        </p:nvGrpSpPr>
        <p:grpSpPr>
          <a:xfrm>
            <a:off x="0" y="8145"/>
            <a:ext cx="20104100" cy="149225"/>
            <a:chOff x="-3" y="0"/>
            <a:chExt cx="20104100" cy="149225"/>
          </a:xfrm>
        </p:grpSpPr>
        <p:sp>
          <p:nvSpPr>
            <p:cNvPr id="5" name="object 19"/>
            <p:cNvSpPr/>
            <p:nvPr/>
          </p:nvSpPr>
          <p:spPr>
            <a:xfrm>
              <a:off x="6701361"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FF0000"/>
            </a:solidFill>
          </p:spPr>
          <p:txBody>
            <a:bodyPr wrap="square" lIns="0" tIns="0" rIns="0" bIns="0" rtlCol="0"/>
            <a:lstStyle/>
            <a:p>
              <a:endParaRPr dirty="0"/>
            </a:p>
          </p:txBody>
        </p:sp>
        <p:sp>
          <p:nvSpPr>
            <p:cNvPr id="6" name="object 20"/>
            <p:cNvSpPr/>
            <p:nvPr/>
          </p:nvSpPr>
          <p:spPr>
            <a:xfrm>
              <a:off x="-3"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456480"/>
            </a:solidFill>
          </p:spPr>
          <p:txBody>
            <a:bodyPr wrap="square" lIns="0" tIns="0" rIns="0" bIns="0" rtlCol="0"/>
            <a:lstStyle/>
            <a:p>
              <a:endParaRPr dirty="0"/>
            </a:p>
          </p:txBody>
        </p:sp>
        <p:sp>
          <p:nvSpPr>
            <p:cNvPr id="7" name="object 21"/>
            <p:cNvSpPr/>
            <p:nvPr/>
          </p:nvSpPr>
          <p:spPr>
            <a:xfrm>
              <a:off x="13402726"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E6E7E8"/>
            </a:solidFill>
          </p:spPr>
          <p:txBody>
            <a:bodyPr wrap="square" lIns="0" tIns="0" rIns="0" bIns="0" rtlCol="0"/>
            <a:lstStyle/>
            <a:p>
              <a:endParaRPr dirty="0"/>
            </a:p>
          </p:txBody>
        </p:sp>
      </p:grpSp>
    </p:spTree>
    <p:extLst>
      <p:ext uri="{BB962C8B-B14F-4D97-AF65-F5344CB8AC3E}">
        <p14:creationId xmlns:p14="http://schemas.microsoft.com/office/powerpoint/2010/main" val="2489509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 y="0"/>
            <a:ext cx="20104100" cy="11308715"/>
          </a:xfrm>
          <a:custGeom>
            <a:avLst/>
            <a:gdLst/>
            <a:ahLst/>
            <a:cxnLst/>
            <a:rect l="l" t="t" r="r" b="b"/>
            <a:pathLst>
              <a:path w="20104100" h="11308715">
                <a:moveTo>
                  <a:pt x="20104099" y="0"/>
                </a:moveTo>
                <a:lnTo>
                  <a:pt x="0" y="0"/>
                </a:lnTo>
                <a:lnTo>
                  <a:pt x="0" y="11308561"/>
                </a:lnTo>
                <a:lnTo>
                  <a:pt x="20104099" y="11308561"/>
                </a:lnTo>
                <a:lnTo>
                  <a:pt x="20104099" y="0"/>
                </a:lnTo>
                <a:close/>
              </a:path>
            </a:pathLst>
          </a:custGeom>
          <a:solidFill>
            <a:srgbClr val="FF0000"/>
          </a:solidFill>
        </p:spPr>
        <p:txBody>
          <a:bodyPr wrap="square" lIns="0" tIns="0" rIns="0" bIns="0" rtlCol="0"/>
          <a:lstStyle/>
          <a:p>
            <a:endParaRPr dirty="0"/>
          </a:p>
        </p:txBody>
      </p:sp>
      <p:grpSp>
        <p:nvGrpSpPr>
          <p:cNvPr id="3" name="object 3"/>
          <p:cNvGrpSpPr/>
          <p:nvPr/>
        </p:nvGrpSpPr>
        <p:grpSpPr>
          <a:xfrm>
            <a:off x="-6" y="0"/>
            <a:ext cx="20104665" cy="11308715"/>
            <a:chOff x="-6" y="0"/>
            <a:chExt cx="20104665" cy="11308715"/>
          </a:xfrm>
        </p:grpSpPr>
        <p:sp>
          <p:nvSpPr>
            <p:cNvPr id="4" name="object 4"/>
            <p:cNvSpPr/>
            <p:nvPr/>
          </p:nvSpPr>
          <p:spPr>
            <a:xfrm>
              <a:off x="12504773" y="53532"/>
              <a:ext cx="7599680" cy="9666605"/>
            </a:xfrm>
            <a:custGeom>
              <a:avLst/>
              <a:gdLst/>
              <a:ahLst/>
              <a:cxnLst/>
              <a:rect l="l" t="t" r="r" b="b"/>
              <a:pathLst>
                <a:path w="7599680" h="9666605">
                  <a:moveTo>
                    <a:pt x="7599321" y="0"/>
                  </a:moveTo>
                  <a:lnTo>
                    <a:pt x="0" y="7599320"/>
                  </a:lnTo>
                  <a:lnTo>
                    <a:pt x="2066763" y="9666080"/>
                  </a:lnTo>
                  <a:lnTo>
                    <a:pt x="7599321" y="4133522"/>
                  </a:lnTo>
                  <a:lnTo>
                    <a:pt x="7599321" y="0"/>
                  </a:lnTo>
                  <a:close/>
                </a:path>
              </a:pathLst>
            </a:custGeom>
            <a:solidFill>
              <a:srgbClr val="FFFFFF"/>
            </a:solidFill>
          </p:spPr>
          <p:txBody>
            <a:bodyPr wrap="square" lIns="0" tIns="0" rIns="0" bIns="0" rtlCol="0"/>
            <a:lstStyle/>
            <a:p>
              <a:endParaRPr dirty="0"/>
            </a:p>
          </p:txBody>
        </p:sp>
        <p:sp>
          <p:nvSpPr>
            <p:cNvPr id="5" name="object 5"/>
            <p:cNvSpPr/>
            <p:nvPr/>
          </p:nvSpPr>
          <p:spPr>
            <a:xfrm>
              <a:off x="13566064" y="2372332"/>
              <a:ext cx="6538595" cy="5610225"/>
            </a:xfrm>
            <a:custGeom>
              <a:avLst/>
              <a:gdLst/>
              <a:ahLst/>
              <a:cxnLst/>
              <a:rect l="l" t="t" r="r" b="b"/>
              <a:pathLst>
                <a:path w="6538594" h="5610225">
                  <a:moveTo>
                    <a:pt x="1258824" y="5227599"/>
                  </a:moveTo>
                  <a:lnTo>
                    <a:pt x="1126210" y="5095303"/>
                  </a:lnTo>
                  <a:lnTo>
                    <a:pt x="960882" y="5261026"/>
                  </a:lnTo>
                  <a:lnTo>
                    <a:pt x="795070" y="5095583"/>
                  </a:lnTo>
                  <a:lnTo>
                    <a:pt x="629767" y="5261330"/>
                  </a:lnTo>
                  <a:lnTo>
                    <a:pt x="629450" y="5261597"/>
                  </a:lnTo>
                  <a:lnTo>
                    <a:pt x="629145" y="5261330"/>
                  </a:lnTo>
                  <a:lnTo>
                    <a:pt x="463384" y="5096002"/>
                  </a:lnTo>
                  <a:lnTo>
                    <a:pt x="297942" y="5261851"/>
                  </a:lnTo>
                  <a:lnTo>
                    <a:pt x="132270" y="5096548"/>
                  </a:lnTo>
                  <a:lnTo>
                    <a:pt x="0" y="5229174"/>
                  </a:lnTo>
                  <a:lnTo>
                    <a:pt x="298284" y="5526760"/>
                  </a:lnTo>
                  <a:lnTo>
                    <a:pt x="463740" y="5360860"/>
                  </a:lnTo>
                  <a:lnTo>
                    <a:pt x="629462" y="5526214"/>
                  </a:lnTo>
                  <a:lnTo>
                    <a:pt x="629780" y="5525833"/>
                  </a:lnTo>
                  <a:lnTo>
                    <a:pt x="630110" y="5526214"/>
                  </a:lnTo>
                  <a:lnTo>
                    <a:pt x="630491" y="5525833"/>
                  </a:lnTo>
                  <a:lnTo>
                    <a:pt x="795020" y="5360860"/>
                  </a:lnTo>
                  <a:lnTo>
                    <a:pt x="795413" y="5360467"/>
                  </a:lnTo>
                  <a:lnTo>
                    <a:pt x="961199" y="5525935"/>
                  </a:lnTo>
                  <a:lnTo>
                    <a:pt x="1126286" y="5360467"/>
                  </a:lnTo>
                  <a:lnTo>
                    <a:pt x="1224661" y="5261851"/>
                  </a:lnTo>
                  <a:lnTo>
                    <a:pt x="1224902" y="5261597"/>
                  </a:lnTo>
                  <a:lnTo>
                    <a:pt x="1225486" y="5261026"/>
                  </a:lnTo>
                  <a:lnTo>
                    <a:pt x="1258824" y="5227599"/>
                  </a:lnTo>
                  <a:close/>
                </a:path>
                <a:path w="6538594" h="5610225">
                  <a:moveTo>
                    <a:pt x="1878469" y="3164408"/>
                  </a:moveTo>
                  <a:lnTo>
                    <a:pt x="1871916" y="3116110"/>
                  </a:lnTo>
                  <a:lnTo>
                    <a:pt x="1853565" y="3072714"/>
                  </a:lnTo>
                  <a:lnTo>
                    <a:pt x="1825117" y="3035960"/>
                  </a:lnTo>
                  <a:lnTo>
                    <a:pt x="1788312" y="3007588"/>
                  </a:lnTo>
                  <a:lnTo>
                    <a:pt x="1744891" y="2989326"/>
                  </a:lnTo>
                  <a:lnTo>
                    <a:pt x="1696567" y="2982887"/>
                  </a:lnTo>
                  <a:lnTo>
                    <a:pt x="1648307" y="2989440"/>
                  </a:lnTo>
                  <a:lnTo>
                    <a:pt x="1604949" y="3007817"/>
                  </a:lnTo>
                  <a:lnTo>
                    <a:pt x="1568246" y="3036290"/>
                  </a:lnTo>
                  <a:lnTo>
                    <a:pt x="1539900" y="3073108"/>
                  </a:lnTo>
                  <a:lnTo>
                    <a:pt x="1521650" y="3116542"/>
                  </a:lnTo>
                  <a:lnTo>
                    <a:pt x="1515224" y="3164865"/>
                  </a:lnTo>
                  <a:lnTo>
                    <a:pt x="1521764" y="3213138"/>
                  </a:lnTo>
                  <a:lnTo>
                    <a:pt x="1540129" y="3256508"/>
                  </a:lnTo>
                  <a:lnTo>
                    <a:pt x="1568564" y="3293237"/>
                  </a:lnTo>
                  <a:lnTo>
                    <a:pt x="1605343" y="3321596"/>
                  </a:lnTo>
                  <a:lnTo>
                    <a:pt x="1648739" y="3339858"/>
                  </a:lnTo>
                  <a:lnTo>
                    <a:pt x="1697012" y="3346285"/>
                  </a:lnTo>
                  <a:lnTo>
                    <a:pt x="1745322" y="3339744"/>
                  </a:lnTo>
                  <a:lnTo>
                    <a:pt x="1788706" y="3321380"/>
                  </a:lnTo>
                  <a:lnTo>
                    <a:pt x="1825434" y="3292919"/>
                  </a:lnTo>
                  <a:lnTo>
                    <a:pt x="1853793" y="3256127"/>
                  </a:lnTo>
                  <a:lnTo>
                    <a:pt x="1872043" y="3212706"/>
                  </a:lnTo>
                  <a:lnTo>
                    <a:pt x="1878469" y="3164408"/>
                  </a:lnTo>
                  <a:close/>
                </a:path>
                <a:path w="6538594" h="5610225">
                  <a:moveTo>
                    <a:pt x="2244369" y="5608802"/>
                  </a:moveTo>
                  <a:lnTo>
                    <a:pt x="2243455" y="4877257"/>
                  </a:lnTo>
                  <a:lnTo>
                    <a:pt x="2243226" y="4692942"/>
                  </a:lnTo>
                  <a:lnTo>
                    <a:pt x="2242832" y="4381474"/>
                  </a:lnTo>
                  <a:lnTo>
                    <a:pt x="2242540" y="4143933"/>
                  </a:lnTo>
                  <a:lnTo>
                    <a:pt x="1413624" y="4144962"/>
                  </a:lnTo>
                  <a:lnTo>
                    <a:pt x="1413624" y="4512894"/>
                  </a:lnTo>
                  <a:lnTo>
                    <a:pt x="1413573" y="4561510"/>
                  </a:lnTo>
                  <a:lnTo>
                    <a:pt x="1398993" y="4607534"/>
                  </a:lnTo>
                  <a:lnTo>
                    <a:pt x="1369504" y="4648466"/>
                  </a:lnTo>
                  <a:lnTo>
                    <a:pt x="1328661" y="4678057"/>
                  </a:lnTo>
                  <a:lnTo>
                    <a:pt x="1282280" y="4692878"/>
                  </a:lnTo>
                  <a:lnTo>
                    <a:pt x="1234046" y="4692942"/>
                  </a:lnTo>
                  <a:lnTo>
                    <a:pt x="1187627" y="4678235"/>
                  </a:lnTo>
                  <a:lnTo>
                    <a:pt x="1146695" y="4648759"/>
                  </a:lnTo>
                  <a:lnTo>
                    <a:pt x="1117092" y="4607890"/>
                  </a:lnTo>
                  <a:lnTo>
                    <a:pt x="1102258" y="4561510"/>
                  </a:lnTo>
                  <a:lnTo>
                    <a:pt x="1102321" y="4512894"/>
                  </a:lnTo>
                  <a:lnTo>
                    <a:pt x="1116914" y="4466844"/>
                  </a:lnTo>
                  <a:lnTo>
                    <a:pt x="1146429" y="4425899"/>
                  </a:lnTo>
                  <a:lnTo>
                    <a:pt x="1187284" y="4396333"/>
                  </a:lnTo>
                  <a:lnTo>
                    <a:pt x="1233665" y="4381512"/>
                  </a:lnTo>
                  <a:lnTo>
                    <a:pt x="1282001" y="4381512"/>
                  </a:lnTo>
                  <a:lnTo>
                    <a:pt x="1328293" y="4396194"/>
                  </a:lnTo>
                  <a:lnTo>
                    <a:pt x="1369212" y="4425670"/>
                  </a:lnTo>
                  <a:lnTo>
                    <a:pt x="1398790" y="4466526"/>
                  </a:lnTo>
                  <a:lnTo>
                    <a:pt x="1413624" y="4512894"/>
                  </a:lnTo>
                  <a:lnTo>
                    <a:pt x="1413624" y="4144962"/>
                  </a:lnTo>
                  <a:lnTo>
                    <a:pt x="777697" y="4145750"/>
                  </a:lnTo>
                  <a:lnTo>
                    <a:pt x="778611" y="4878184"/>
                  </a:lnTo>
                  <a:lnTo>
                    <a:pt x="1511007" y="4877727"/>
                  </a:lnTo>
                  <a:lnTo>
                    <a:pt x="1511935" y="5609717"/>
                  </a:lnTo>
                  <a:lnTo>
                    <a:pt x="2244369" y="5608802"/>
                  </a:lnTo>
                  <a:close/>
                </a:path>
                <a:path w="6538594" h="5610225">
                  <a:moveTo>
                    <a:pt x="2332799" y="3163836"/>
                  </a:moveTo>
                  <a:lnTo>
                    <a:pt x="2326246" y="3115538"/>
                  </a:lnTo>
                  <a:lnTo>
                    <a:pt x="2307869" y="3072142"/>
                  </a:lnTo>
                  <a:lnTo>
                    <a:pt x="2279421" y="3035401"/>
                  </a:lnTo>
                  <a:lnTo>
                    <a:pt x="2242616" y="3007017"/>
                  </a:lnTo>
                  <a:lnTo>
                    <a:pt x="2199195" y="2988754"/>
                  </a:lnTo>
                  <a:lnTo>
                    <a:pt x="2150884" y="2982315"/>
                  </a:lnTo>
                  <a:lnTo>
                    <a:pt x="2102586" y="2988868"/>
                  </a:lnTo>
                  <a:lnTo>
                    <a:pt x="2059203" y="3007245"/>
                  </a:lnTo>
                  <a:lnTo>
                    <a:pt x="2022462" y="3035719"/>
                  </a:lnTo>
                  <a:lnTo>
                    <a:pt x="1994103" y="3072536"/>
                  </a:lnTo>
                  <a:lnTo>
                    <a:pt x="1975840" y="3115983"/>
                  </a:lnTo>
                  <a:lnTo>
                    <a:pt x="1969414" y="3164294"/>
                  </a:lnTo>
                  <a:lnTo>
                    <a:pt x="1975954" y="3212579"/>
                  </a:lnTo>
                  <a:lnTo>
                    <a:pt x="1994331" y="3255949"/>
                  </a:lnTo>
                  <a:lnTo>
                    <a:pt x="2022779" y="3292678"/>
                  </a:lnTo>
                  <a:lnTo>
                    <a:pt x="2059597" y="3321037"/>
                  </a:lnTo>
                  <a:lnTo>
                    <a:pt x="2103018" y="3339287"/>
                  </a:lnTo>
                  <a:lnTo>
                    <a:pt x="2151342" y="3345726"/>
                  </a:lnTo>
                  <a:lnTo>
                    <a:pt x="2199627" y="3339173"/>
                  </a:lnTo>
                  <a:lnTo>
                    <a:pt x="2243010" y="3320808"/>
                  </a:lnTo>
                  <a:lnTo>
                    <a:pt x="2279739" y="3292360"/>
                  </a:lnTo>
                  <a:lnTo>
                    <a:pt x="2308110" y="3255556"/>
                  </a:lnTo>
                  <a:lnTo>
                    <a:pt x="2326373" y="3212134"/>
                  </a:lnTo>
                  <a:lnTo>
                    <a:pt x="2332799" y="3163836"/>
                  </a:lnTo>
                  <a:close/>
                </a:path>
                <a:path w="6538594" h="5610225">
                  <a:moveTo>
                    <a:pt x="2786519" y="3163278"/>
                  </a:moveTo>
                  <a:lnTo>
                    <a:pt x="2779966" y="3114979"/>
                  </a:lnTo>
                  <a:lnTo>
                    <a:pt x="2761602" y="3071584"/>
                  </a:lnTo>
                  <a:lnTo>
                    <a:pt x="2733167" y="3034830"/>
                  </a:lnTo>
                  <a:lnTo>
                    <a:pt x="2696362" y="3006458"/>
                  </a:lnTo>
                  <a:lnTo>
                    <a:pt x="2652941" y="2988183"/>
                  </a:lnTo>
                  <a:lnTo>
                    <a:pt x="2604630" y="2981756"/>
                  </a:lnTo>
                  <a:lnTo>
                    <a:pt x="2556332" y="2988297"/>
                  </a:lnTo>
                  <a:lnTo>
                    <a:pt x="2512949" y="3006674"/>
                  </a:lnTo>
                  <a:lnTo>
                    <a:pt x="2476220" y="3035147"/>
                  </a:lnTo>
                  <a:lnTo>
                    <a:pt x="2447848" y="3071977"/>
                  </a:lnTo>
                  <a:lnTo>
                    <a:pt x="2429586" y="3115411"/>
                  </a:lnTo>
                  <a:lnTo>
                    <a:pt x="2423147" y="3163735"/>
                  </a:lnTo>
                  <a:lnTo>
                    <a:pt x="2429700" y="3212007"/>
                  </a:lnTo>
                  <a:lnTo>
                    <a:pt x="2448077" y="3255378"/>
                  </a:lnTo>
                  <a:lnTo>
                    <a:pt x="2476538" y="3292106"/>
                  </a:lnTo>
                  <a:lnTo>
                    <a:pt x="2513342" y="3320465"/>
                  </a:lnTo>
                  <a:lnTo>
                    <a:pt x="2556776" y="3338728"/>
                  </a:lnTo>
                  <a:lnTo>
                    <a:pt x="2605087" y="3345154"/>
                  </a:lnTo>
                  <a:lnTo>
                    <a:pt x="2653385" y="3338601"/>
                  </a:lnTo>
                  <a:lnTo>
                    <a:pt x="2696768" y="3320237"/>
                  </a:lnTo>
                  <a:lnTo>
                    <a:pt x="2733484" y="3291789"/>
                  </a:lnTo>
                  <a:lnTo>
                    <a:pt x="2761843" y="3254984"/>
                  </a:lnTo>
                  <a:lnTo>
                    <a:pt x="2780093" y="3211576"/>
                  </a:lnTo>
                  <a:lnTo>
                    <a:pt x="2786519" y="3163278"/>
                  </a:lnTo>
                  <a:close/>
                </a:path>
                <a:path w="6538594" h="5610225">
                  <a:moveTo>
                    <a:pt x="4121810" y="2688412"/>
                  </a:moveTo>
                  <a:lnTo>
                    <a:pt x="4120172" y="2639745"/>
                  </a:lnTo>
                  <a:lnTo>
                    <a:pt x="4115460" y="2591917"/>
                  </a:lnTo>
                  <a:lnTo>
                    <a:pt x="4107751" y="2545042"/>
                  </a:lnTo>
                  <a:lnTo>
                    <a:pt x="4099318" y="2508516"/>
                  </a:lnTo>
                  <a:lnTo>
                    <a:pt x="4097172" y="2499195"/>
                  </a:lnTo>
                  <a:lnTo>
                    <a:pt x="4083786" y="2454491"/>
                  </a:lnTo>
                  <a:lnTo>
                    <a:pt x="4067721" y="2411031"/>
                  </a:lnTo>
                  <a:lnTo>
                    <a:pt x="4049052" y="2368880"/>
                  </a:lnTo>
                  <a:lnTo>
                    <a:pt x="4027894" y="2328176"/>
                  </a:lnTo>
                  <a:lnTo>
                    <a:pt x="4004322" y="2288997"/>
                  </a:lnTo>
                  <a:lnTo>
                    <a:pt x="3978465" y="2251430"/>
                  </a:lnTo>
                  <a:lnTo>
                    <a:pt x="3950398" y="2215591"/>
                  </a:lnTo>
                  <a:lnTo>
                    <a:pt x="3920223" y="2181568"/>
                  </a:lnTo>
                  <a:lnTo>
                    <a:pt x="3888041" y="2149462"/>
                  </a:lnTo>
                  <a:lnTo>
                    <a:pt x="3853954" y="2119376"/>
                  </a:lnTo>
                  <a:lnTo>
                    <a:pt x="3818039" y="2091385"/>
                  </a:lnTo>
                  <a:lnTo>
                    <a:pt x="3780421" y="2065616"/>
                  </a:lnTo>
                  <a:lnTo>
                    <a:pt x="3741178" y="2042147"/>
                  </a:lnTo>
                  <a:lnTo>
                    <a:pt x="3700424" y="2021090"/>
                  </a:lnTo>
                  <a:lnTo>
                    <a:pt x="3658235" y="2002523"/>
                  </a:lnTo>
                  <a:lnTo>
                    <a:pt x="3614724" y="1986559"/>
                  </a:lnTo>
                  <a:lnTo>
                    <a:pt x="3569982" y="1973287"/>
                  </a:lnTo>
                  <a:lnTo>
                    <a:pt x="3524123" y="1962810"/>
                  </a:lnTo>
                  <a:lnTo>
                    <a:pt x="3477222" y="1955228"/>
                  </a:lnTo>
                  <a:lnTo>
                    <a:pt x="3429381" y="1950618"/>
                  </a:lnTo>
                  <a:lnTo>
                    <a:pt x="3380714" y="1949107"/>
                  </a:lnTo>
                  <a:lnTo>
                    <a:pt x="3332048" y="1950745"/>
                  </a:lnTo>
                  <a:lnTo>
                    <a:pt x="3308845" y="1953044"/>
                  </a:lnTo>
                  <a:lnTo>
                    <a:pt x="3308845" y="2375370"/>
                  </a:lnTo>
                  <a:lnTo>
                    <a:pt x="3293986" y="2422245"/>
                  </a:lnTo>
                  <a:lnTo>
                    <a:pt x="3264192" y="2463571"/>
                  </a:lnTo>
                  <a:lnTo>
                    <a:pt x="3222955" y="2493467"/>
                  </a:lnTo>
                  <a:lnTo>
                    <a:pt x="3176117" y="2508453"/>
                  </a:lnTo>
                  <a:lnTo>
                    <a:pt x="3127400" y="2508516"/>
                  </a:lnTo>
                  <a:lnTo>
                    <a:pt x="3080512" y="2493657"/>
                  </a:lnTo>
                  <a:lnTo>
                    <a:pt x="3039160" y="2463863"/>
                  </a:lnTo>
                  <a:lnTo>
                    <a:pt x="3009303" y="2422614"/>
                  </a:lnTo>
                  <a:lnTo>
                    <a:pt x="2994342" y="2375789"/>
                  </a:lnTo>
                  <a:lnTo>
                    <a:pt x="2994291" y="2327084"/>
                  </a:lnTo>
                  <a:lnTo>
                    <a:pt x="3009138" y="2280221"/>
                  </a:lnTo>
                  <a:lnTo>
                    <a:pt x="3038906" y="2238908"/>
                  </a:lnTo>
                  <a:lnTo>
                    <a:pt x="3080169" y="2209012"/>
                  </a:lnTo>
                  <a:lnTo>
                    <a:pt x="3127019" y="2194014"/>
                  </a:lnTo>
                  <a:lnTo>
                    <a:pt x="3175952" y="2194014"/>
                  </a:lnTo>
                  <a:lnTo>
                    <a:pt x="3222599" y="2208771"/>
                  </a:lnTo>
                  <a:lnTo>
                    <a:pt x="3263900" y="2238540"/>
                  </a:lnTo>
                  <a:lnTo>
                    <a:pt x="3293808" y="2279815"/>
                  </a:lnTo>
                  <a:lnTo>
                    <a:pt x="3308794" y="2326652"/>
                  </a:lnTo>
                  <a:lnTo>
                    <a:pt x="3308845" y="2375370"/>
                  </a:lnTo>
                  <a:lnTo>
                    <a:pt x="3308845" y="1953044"/>
                  </a:lnTo>
                  <a:lnTo>
                    <a:pt x="3237357" y="1963166"/>
                  </a:lnTo>
                  <a:lnTo>
                    <a:pt x="3191510" y="1973757"/>
                  </a:lnTo>
                  <a:lnTo>
                    <a:pt x="3146818" y="1987143"/>
                  </a:lnTo>
                  <a:lnTo>
                    <a:pt x="3103346" y="2003209"/>
                  </a:lnTo>
                  <a:lnTo>
                    <a:pt x="3061208" y="2021878"/>
                  </a:lnTo>
                  <a:lnTo>
                    <a:pt x="3020504" y="2043049"/>
                  </a:lnTo>
                  <a:lnTo>
                    <a:pt x="2981325" y="2066620"/>
                  </a:lnTo>
                  <a:lnTo>
                    <a:pt x="2943771" y="2092477"/>
                  </a:lnTo>
                  <a:lnTo>
                    <a:pt x="2907931" y="2120557"/>
                  </a:lnTo>
                  <a:lnTo>
                    <a:pt x="2873908" y="2150732"/>
                  </a:lnTo>
                  <a:lnTo>
                    <a:pt x="2841815" y="2182914"/>
                  </a:lnTo>
                  <a:lnTo>
                    <a:pt x="2811716" y="2217013"/>
                  </a:lnTo>
                  <a:lnTo>
                    <a:pt x="2783738" y="2252916"/>
                  </a:lnTo>
                  <a:lnTo>
                    <a:pt x="2757970" y="2290546"/>
                  </a:lnTo>
                  <a:lnTo>
                    <a:pt x="2734513" y="2329789"/>
                  </a:lnTo>
                  <a:lnTo>
                    <a:pt x="2713444" y="2370556"/>
                  </a:lnTo>
                  <a:lnTo>
                    <a:pt x="2694889" y="2412733"/>
                  </a:lnTo>
                  <a:lnTo>
                    <a:pt x="2678925" y="2456243"/>
                  </a:lnTo>
                  <a:lnTo>
                    <a:pt x="2665653" y="2500985"/>
                  </a:lnTo>
                  <a:lnTo>
                    <a:pt x="2655189" y="2546858"/>
                  </a:lnTo>
                  <a:lnTo>
                    <a:pt x="2647594" y="2593746"/>
                  </a:lnTo>
                  <a:lnTo>
                    <a:pt x="2642997" y="2641587"/>
                  </a:lnTo>
                  <a:lnTo>
                    <a:pt x="2641485" y="2690253"/>
                  </a:lnTo>
                  <a:lnTo>
                    <a:pt x="3381641" y="2689796"/>
                  </a:lnTo>
                  <a:lnTo>
                    <a:pt x="3382568" y="3429495"/>
                  </a:lnTo>
                  <a:lnTo>
                    <a:pt x="3431235" y="3427857"/>
                  </a:lnTo>
                  <a:lnTo>
                    <a:pt x="3479063" y="3423145"/>
                  </a:lnTo>
                  <a:lnTo>
                    <a:pt x="3525939" y="3415436"/>
                  </a:lnTo>
                  <a:lnTo>
                    <a:pt x="3571773" y="3404844"/>
                  </a:lnTo>
                  <a:lnTo>
                    <a:pt x="3616477" y="3391458"/>
                  </a:lnTo>
                  <a:lnTo>
                    <a:pt x="3659949" y="3375393"/>
                  </a:lnTo>
                  <a:lnTo>
                    <a:pt x="3702088" y="3356724"/>
                  </a:lnTo>
                  <a:lnTo>
                    <a:pt x="3742791" y="3335553"/>
                  </a:lnTo>
                  <a:lnTo>
                    <a:pt x="3781971" y="3311995"/>
                  </a:lnTo>
                  <a:lnTo>
                    <a:pt x="3819537" y="3286125"/>
                  </a:lnTo>
                  <a:lnTo>
                    <a:pt x="3855364" y="3258058"/>
                  </a:lnTo>
                  <a:lnTo>
                    <a:pt x="3889387" y="3227882"/>
                  </a:lnTo>
                  <a:lnTo>
                    <a:pt x="3921493" y="3195701"/>
                  </a:lnTo>
                  <a:lnTo>
                    <a:pt x="3951579" y="3161614"/>
                  </a:lnTo>
                  <a:lnTo>
                    <a:pt x="3979557" y="3125698"/>
                  </a:lnTo>
                  <a:lnTo>
                    <a:pt x="4005326" y="3088081"/>
                  </a:lnTo>
                  <a:lnTo>
                    <a:pt x="4028783" y="3048838"/>
                  </a:lnTo>
                  <a:lnTo>
                    <a:pt x="4049852" y="3008084"/>
                  </a:lnTo>
                  <a:lnTo>
                    <a:pt x="4068407" y="2965894"/>
                  </a:lnTo>
                  <a:lnTo>
                    <a:pt x="4084370" y="2922397"/>
                  </a:lnTo>
                  <a:lnTo>
                    <a:pt x="4097642" y="2877655"/>
                  </a:lnTo>
                  <a:lnTo>
                    <a:pt x="4108119" y="2831795"/>
                  </a:lnTo>
                  <a:lnTo>
                    <a:pt x="4115701" y="2784906"/>
                  </a:lnTo>
                  <a:lnTo>
                    <a:pt x="4120299" y="2737066"/>
                  </a:lnTo>
                  <a:lnTo>
                    <a:pt x="4121785" y="2689326"/>
                  </a:lnTo>
                  <a:lnTo>
                    <a:pt x="4121810" y="2688412"/>
                  </a:lnTo>
                  <a:close/>
                </a:path>
                <a:path w="6538594" h="5610225">
                  <a:moveTo>
                    <a:pt x="5925185" y="1816"/>
                  </a:moveTo>
                  <a:lnTo>
                    <a:pt x="5600624" y="1422"/>
                  </a:lnTo>
                  <a:lnTo>
                    <a:pt x="5600624" y="417576"/>
                  </a:lnTo>
                  <a:lnTo>
                    <a:pt x="5585790" y="463956"/>
                  </a:lnTo>
                  <a:lnTo>
                    <a:pt x="5556186" y="504825"/>
                  </a:lnTo>
                  <a:lnTo>
                    <a:pt x="5515254" y="534301"/>
                  </a:lnTo>
                  <a:lnTo>
                    <a:pt x="5468836" y="549008"/>
                  </a:lnTo>
                  <a:lnTo>
                    <a:pt x="5420601" y="548944"/>
                  </a:lnTo>
                  <a:lnTo>
                    <a:pt x="5374221" y="534123"/>
                  </a:lnTo>
                  <a:lnTo>
                    <a:pt x="5333377" y="504532"/>
                  </a:lnTo>
                  <a:lnTo>
                    <a:pt x="5303888" y="463600"/>
                  </a:lnTo>
                  <a:lnTo>
                    <a:pt x="5289308" y="417576"/>
                  </a:lnTo>
                  <a:lnTo>
                    <a:pt x="5289258" y="368960"/>
                  </a:lnTo>
                  <a:lnTo>
                    <a:pt x="5304079" y="322592"/>
                  </a:lnTo>
                  <a:lnTo>
                    <a:pt x="5333670" y="281736"/>
                  </a:lnTo>
                  <a:lnTo>
                    <a:pt x="5374589" y="252260"/>
                  </a:lnTo>
                  <a:lnTo>
                    <a:pt x="5420995" y="237540"/>
                  </a:lnTo>
                  <a:lnTo>
                    <a:pt x="5469217" y="237578"/>
                  </a:lnTo>
                  <a:lnTo>
                    <a:pt x="5515597" y="252399"/>
                  </a:lnTo>
                  <a:lnTo>
                    <a:pt x="5556453" y="281965"/>
                  </a:lnTo>
                  <a:lnTo>
                    <a:pt x="5585955" y="322910"/>
                  </a:lnTo>
                  <a:lnTo>
                    <a:pt x="5600560" y="368960"/>
                  </a:lnTo>
                  <a:lnTo>
                    <a:pt x="5600624" y="417576"/>
                  </a:lnTo>
                  <a:lnTo>
                    <a:pt x="5600624" y="1422"/>
                  </a:lnTo>
                  <a:lnTo>
                    <a:pt x="4460341" y="0"/>
                  </a:lnTo>
                  <a:lnTo>
                    <a:pt x="4458513" y="1464868"/>
                  </a:lnTo>
                  <a:lnTo>
                    <a:pt x="5190947" y="1465783"/>
                  </a:lnTo>
                  <a:lnTo>
                    <a:pt x="5191874" y="733323"/>
                  </a:lnTo>
                  <a:lnTo>
                    <a:pt x="5924258" y="734250"/>
                  </a:lnTo>
                  <a:lnTo>
                    <a:pt x="5924270" y="733323"/>
                  </a:lnTo>
                  <a:lnTo>
                    <a:pt x="5924499" y="549008"/>
                  </a:lnTo>
                  <a:lnTo>
                    <a:pt x="5924893" y="237540"/>
                  </a:lnTo>
                  <a:lnTo>
                    <a:pt x="5925185" y="1816"/>
                  </a:lnTo>
                  <a:close/>
                </a:path>
                <a:path w="6538594" h="5610225">
                  <a:moveTo>
                    <a:pt x="6538023" y="985126"/>
                  </a:moveTo>
                  <a:lnTo>
                    <a:pt x="6404940" y="1117917"/>
                  </a:lnTo>
                  <a:lnTo>
                    <a:pt x="6404686" y="1117663"/>
                  </a:lnTo>
                  <a:lnTo>
                    <a:pt x="6239497" y="952068"/>
                  </a:lnTo>
                  <a:lnTo>
                    <a:pt x="6073737" y="1117396"/>
                  </a:lnTo>
                  <a:lnTo>
                    <a:pt x="6073432" y="1117663"/>
                  </a:lnTo>
                  <a:lnTo>
                    <a:pt x="6073114" y="1117396"/>
                  </a:lnTo>
                  <a:lnTo>
                    <a:pt x="6072810" y="1117092"/>
                  </a:lnTo>
                  <a:lnTo>
                    <a:pt x="5907811" y="951649"/>
                  </a:lnTo>
                  <a:lnTo>
                    <a:pt x="5742000" y="1117092"/>
                  </a:lnTo>
                  <a:lnTo>
                    <a:pt x="5576671" y="951369"/>
                  </a:lnTo>
                  <a:lnTo>
                    <a:pt x="5444058" y="1083665"/>
                  </a:lnTo>
                  <a:lnTo>
                    <a:pt x="5741644" y="1382001"/>
                  </a:lnTo>
                  <a:lnTo>
                    <a:pt x="5907468" y="1216533"/>
                  </a:lnTo>
                  <a:lnTo>
                    <a:pt x="6072771" y="1382280"/>
                  </a:lnTo>
                  <a:lnTo>
                    <a:pt x="6073102" y="1381899"/>
                  </a:lnTo>
                  <a:lnTo>
                    <a:pt x="6073419" y="1382280"/>
                  </a:lnTo>
                  <a:lnTo>
                    <a:pt x="6073800" y="1381899"/>
                  </a:lnTo>
                  <a:lnTo>
                    <a:pt x="6239141" y="1216926"/>
                  </a:lnTo>
                  <a:lnTo>
                    <a:pt x="6404597" y="1382826"/>
                  </a:lnTo>
                  <a:lnTo>
                    <a:pt x="6538023" y="1249718"/>
                  </a:lnTo>
                  <a:lnTo>
                    <a:pt x="6538023" y="1216926"/>
                  </a:lnTo>
                  <a:lnTo>
                    <a:pt x="6538023" y="1216533"/>
                  </a:lnTo>
                  <a:lnTo>
                    <a:pt x="6538023" y="1117917"/>
                  </a:lnTo>
                  <a:lnTo>
                    <a:pt x="6538023" y="985126"/>
                  </a:lnTo>
                  <a:close/>
                </a:path>
              </a:pathLst>
            </a:custGeom>
            <a:solidFill>
              <a:srgbClr val="FF0000"/>
            </a:solidFill>
          </p:spPr>
          <p:txBody>
            <a:bodyPr wrap="square" lIns="0" tIns="0" rIns="0" bIns="0" rtlCol="0"/>
            <a:lstStyle/>
            <a:p>
              <a:endParaRPr dirty="0"/>
            </a:p>
          </p:txBody>
        </p:sp>
        <p:sp>
          <p:nvSpPr>
            <p:cNvPr id="6" name="object 6"/>
            <p:cNvSpPr/>
            <p:nvPr/>
          </p:nvSpPr>
          <p:spPr>
            <a:xfrm>
              <a:off x="-6" y="0"/>
              <a:ext cx="20104100" cy="11308715"/>
            </a:xfrm>
            <a:custGeom>
              <a:avLst/>
              <a:gdLst/>
              <a:ahLst/>
              <a:cxnLst/>
              <a:rect l="l" t="t" r="r" b="b"/>
              <a:pathLst>
                <a:path w="20104100" h="11308715">
                  <a:moveTo>
                    <a:pt x="20104099" y="0"/>
                  </a:moveTo>
                  <a:lnTo>
                    <a:pt x="0" y="0"/>
                  </a:lnTo>
                  <a:lnTo>
                    <a:pt x="0" y="11308561"/>
                  </a:lnTo>
                  <a:lnTo>
                    <a:pt x="8849073" y="11308561"/>
                  </a:lnTo>
                  <a:lnTo>
                    <a:pt x="20104099" y="53536"/>
                  </a:lnTo>
                  <a:lnTo>
                    <a:pt x="20104099" y="0"/>
                  </a:lnTo>
                  <a:close/>
                </a:path>
              </a:pathLst>
            </a:custGeom>
            <a:solidFill>
              <a:srgbClr val="456480"/>
            </a:solidFill>
          </p:spPr>
          <p:txBody>
            <a:bodyPr wrap="square" lIns="0" tIns="0" rIns="0" bIns="0" rtlCol="0"/>
            <a:lstStyle/>
            <a:p>
              <a:endParaRPr dirty="0"/>
            </a:p>
          </p:txBody>
        </p:sp>
      </p:grpSp>
      <p:sp>
        <p:nvSpPr>
          <p:cNvPr id="9" name="object 9"/>
          <p:cNvSpPr txBox="1">
            <a:spLocks noGrp="1"/>
          </p:cNvSpPr>
          <p:nvPr>
            <p:ph type="title"/>
          </p:nvPr>
        </p:nvSpPr>
        <p:spPr>
          <a:xfrm>
            <a:off x="1594258" y="4481749"/>
            <a:ext cx="8272780" cy="950594"/>
          </a:xfrm>
          <a:prstGeom prst="rect">
            <a:avLst/>
          </a:prstGeom>
        </p:spPr>
        <p:txBody>
          <a:bodyPr vert="horz" wrap="square" lIns="0" tIns="15240" rIns="0" bIns="0" rtlCol="0">
            <a:spAutoFit/>
          </a:bodyPr>
          <a:lstStyle/>
          <a:p>
            <a:pPr marL="12700">
              <a:lnSpc>
                <a:spcPct val="100000"/>
              </a:lnSpc>
              <a:spcBef>
                <a:spcPts val="120"/>
              </a:spcBef>
            </a:pPr>
            <a:r>
              <a:rPr spc="-110" dirty="0"/>
              <a:t>Спасибо</a:t>
            </a:r>
            <a:r>
              <a:rPr spc="-285" dirty="0"/>
              <a:t> </a:t>
            </a:r>
            <a:r>
              <a:rPr spc="-135" dirty="0"/>
              <a:t>за</a:t>
            </a:r>
            <a:r>
              <a:rPr spc="-285" dirty="0"/>
              <a:t> </a:t>
            </a:r>
            <a:r>
              <a:rPr spc="-380" dirty="0"/>
              <a:t>внимание!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688599" y="10848930"/>
            <a:ext cx="125095" cy="252095"/>
          </a:xfrm>
          <a:prstGeom prst="rect">
            <a:avLst/>
          </a:prstGeom>
        </p:spPr>
        <p:txBody>
          <a:bodyPr vert="horz" wrap="square" lIns="0" tIns="17145" rIns="0" bIns="0" rtlCol="0">
            <a:spAutoFit/>
          </a:bodyPr>
          <a:lstStyle/>
          <a:p>
            <a:pPr marL="12700">
              <a:lnSpc>
                <a:spcPct val="100000"/>
              </a:lnSpc>
              <a:spcBef>
                <a:spcPts val="135"/>
              </a:spcBef>
            </a:pPr>
            <a:r>
              <a:rPr sz="1450" spc="-10" dirty="0">
                <a:solidFill>
                  <a:srgbClr val="FFFFFF"/>
                </a:solidFill>
                <a:latin typeface="Tahoma"/>
                <a:cs typeface="Tahoma"/>
              </a:rPr>
              <a:t>2</a:t>
            </a:r>
            <a:endParaRPr sz="1450" dirty="0">
              <a:latin typeface="Tahoma"/>
              <a:cs typeface="Tahoma"/>
            </a:endParaRPr>
          </a:p>
        </p:txBody>
      </p:sp>
      <p:sp>
        <p:nvSpPr>
          <p:cNvPr id="3" name="object 3"/>
          <p:cNvSpPr txBox="1">
            <a:spLocks noGrp="1"/>
          </p:cNvSpPr>
          <p:nvPr>
            <p:ph type="title"/>
          </p:nvPr>
        </p:nvSpPr>
        <p:spPr>
          <a:xfrm>
            <a:off x="1555492" y="1491851"/>
            <a:ext cx="8382000" cy="627736"/>
          </a:xfrm>
          <a:prstGeom prst="rect">
            <a:avLst/>
          </a:prstGeom>
        </p:spPr>
        <p:txBody>
          <a:bodyPr vert="horz" wrap="square" lIns="0" tIns="12065" rIns="0" bIns="0" rtlCol="0">
            <a:spAutoFit/>
          </a:bodyPr>
          <a:lstStyle/>
          <a:p>
            <a:pPr marL="12700">
              <a:lnSpc>
                <a:spcPct val="100000"/>
              </a:lnSpc>
              <a:spcBef>
                <a:spcPts val="95"/>
              </a:spcBef>
            </a:pPr>
            <a:r>
              <a:rPr sz="4000" spc="-120" dirty="0">
                <a:solidFill>
                  <a:srgbClr val="C00000"/>
                </a:solidFill>
                <a:latin typeface="Times New Roman" panose="02020603050405020304" pitchFamily="18" charset="0"/>
                <a:cs typeface="Times New Roman" panose="02020603050405020304" pitchFamily="18" charset="0"/>
              </a:rPr>
              <a:t>За</a:t>
            </a:r>
            <a:r>
              <a:rPr sz="4000" spc="-570" dirty="0">
                <a:solidFill>
                  <a:srgbClr val="C00000"/>
                </a:solidFill>
                <a:latin typeface="Times New Roman" panose="02020603050405020304" pitchFamily="18" charset="0"/>
                <a:cs typeface="Times New Roman" panose="02020603050405020304" pitchFamily="18" charset="0"/>
              </a:rPr>
              <a:t>к</a:t>
            </a:r>
            <a:r>
              <a:rPr sz="4000" spc="-204" dirty="0">
                <a:solidFill>
                  <a:srgbClr val="C00000"/>
                </a:solidFill>
                <a:latin typeface="Times New Roman" panose="02020603050405020304" pitchFamily="18" charset="0"/>
                <a:cs typeface="Times New Roman" panose="02020603050405020304" pitchFamily="18" charset="0"/>
              </a:rPr>
              <a:t>он</a:t>
            </a:r>
            <a:r>
              <a:rPr sz="4000" spc="-300" dirty="0">
                <a:solidFill>
                  <a:srgbClr val="C00000"/>
                </a:solidFill>
                <a:latin typeface="Times New Roman" panose="02020603050405020304" pitchFamily="18" charset="0"/>
                <a:cs typeface="Times New Roman" panose="02020603050405020304" pitchFamily="18" charset="0"/>
              </a:rPr>
              <a:t>о</a:t>
            </a:r>
            <a:r>
              <a:rPr sz="4000" spc="-345" dirty="0">
                <a:solidFill>
                  <a:srgbClr val="C00000"/>
                </a:solidFill>
                <a:latin typeface="Times New Roman" panose="02020603050405020304" pitchFamily="18" charset="0"/>
                <a:cs typeface="Times New Roman" panose="02020603050405020304" pitchFamily="18" charset="0"/>
              </a:rPr>
              <a:t>д</a:t>
            </a:r>
            <a:r>
              <a:rPr sz="4000" spc="-85" dirty="0">
                <a:solidFill>
                  <a:srgbClr val="C00000"/>
                </a:solidFill>
                <a:latin typeface="Times New Roman" panose="02020603050405020304" pitchFamily="18" charset="0"/>
                <a:cs typeface="Times New Roman" panose="02020603050405020304" pitchFamily="18" charset="0"/>
              </a:rPr>
              <a:t>а</a:t>
            </a:r>
            <a:r>
              <a:rPr sz="4000" spc="-175" dirty="0">
                <a:solidFill>
                  <a:srgbClr val="C00000"/>
                </a:solidFill>
                <a:latin typeface="Times New Roman" panose="02020603050405020304" pitchFamily="18" charset="0"/>
                <a:cs typeface="Times New Roman" panose="02020603050405020304" pitchFamily="18" charset="0"/>
              </a:rPr>
              <a:t>т</a:t>
            </a:r>
            <a:r>
              <a:rPr sz="4000" spc="-165" dirty="0">
                <a:solidFill>
                  <a:srgbClr val="C00000"/>
                </a:solidFill>
                <a:latin typeface="Times New Roman" panose="02020603050405020304" pitchFamily="18" charset="0"/>
                <a:cs typeface="Times New Roman" panose="02020603050405020304" pitchFamily="18" charset="0"/>
              </a:rPr>
              <a:t>е</a:t>
            </a:r>
            <a:r>
              <a:rPr sz="4000" spc="-325" dirty="0">
                <a:solidFill>
                  <a:srgbClr val="C00000"/>
                </a:solidFill>
                <a:latin typeface="Times New Roman" panose="02020603050405020304" pitchFamily="18" charset="0"/>
                <a:cs typeface="Times New Roman" panose="02020603050405020304" pitchFamily="18" charset="0"/>
              </a:rPr>
              <a:t>льная</a:t>
            </a:r>
            <a:r>
              <a:rPr sz="4000" spc="-215" dirty="0">
                <a:solidFill>
                  <a:srgbClr val="C00000"/>
                </a:solidFill>
                <a:latin typeface="Times New Roman" panose="02020603050405020304" pitchFamily="18" charset="0"/>
                <a:cs typeface="Times New Roman" panose="02020603050405020304" pitchFamily="18" charset="0"/>
              </a:rPr>
              <a:t> </a:t>
            </a:r>
            <a:r>
              <a:rPr sz="4000" spc="-105" dirty="0">
                <a:solidFill>
                  <a:srgbClr val="C00000"/>
                </a:solidFill>
                <a:latin typeface="Times New Roman" panose="02020603050405020304" pitchFamily="18" charset="0"/>
                <a:cs typeface="Times New Roman" panose="02020603050405020304" pitchFamily="18" charset="0"/>
              </a:rPr>
              <a:t>база</a:t>
            </a:r>
            <a:endParaRPr sz="4000" dirty="0">
              <a:solidFill>
                <a:srgbClr val="C00000"/>
              </a:solidFill>
              <a:latin typeface="Times New Roman" panose="02020603050405020304" pitchFamily="18" charset="0"/>
              <a:cs typeface="Times New Roman" panose="02020603050405020304" pitchFamily="18" charset="0"/>
            </a:endParaRPr>
          </a:p>
        </p:txBody>
      </p:sp>
      <p:grpSp>
        <p:nvGrpSpPr>
          <p:cNvPr id="4" name="object 4"/>
          <p:cNvGrpSpPr/>
          <p:nvPr/>
        </p:nvGrpSpPr>
        <p:grpSpPr>
          <a:xfrm>
            <a:off x="1451974" y="7577962"/>
            <a:ext cx="16905174" cy="1124270"/>
            <a:chOff x="1591551" y="2303355"/>
            <a:chExt cx="16921090" cy="1150620"/>
          </a:xfrm>
        </p:grpSpPr>
        <p:sp>
          <p:nvSpPr>
            <p:cNvPr id="5" name="object 5"/>
            <p:cNvSpPr/>
            <p:nvPr/>
          </p:nvSpPr>
          <p:spPr>
            <a:xfrm>
              <a:off x="1706731" y="2303355"/>
              <a:ext cx="16805910" cy="1150620"/>
            </a:xfrm>
            <a:custGeom>
              <a:avLst/>
              <a:gdLst/>
              <a:ahLst/>
              <a:cxnLst/>
              <a:rect l="l" t="t" r="r" b="b"/>
              <a:pathLst>
                <a:path w="16805910" h="1150620">
                  <a:moveTo>
                    <a:pt x="16805804" y="0"/>
                  </a:moveTo>
                  <a:lnTo>
                    <a:pt x="0" y="0"/>
                  </a:lnTo>
                  <a:lnTo>
                    <a:pt x="0" y="1150196"/>
                  </a:lnTo>
                  <a:lnTo>
                    <a:pt x="16805804" y="1150196"/>
                  </a:lnTo>
                  <a:lnTo>
                    <a:pt x="16805804" y="0"/>
                  </a:lnTo>
                  <a:close/>
                </a:path>
              </a:pathLst>
            </a:custGeom>
            <a:solidFill>
              <a:srgbClr val="E6E7E8"/>
            </a:solidFill>
          </p:spPr>
          <p:txBody>
            <a:bodyPr wrap="square" lIns="0" tIns="0" rIns="0" bIns="0" rtlCol="0"/>
            <a:lstStyle/>
            <a:p>
              <a:endParaRPr dirty="0"/>
            </a:p>
          </p:txBody>
        </p:sp>
        <p:sp>
          <p:nvSpPr>
            <p:cNvPr id="6" name="object 6"/>
            <p:cNvSpPr/>
            <p:nvPr/>
          </p:nvSpPr>
          <p:spPr>
            <a:xfrm>
              <a:off x="1591551" y="2763272"/>
              <a:ext cx="230504" cy="230504"/>
            </a:xfrm>
            <a:custGeom>
              <a:avLst/>
              <a:gdLst/>
              <a:ahLst/>
              <a:cxnLst/>
              <a:rect l="l" t="t" r="r" b="b"/>
              <a:pathLst>
                <a:path w="230505" h="230505">
                  <a:moveTo>
                    <a:pt x="115180" y="0"/>
                  </a:moveTo>
                  <a:lnTo>
                    <a:pt x="160014" y="9051"/>
                  </a:lnTo>
                  <a:lnTo>
                    <a:pt x="196626" y="33735"/>
                  </a:lnTo>
                  <a:lnTo>
                    <a:pt x="221310" y="70347"/>
                  </a:lnTo>
                  <a:lnTo>
                    <a:pt x="230361" y="115180"/>
                  </a:lnTo>
                  <a:lnTo>
                    <a:pt x="221310" y="160014"/>
                  </a:lnTo>
                  <a:lnTo>
                    <a:pt x="196626" y="196626"/>
                  </a:lnTo>
                  <a:lnTo>
                    <a:pt x="160014" y="221311"/>
                  </a:lnTo>
                  <a:lnTo>
                    <a:pt x="115180" y="230362"/>
                  </a:lnTo>
                  <a:lnTo>
                    <a:pt x="70347" y="221311"/>
                  </a:lnTo>
                  <a:lnTo>
                    <a:pt x="33735" y="196626"/>
                  </a:lnTo>
                  <a:lnTo>
                    <a:pt x="9051" y="160014"/>
                  </a:lnTo>
                  <a:lnTo>
                    <a:pt x="0" y="115180"/>
                  </a:lnTo>
                  <a:lnTo>
                    <a:pt x="9051" y="70347"/>
                  </a:lnTo>
                  <a:lnTo>
                    <a:pt x="33735" y="33735"/>
                  </a:lnTo>
                  <a:lnTo>
                    <a:pt x="70347" y="9051"/>
                  </a:lnTo>
                  <a:lnTo>
                    <a:pt x="115180" y="0"/>
                  </a:lnTo>
                  <a:close/>
                </a:path>
              </a:pathLst>
            </a:custGeom>
            <a:ln w="104709">
              <a:solidFill>
                <a:srgbClr val="FFFFFF"/>
              </a:solidFill>
            </a:ln>
          </p:spPr>
          <p:txBody>
            <a:bodyPr wrap="square" lIns="0" tIns="0" rIns="0" bIns="0" rtlCol="0"/>
            <a:lstStyle/>
            <a:p>
              <a:endParaRPr dirty="0"/>
            </a:p>
          </p:txBody>
        </p:sp>
      </p:grpSp>
      <p:grpSp>
        <p:nvGrpSpPr>
          <p:cNvPr id="8" name="object 8"/>
          <p:cNvGrpSpPr/>
          <p:nvPr/>
        </p:nvGrpSpPr>
        <p:grpSpPr>
          <a:xfrm>
            <a:off x="1373966" y="3153876"/>
            <a:ext cx="16960710" cy="1202611"/>
            <a:chOff x="1591551" y="3874930"/>
            <a:chExt cx="16921090" cy="1586865"/>
          </a:xfrm>
        </p:grpSpPr>
        <p:sp>
          <p:nvSpPr>
            <p:cNvPr id="9" name="object 9"/>
            <p:cNvSpPr/>
            <p:nvPr/>
          </p:nvSpPr>
          <p:spPr>
            <a:xfrm>
              <a:off x="1706731" y="3874930"/>
              <a:ext cx="16805910" cy="1586865"/>
            </a:xfrm>
            <a:custGeom>
              <a:avLst/>
              <a:gdLst/>
              <a:ahLst/>
              <a:cxnLst/>
              <a:rect l="l" t="t" r="r" b="b"/>
              <a:pathLst>
                <a:path w="16805910" h="1586864">
                  <a:moveTo>
                    <a:pt x="16805804" y="0"/>
                  </a:moveTo>
                  <a:lnTo>
                    <a:pt x="0" y="0"/>
                  </a:lnTo>
                  <a:lnTo>
                    <a:pt x="0" y="1586332"/>
                  </a:lnTo>
                  <a:lnTo>
                    <a:pt x="16805804" y="1586332"/>
                  </a:lnTo>
                  <a:lnTo>
                    <a:pt x="16805804" y="0"/>
                  </a:lnTo>
                  <a:close/>
                </a:path>
              </a:pathLst>
            </a:custGeom>
            <a:solidFill>
              <a:srgbClr val="E6E7E8"/>
            </a:solidFill>
          </p:spPr>
          <p:txBody>
            <a:bodyPr wrap="square" lIns="0" tIns="0" rIns="0" bIns="0" rtlCol="0"/>
            <a:lstStyle/>
            <a:p>
              <a:endParaRPr dirty="0"/>
            </a:p>
          </p:txBody>
        </p:sp>
        <p:sp>
          <p:nvSpPr>
            <p:cNvPr id="10" name="object 10"/>
            <p:cNvSpPr/>
            <p:nvPr/>
          </p:nvSpPr>
          <p:spPr>
            <a:xfrm>
              <a:off x="1591551" y="4552915"/>
              <a:ext cx="230504" cy="230504"/>
            </a:xfrm>
            <a:custGeom>
              <a:avLst/>
              <a:gdLst/>
              <a:ahLst/>
              <a:cxnLst/>
              <a:rect l="l" t="t" r="r" b="b"/>
              <a:pathLst>
                <a:path w="230505" h="230504">
                  <a:moveTo>
                    <a:pt x="115180" y="0"/>
                  </a:moveTo>
                  <a:lnTo>
                    <a:pt x="160014" y="9051"/>
                  </a:lnTo>
                  <a:lnTo>
                    <a:pt x="196626" y="33735"/>
                  </a:lnTo>
                  <a:lnTo>
                    <a:pt x="221310" y="70347"/>
                  </a:lnTo>
                  <a:lnTo>
                    <a:pt x="230361" y="115180"/>
                  </a:lnTo>
                  <a:lnTo>
                    <a:pt x="221310" y="160014"/>
                  </a:lnTo>
                  <a:lnTo>
                    <a:pt x="196626" y="196626"/>
                  </a:lnTo>
                  <a:lnTo>
                    <a:pt x="160014" y="221311"/>
                  </a:lnTo>
                  <a:lnTo>
                    <a:pt x="115180" y="230362"/>
                  </a:lnTo>
                  <a:lnTo>
                    <a:pt x="70347" y="221311"/>
                  </a:lnTo>
                  <a:lnTo>
                    <a:pt x="33735" y="196626"/>
                  </a:lnTo>
                  <a:lnTo>
                    <a:pt x="9051" y="160014"/>
                  </a:lnTo>
                  <a:lnTo>
                    <a:pt x="0" y="115180"/>
                  </a:lnTo>
                  <a:lnTo>
                    <a:pt x="9051" y="70347"/>
                  </a:lnTo>
                  <a:lnTo>
                    <a:pt x="33735" y="33735"/>
                  </a:lnTo>
                  <a:lnTo>
                    <a:pt x="70347" y="9051"/>
                  </a:lnTo>
                  <a:lnTo>
                    <a:pt x="115180" y="0"/>
                  </a:lnTo>
                  <a:close/>
                </a:path>
              </a:pathLst>
            </a:custGeom>
            <a:ln w="104709">
              <a:solidFill>
                <a:srgbClr val="FFFFFF"/>
              </a:solidFill>
            </a:ln>
          </p:spPr>
          <p:txBody>
            <a:bodyPr wrap="square" lIns="0" tIns="0" rIns="0" bIns="0" rtlCol="0"/>
            <a:lstStyle/>
            <a:p>
              <a:endParaRPr dirty="0"/>
            </a:p>
          </p:txBody>
        </p:sp>
        <p:pic>
          <p:nvPicPr>
            <p:cNvPr id="11" name="object 11"/>
            <p:cNvPicPr/>
            <p:nvPr/>
          </p:nvPicPr>
          <p:blipFill>
            <a:blip r:embed="rId2" cstate="print"/>
            <a:stretch>
              <a:fillRect/>
            </a:stretch>
          </p:blipFill>
          <p:spPr>
            <a:xfrm>
              <a:off x="1615708" y="4622349"/>
              <a:ext cx="230361" cy="230363"/>
            </a:xfrm>
            <a:prstGeom prst="rect">
              <a:avLst/>
            </a:prstGeom>
          </p:spPr>
        </p:pic>
      </p:grpSp>
      <p:grpSp>
        <p:nvGrpSpPr>
          <p:cNvPr id="12" name="object 12"/>
          <p:cNvGrpSpPr/>
          <p:nvPr/>
        </p:nvGrpSpPr>
        <p:grpSpPr>
          <a:xfrm>
            <a:off x="1318006" y="5390777"/>
            <a:ext cx="17013293" cy="1150620"/>
            <a:chOff x="1539196" y="5882639"/>
            <a:chExt cx="16973550" cy="1150620"/>
          </a:xfrm>
        </p:grpSpPr>
        <p:sp>
          <p:nvSpPr>
            <p:cNvPr id="13" name="object 13"/>
            <p:cNvSpPr/>
            <p:nvPr/>
          </p:nvSpPr>
          <p:spPr>
            <a:xfrm>
              <a:off x="1706731" y="5882639"/>
              <a:ext cx="16805910" cy="1150620"/>
            </a:xfrm>
            <a:custGeom>
              <a:avLst/>
              <a:gdLst/>
              <a:ahLst/>
              <a:cxnLst/>
              <a:rect l="l" t="t" r="r" b="b"/>
              <a:pathLst>
                <a:path w="16805910" h="1150620">
                  <a:moveTo>
                    <a:pt x="16805804" y="0"/>
                  </a:moveTo>
                  <a:lnTo>
                    <a:pt x="0" y="0"/>
                  </a:lnTo>
                  <a:lnTo>
                    <a:pt x="0" y="1150196"/>
                  </a:lnTo>
                  <a:lnTo>
                    <a:pt x="16805804" y="1150196"/>
                  </a:lnTo>
                  <a:lnTo>
                    <a:pt x="16805804" y="0"/>
                  </a:lnTo>
                  <a:close/>
                </a:path>
              </a:pathLst>
            </a:custGeom>
            <a:solidFill>
              <a:srgbClr val="E6E7E8"/>
            </a:solidFill>
          </p:spPr>
          <p:txBody>
            <a:bodyPr wrap="square" lIns="0" tIns="0" rIns="0" bIns="0" rtlCol="0"/>
            <a:lstStyle/>
            <a:p>
              <a:endParaRPr dirty="0"/>
            </a:p>
          </p:txBody>
        </p:sp>
        <p:sp>
          <p:nvSpPr>
            <p:cNvPr id="14" name="object 14"/>
            <p:cNvSpPr/>
            <p:nvPr/>
          </p:nvSpPr>
          <p:spPr>
            <a:xfrm>
              <a:off x="1591551" y="6342556"/>
              <a:ext cx="230504" cy="230504"/>
            </a:xfrm>
            <a:custGeom>
              <a:avLst/>
              <a:gdLst/>
              <a:ahLst/>
              <a:cxnLst/>
              <a:rect l="l" t="t" r="r" b="b"/>
              <a:pathLst>
                <a:path w="230505" h="230504">
                  <a:moveTo>
                    <a:pt x="115180" y="0"/>
                  </a:moveTo>
                  <a:lnTo>
                    <a:pt x="160014" y="9051"/>
                  </a:lnTo>
                  <a:lnTo>
                    <a:pt x="196626" y="33735"/>
                  </a:lnTo>
                  <a:lnTo>
                    <a:pt x="221310" y="70347"/>
                  </a:lnTo>
                  <a:lnTo>
                    <a:pt x="230361" y="115180"/>
                  </a:lnTo>
                  <a:lnTo>
                    <a:pt x="221310" y="160015"/>
                  </a:lnTo>
                  <a:lnTo>
                    <a:pt x="196626" y="196626"/>
                  </a:lnTo>
                  <a:lnTo>
                    <a:pt x="160014" y="221311"/>
                  </a:lnTo>
                  <a:lnTo>
                    <a:pt x="115180" y="230362"/>
                  </a:lnTo>
                  <a:lnTo>
                    <a:pt x="70347" y="221311"/>
                  </a:lnTo>
                  <a:lnTo>
                    <a:pt x="33735" y="196626"/>
                  </a:lnTo>
                  <a:lnTo>
                    <a:pt x="9051" y="160015"/>
                  </a:lnTo>
                  <a:lnTo>
                    <a:pt x="0" y="115180"/>
                  </a:lnTo>
                  <a:lnTo>
                    <a:pt x="9051" y="70347"/>
                  </a:lnTo>
                  <a:lnTo>
                    <a:pt x="33735" y="33735"/>
                  </a:lnTo>
                  <a:lnTo>
                    <a:pt x="70347" y="9051"/>
                  </a:lnTo>
                  <a:lnTo>
                    <a:pt x="115180" y="0"/>
                  </a:lnTo>
                  <a:close/>
                </a:path>
              </a:pathLst>
            </a:custGeom>
            <a:ln w="104709">
              <a:solidFill>
                <a:srgbClr val="FFFFFF"/>
              </a:solidFill>
            </a:ln>
          </p:spPr>
          <p:txBody>
            <a:bodyPr wrap="square" lIns="0" tIns="0" rIns="0" bIns="0" rtlCol="0"/>
            <a:lstStyle/>
            <a:p>
              <a:endParaRPr dirty="0"/>
            </a:p>
          </p:txBody>
        </p:sp>
        <p:pic>
          <p:nvPicPr>
            <p:cNvPr id="15" name="object 15"/>
            <p:cNvPicPr/>
            <p:nvPr/>
          </p:nvPicPr>
          <p:blipFill>
            <a:blip r:embed="rId2" cstate="print"/>
            <a:stretch>
              <a:fillRect/>
            </a:stretch>
          </p:blipFill>
          <p:spPr>
            <a:xfrm>
              <a:off x="1591551" y="6342556"/>
              <a:ext cx="230361" cy="230362"/>
            </a:xfrm>
            <a:prstGeom prst="rect">
              <a:avLst/>
            </a:prstGeom>
          </p:spPr>
        </p:pic>
      </p:grpSp>
      <p:sp>
        <p:nvSpPr>
          <p:cNvPr id="21" name="object 21"/>
          <p:cNvSpPr txBox="1"/>
          <p:nvPr/>
        </p:nvSpPr>
        <p:spPr>
          <a:xfrm>
            <a:off x="1884050" y="2200308"/>
            <a:ext cx="16230600" cy="2265364"/>
          </a:xfrm>
          <a:prstGeom prst="rect">
            <a:avLst/>
          </a:prstGeom>
        </p:spPr>
        <p:txBody>
          <a:bodyPr vert="horz" wrap="square" lIns="0" tIns="2540" rIns="0" bIns="0" rtlCol="0">
            <a:spAutoFit/>
          </a:bodyPr>
          <a:lstStyle/>
          <a:p>
            <a:pPr algn="just"/>
            <a:endParaRPr lang="ru-RU" sz="3200" dirty="0">
              <a:latin typeface="Times New Roman" panose="02020603050405020304" pitchFamily="18" charset="0"/>
              <a:cs typeface="Times New Roman" panose="02020603050405020304" pitchFamily="18" charset="0"/>
            </a:endParaRPr>
          </a:p>
          <a:p>
            <a:pPr>
              <a:lnSpc>
                <a:spcPct val="100000"/>
              </a:lnSpc>
            </a:pPr>
            <a:endParaRPr lang="ru-RU" sz="3200" dirty="0" smtClean="0">
              <a:latin typeface="Times New Roman" panose="02020603050405020304" pitchFamily="18" charset="0"/>
              <a:cs typeface="Times New Roman" panose="02020603050405020304" pitchFamily="18" charset="0"/>
            </a:endParaRPr>
          </a:p>
          <a:p>
            <a:pPr algn="just"/>
            <a:endParaRPr lang="ru-RU" sz="3200" b="1" dirty="0">
              <a:solidFill>
                <a:srgbClr val="C00000"/>
              </a:solidFill>
              <a:latin typeface="Times New Roman" panose="02020603050405020304" pitchFamily="18" charset="0"/>
              <a:cs typeface="Times New Roman" panose="02020603050405020304" pitchFamily="18" charset="0"/>
            </a:endParaRPr>
          </a:p>
          <a:p>
            <a:pPr>
              <a:lnSpc>
                <a:spcPct val="100000"/>
              </a:lnSpc>
            </a:pPr>
            <a:endParaRPr sz="2400" dirty="0">
              <a:latin typeface="Tahoma"/>
              <a:cs typeface="Tahoma"/>
            </a:endParaRPr>
          </a:p>
          <a:p>
            <a:pPr marL="15875" marR="5080" algn="just">
              <a:lnSpc>
                <a:spcPct val="103800"/>
              </a:lnSpc>
              <a:spcBef>
                <a:spcPts val="5"/>
              </a:spcBef>
            </a:pPr>
            <a:endParaRPr sz="2600" dirty="0">
              <a:latin typeface="Tahoma"/>
              <a:cs typeface="Tahoma"/>
            </a:endParaRPr>
          </a:p>
        </p:txBody>
      </p:sp>
      <p:grpSp>
        <p:nvGrpSpPr>
          <p:cNvPr id="25" name="object 25"/>
          <p:cNvGrpSpPr/>
          <p:nvPr/>
        </p:nvGrpSpPr>
        <p:grpSpPr>
          <a:xfrm>
            <a:off x="-3" y="0"/>
            <a:ext cx="20104100" cy="149225"/>
            <a:chOff x="-3" y="0"/>
            <a:chExt cx="20104100" cy="149225"/>
          </a:xfrm>
        </p:grpSpPr>
        <p:sp>
          <p:nvSpPr>
            <p:cNvPr id="26" name="object 26"/>
            <p:cNvSpPr/>
            <p:nvPr/>
          </p:nvSpPr>
          <p:spPr>
            <a:xfrm>
              <a:off x="6701361"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FF0000"/>
            </a:solidFill>
          </p:spPr>
          <p:txBody>
            <a:bodyPr wrap="square" lIns="0" tIns="0" rIns="0" bIns="0" rtlCol="0"/>
            <a:lstStyle/>
            <a:p>
              <a:endParaRPr dirty="0"/>
            </a:p>
          </p:txBody>
        </p:sp>
        <p:sp>
          <p:nvSpPr>
            <p:cNvPr id="27" name="object 27"/>
            <p:cNvSpPr/>
            <p:nvPr/>
          </p:nvSpPr>
          <p:spPr>
            <a:xfrm>
              <a:off x="-3"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456480"/>
            </a:solidFill>
          </p:spPr>
          <p:txBody>
            <a:bodyPr wrap="square" lIns="0" tIns="0" rIns="0" bIns="0" rtlCol="0"/>
            <a:lstStyle/>
            <a:p>
              <a:endParaRPr dirty="0"/>
            </a:p>
          </p:txBody>
        </p:sp>
        <p:sp>
          <p:nvSpPr>
            <p:cNvPr id="28" name="object 28"/>
            <p:cNvSpPr/>
            <p:nvPr/>
          </p:nvSpPr>
          <p:spPr>
            <a:xfrm>
              <a:off x="13402726"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E6E7E8"/>
            </a:solidFill>
          </p:spPr>
          <p:txBody>
            <a:bodyPr wrap="square" lIns="0" tIns="0" rIns="0" bIns="0" rtlCol="0"/>
            <a:lstStyle/>
            <a:p>
              <a:endParaRPr dirty="0"/>
            </a:p>
          </p:txBody>
        </p:sp>
      </p:grpSp>
      <p:pic>
        <p:nvPicPr>
          <p:cNvPr id="22" name="object 15"/>
          <p:cNvPicPr/>
          <p:nvPr/>
        </p:nvPicPr>
        <p:blipFill>
          <a:blip r:embed="rId2" cstate="print"/>
          <a:stretch>
            <a:fillRect/>
          </a:stretch>
        </p:blipFill>
        <p:spPr>
          <a:xfrm>
            <a:off x="1451974" y="8027205"/>
            <a:ext cx="230361" cy="230362"/>
          </a:xfrm>
          <a:prstGeom prst="rect">
            <a:avLst/>
          </a:prstGeom>
        </p:spPr>
      </p:pic>
      <p:sp>
        <p:nvSpPr>
          <p:cNvPr id="7" name="Прямоугольник 6"/>
          <p:cNvSpPr/>
          <p:nvPr/>
        </p:nvSpPr>
        <p:spPr>
          <a:xfrm>
            <a:off x="1747257" y="3046714"/>
            <a:ext cx="16609997" cy="400110"/>
          </a:xfrm>
          <a:prstGeom prst="rect">
            <a:avLst/>
          </a:prstGeom>
        </p:spPr>
        <p:txBody>
          <a:bodyPr wrap="square">
            <a:spAutoFit/>
          </a:bodyPr>
          <a:lstStyle/>
          <a:p>
            <a:r>
              <a:rPr lang="ru-RU" sz="2000" dirty="0">
                <a:solidFill>
                  <a:srgbClr val="000000"/>
                </a:solidFill>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1832665" y="9346090"/>
            <a:ext cx="16582894" cy="646331"/>
          </a:xfrm>
          <a:prstGeom prst="rect">
            <a:avLst/>
          </a:prstGeom>
        </p:spPr>
        <p:txBody>
          <a:bodyPr wrap="square">
            <a:spAutoFit/>
          </a:bodyPr>
          <a:lstStyle/>
          <a:p>
            <a:endParaRPr lang="ru-RU" b="1" dirty="0"/>
          </a:p>
          <a:p>
            <a:pPr algn="ctr">
              <a:spcAft>
                <a:spcPts val="0"/>
              </a:spcAft>
            </a:pPr>
            <a:endParaRPr lang="ru-RU" b="1" dirty="0">
              <a:latin typeface="Calibri" panose="020F0502020204030204" pitchFamily="34" charset="0"/>
              <a:ea typeface="Times New Roman" panose="02020603050405020304" pitchFamily="18" charset="0"/>
            </a:endParaRPr>
          </a:p>
        </p:txBody>
      </p:sp>
      <p:sp>
        <p:nvSpPr>
          <p:cNvPr id="17" name="Прямоугольник 16"/>
          <p:cNvSpPr/>
          <p:nvPr/>
        </p:nvSpPr>
        <p:spPr>
          <a:xfrm>
            <a:off x="1994678" y="3486231"/>
            <a:ext cx="16115149" cy="523220"/>
          </a:xfrm>
          <a:prstGeom prst="rect">
            <a:avLst/>
          </a:prstGeom>
        </p:spPr>
        <p:txBody>
          <a:bodyPr wrap="square">
            <a:spAutoFit/>
          </a:bodyPr>
          <a:lstStyle/>
          <a:p>
            <a:r>
              <a:rPr lang="ru-RU" sz="2800" b="1" dirty="0">
                <a:solidFill>
                  <a:srgbClr val="000000"/>
                </a:solidFill>
                <a:latin typeface="Times New Roman" panose="02020603050405020304" pitchFamily="18" charset="0"/>
                <a:ea typeface="Tahoma" panose="020B0604030504040204" pitchFamily="34" charset="0"/>
                <a:cs typeface="Times New Roman" panose="02020603050405020304" pitchFamily="18" charset="0"/>
              </a:rPr>
              <a:t>Федеральный закон от 08 декабря 1995 г. № 193-ФЗ «О сельскохозяйственной кооперации»</a:t>
            </a:r>
          </a:p>
        </p:txBody>
      </p:sp>
      <p:sp>
        <p:nvSpPr>
          <p:cNvPr id="18" name="Прямоугольник 17"/>
          <p:cNvSpPr/>
          <p:nvPr/>
        </p:nvSpPr>
        <p:spPr>
          <a:xfrm>
            <a:off x="2150530" y="5467991"/>
            <a:ext cx="15803447" cy="954107"/>
          </a:xfrm>
          <a:prstGeom prst="rect">
            <a:avLst/>
          </a:prstGeom>
        </p:spPr>
        <p:txBody>
          <a:bodyPr wrap="square">
            <a:spAutoFit/>
          </a:bodyPr>
          <a:lstStyle/>
          <a:p>
            <a:r>
              <a:rPr lang="ru-RU" sz="2800" b="1" dirty="0">
                <a:solidFill>
                  <a:srgbClr val="000000"/>
                </a:solidFill>
                <a:latin typeface="Times New Roman" panose="02020603050405020304" pitchFamily="18" charset="0"/>
                <a:ea typeface="Tahoma" panose="020B0604030504040204" pitchFamily="34" charset="0"/>
                <a:cs typeface="Times New Roman" panose="02020603050405020304" pitchFamily="18" charset="0"/>
              </a:rPr>
              <a:t>Закон Российской Федерации от 19 июня 1992 г. № 3085-1 «О потребительской кооперации (потребительских обществах, их союзах)  в Российской Федерации»</a:t>
            </a:r>
          </a:p>
        </p:txBody>
      </p:sp>
      <p:sp>
        <p:nvSpPr>
          <p:cNvPr id="19" name="Прямоугольник 18"/>
          <p:cNvSpPr/>
          <p:nvPr/>
        </p:nvSpPr>
        <p:spPr>
          <a:xfrm>
            <a:off x="2303150" y="7804231"/>
            <a:ext cx="15392400" cy="1077218"/>
          </a:xfrm>
          <a:prstGeom prst="rect">
            <a:avLst/>
          </a:prstGeom>
        </p:spPr>
        <p:txBody>
          <a:bodyPr wrap="square">
            <a:spAutoFit/>
          </a:bodyPr>
          <a:lstStyle/>
          <a:p>
            <a:r>
              <a:rPr lang="ru-RU" sz="2800" b="1" dirty="0" smtClean="0">
                <a:latin typeface="Times New Roman" panose="02020603050405020304" pitchFamily="18" charset="0"/>
                <a:cs typeface="Times New Roman" panose="02020603050405020304" pitchFamily="18" charset="0"/>
              </a:rPr>
              <a:t>Гражданский кодекс Российской Федерации от </a:t>
            </a:r>
            <a:r>
              <a:rPr lang="ru-RU" sz="2800" b="1" dirty="0" smtClean="0">
                <a:latin typeface="Times New Roman" panose="02020603050405020304" pitchFamily="18" charset="0"/>
                <a:cs typeface="Times New Roman" panose="02020603050405020304" pitchFamily="18" charset="0"/>
              </a:rPr>
              <a:t>30</a:t>
            </a:r>
            <a:r>
              <a:rPr lang="ru-RU" sz="2800" b="1" dirty="0" smtClean="0">
                <a:latin typeface="Times New Roman" panose="02020603050405020304" pitchFamily="18" charset="0"/>
                <a:cs typeface="Times New Roman" panose="02020603050405020304" pitchFamily="18" charset="0"/>
              </a:rPr>
              <a:t> ноября </a:t>
            </a:r>
            <a:r>
              <a:rPr lang="ru-RU" sz="2800" b="1" dirty="0">
                <a:latin typeface="Times New Roman" panose="02020603050405020304" pitchFamily="18" charset="0"/>
                <a:cs typeface="Times New Roman" panose="02020603050405020304" pitchFamily="18" charset="0"/>
              </a:rPr>
              <a:t>1994 года</a:t>
            </a:r>
          </a:p>
          <a:p>
            <a:endParaRPr lang="ru-RU" dirty="0"/>
          </a:p>
          <a:p>
            <a:r>
              <a:rPr lang="ru-RU" dirty="0" smtClean="0">
                <a:latin typeface=""/>
              </a:rPr>
              <a:t> </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4258" y="4481749"/>
            <a:ext cx="16915583" cy="931024"/>
          </a:xfrm>
        </p:spPr>
        <p:txBody>
          <a:bodyPr/>
          <a:lstStyle/>
          <a:p>
            <a:r>
              <a:rPr lang="ru-RU" dirty="0"/>
              <a:t>Основные понятия</a:t>
            </a:r>
          </a:p>
        </p:txBody>
      </p:sp>
      <p:sp>
        <p:nvSpPr>
          <p:cNvPr id="3" name="Текст 2"/>
          <p:cNvSpPr>
            <a:spLocks noGrp="1"/>
          </p:cNvSpPr>
          <p:nvPr>
            <p:ph type="body" idx="1"/>
          </p:nvPr>
        </p:nvSpPr>
        <p:spPr>
          <a:xfrm>
            <a:off x="800919" y="369728"/>
            <a:ext cx="18038414" cy="492443"/>
          </a:xfrm>
        </p:spPr>
        <p:txBody>
          <a:bodyPr/>
          <a:lstStyle/>
          <a:p>
            <a:pPr algn="ctr"/>
            <a:r>
              <a:rPr lang="ru-RU" sz="3200" b="1" dirty="0">
                <a:solidFill>
                  <a:srgbClr val="C00000"/>
                </a:solidFill>
                <a:latin typeface="Times New Roman" panose="02020603050405020304" pitchFamily="18" charset="0"/>
                <a:cs typeface="Times New Roman" panose="02020603050405020304" pitchFamily="18" charset="0"/>
              </a:rPr>
              <a:t>Основные понятия</a:t>
            </a:r>
          </a:p>
        </p:txBody>
      </p:sp>
      <p:sp>
        <p:nvSpPr>
          <p:cNvPr id="4" name="Прямоугольник 3"/>
          <p:cNvSpPr/>
          <p:nvPr/>
        </p:nvSpPr>
        <p:spPr>
          <a:xfrm>
            <a:off x="679450" y="1539875"/>
            <a:ext cx="18973799" cy="8802410"/>
          </a:xfrm>
          <a:prstGeom prst="rect">
            <a:avLst/>
          </a:prstGeom>
        </p:spPr>
        <p:txBody>
          <a:bodyPr wrap="square">
            <a:spAutoFit/>
          </a:bodyPr>
          <a:lstStyle/>
          <a:p>
            <a:pPr indent="342900" algn="just"/>
            <a:r>
              <a:rPr lang="ru-RU" sz="2400" b="1" dirty="0">
                <a:latin typeface="Times New Roman" panose="02020603050405020304" pitchFamily="18" charset="0"/>
                <a:ea typeface="Times New Roman" panose="02020603050405020304" pitchFamily="18" charset="0"/>
                <a:cs typeface="Times New Roman" panose="02020603050405020304" pitchFamily="18" charset="0"/>
              </a:rPr>
              <a:t>С</a:t>
            </a:r>
            <a:r>
              <a:rPr lang="ru-RU" sz="2400" b="1" dirty="0" smtClean="0">
                <a:latin typeface="Times New Roman" panose="02020603050405020304" pitchFamily="18" charset="0"/>
                <a:ea typeface="Times New Roman" panose="02020603050405020304" pitchFamily="18" charset="0"/>
                <a:cs typeface="Times New Roman" panose="02020603050405020304" pitchFamily="18" charset="0"/>
              </a:rPr>
              <a:t>ельскохозяйственный кооператив </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 организация, созданная сельскохозяйственными товаропроизводителями и (или) ведущими личные подсобные хозяйства гражданами на основе добровольного членства для совместной производственной или иной хозяйственной деятельности, основанной на объединении их имущественных паевых взносов в целях удовлетворения материальных и иных потребностей членов кооператива. </a:t>
            </a:r>
          </a:p>
          <a:p>
            <a:pPr indent="342900" algn="just"/>
            <a:endParaRPr lang="ru-RU" sz="2000" dirty="0">
              <a:latin typeface="Times New Roman" panose="02020603050405020304" pitchFamily="18" charset="0"/>
              <a:ea typeface="Times New Roman" panose="02020603050405020304" pitchFamily="18" charset="0"/>
              <a:cs typeface="Times New Roman" panose="02020603050405020304" pitchFamily="18" charset="0"/>
            </a:endParaRPr>
          </a:p>
          <a:p>
            <a:pPr indent="342900" algn="just"/>
            <a:r>
              <a:rPr lang="ru-RU" sz="2400" b="1" dirty="0">
                <a:latin typeface="Times New Roman" panose="02020603050405020304" pitchFamily="18" charset="0"/>
                <a:cs typeface="Times New Roman" panose="02020603050405020304" pitchFamily="18" charset="0"/>
              </a:rPr>
              <a:t>Ч</a:t>
            </a:r>
            <a:r>
              <a:rPr lang="ru-RU" sz="2400" b="1" dirty="0" smtClean="0">
                <a:latin typeface="Times New Roman" panose="02020603050405020304" pitchFamily="18" charset="0"/>
                <a:cs typeface="Times New Roman" panose="02020603050405020304" pitchFamily="18" charset="0"/>
              </a:rPr>
              <a:t>лен </a:t>
            </a:r>
            <a:r>
              <a:rPr lang="ru-RU" sz="2400" b="1" dirty="0">
                <a:latin typeface="Times New Roman" panose="02020603050405020304" pitchFamily="18" charset="0"/>
                <a:cs typeface="Times New Roman" panose="02020603050405020304" pitchFamily="18" charset="0"/>
              </a:rPr>
              <a:t>кооператива </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лицо принимающее </a:t>
            </a:r>
            <a:r>
              <a:rPr lang="ru-RU" sz="2000" dirty="0">
                <a:latin typeface="Times New Roman" panose="02020603050405020304" pitchFamily="18" charset="0"/>
                <a:cs typeface="Times New Roman" panose="02020603050405020304" pitchFamily="18" charset="0"/>
              </a:rPr>
              <a:t>участие в хозяйственной деятельности потребительского кооператива физическое или юридическое лицо, удовлетворяющие требованиям </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Федерального </a:t>
            </a:r>
            <a:r>
              <a:rPr lang="ru-RU" sz="2000" dirty="0" smtClean="0">
                <a:latin typeface="Times New Roman" panose="02020603050405020304" pitchFamily="18" charset="0"/>
                <a:cs typeface="Times New Roman" panose="02020603050405020304" pitchFamily="18" charset="0"/>
              </a:rPr>
              <a:t>закона</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и </a:t>
            </a:r>
            <a:r>
              <a:rPr lang="ru-RU" sz="2000" dirty="0">
                <a:latin typeface="Times New Roman" panose="02020603050405020304" pitchFamily="18" charset="0"/>
                <a:cs typeface="Times New Roman" panose="02020603050405020304" pitchFamily="18" charset="0"/>
              </a:rPr>
              <a:t>устава кооператива, внесшие паевой взнос в установленных уставом кооператива размере и порядке, принятые в кооператив с правом голоса и несущие по обязательствам кооператива субсидиарную </a:t>
            </a:r>
            <a:r>
              <a:rPr lang="ru-RU" sz="2000" dirty="0" smtClean="0">
                <a:latin typeface="Times New Roman" panose="02020603050405020304" pitchFamily="18" charset="0"/>
                <a:cs typeface="Times New Roman" panose="02020603050405020304" pitchFamily="18" charset="0"/>
              </a:rPr>
              <a:t>ответственность.</a:t>
            </a:r>
          </a:p>
          <a:p>
            <a:pPr indent="342900" algn="just"/>
            <a:endParaRPr lang="ru-RU" sz="2000" dirty="0">
              <a:latin typeface="Times New Roman" panose="02020603050405020304" pitchFamily="18" charset="0"/>
              <a:cs typeface="Times New Roman" panose="02020603050405020304" pitchFamily="18" charset="0"/>
            </a:endParaRPr>
          </a:p>
          <a:p>
            <a:pPr indent="342900" algn="just"/>
            <a:r>
              <a:rPr lang="ru-RU" sz="2400" b="1" dirty="0">
                <a:latin typeface="Times New Roman" panose="02020603050405020304" pitchFamily="18" charset="0"/>
                <a:cs typeface="Times New Roman" panose="02020603050405020304" pitchFamily="18" charset="0"/>
              </a:rPr>
              <a:t>А</a:t>
            </a:r>
            <a:r>
              <a:rPr lang="ru-RU" sz="2400" b="1" dirty="0" smtClean="0">
                <a:latin typeface="Times New Roman" panose="02020603050405020304" pitchFamily="18" charset="0"/>
                <a:cs typeface="Times New Roman" panose="02020603050405020304" pitchFamily="18" charset="0"/>
              </a:rPr>
              <a:t>ссоциированный </a:t>
            </a:r>
            <a:r>
              <a:rPr lang="ru-RU" sz="2400" b="1" dirty="0">
                <a:latin typeface="Times New Roman" panose="02020603050405020304" pitchFamily="18" charset="0"/>
                <a:cs typeface="Times New Roman" panose="02020603050405020304" pitchFamily="18" charset="0"/>
              </a:rPr>
              <a:t>член кооператива </a:t>
            </a:r>
            <a:r>
              <a:rPr lang="ru-RU" sz="2000" dirty="0">
                <a:latin typeface="Times New Roman" panose="02020603050405020304" pitchFamily="18" charset="0"/>
                <a:cs typeface="Times New Roman" panose="02020603050405020304" pitchFamily="18" charset="0"/>
              </a:rPr>
              <a:t>- физическое или юридическое лицо, внесшее паевой взнос, по которому оно получает дивиденды, несущее риск убытков, связанных с деятельностью кооператива, в пределах стоимости своего паевого взноса и имеющее право голоса в кооперативе с учетом ограничений, установленных </a:t>
            </a:r>
            <a:r>
              <a:rPr lang="ru-RU" sz="2000" dirty="0" smtClean="0">
                <a:latin typeface="Times New Roman" panose="02020603050405020304" pitchFamily="18" charset="0"/>
                <a:cs typeface="Times New Roman" panose="02020603050405020304" pitchFamily="18" charset="0"/>
              </a:rPr>
              <a:t>Федеральным </a:t>
            </a:r>
            <a:r>
              <a:rPr lang="ru-RU" sz="2000" dirty="0">
                <a:latin typeface="Times New Roman" panose="02020603050405020304" pitchFamily="18" charset="0"/>
                <a:cs typeface="Times New Roman" panose="02020603050405020304" pitchFamily="18" charset="0"/>
              </a:rPr>
              <a:t>законом и уставом </a:t>
            </a:r>
            <a:r>
              <a:rPr lang="ru-RU" sz="2000" dirty="0" smtClean="0">
                <a:latin typeface="Times New Roman" panose="02020603050405020304" pitchFamily="18" charset="0"/>
                <a:cs typeface="Times New Roman" panose="02020603050405020304" pitchFamily="18" charset="0"/>
              </a:rPr>
              <a:t>кооператива.</a:t>
            </a:r>
          </a:p>
          <a:p>
            <a:pPr indent="342900" algn="just"/>
            <a:endParaRPr lang="ru-RU" sz="2000" dirty="0">
              <a:latin typeface="Times New Roman" panose="02020603050405020304" pitchFamily="18" charset="0"/>
              <a:cs typeface="Times New Roman" panose="02020603050405020304" pitchFamily="18" charset="0"/>
            </a:endParaRPr>
          </a:p>
          <a:p>
            <a:pPr indent="342900" algn="just"/>
            <a:r>
              <a:rPr lang="ru-RU" sz="2400" b="1" dirty="0">
                <a:latin typeface="Times New Roman" panose="02020603050405020304" pitchFamily="18" charset="0"/>
                <a:cs typeface="Times New Roman" panose="02020603050405020304" pitchFamily="18" charset="0"/>
              </a:rPr>
              <a:t>С</a:t>
            </a:r>
            <a:r>
              <a:rPr lang="ru-RU" sz="2400" b="1" dirty="0" smtClean="0">
                <a:latin typeface="Times New Roman" panose="02020603050405020304" pitchFamily="18" charset="0"/>
                <a:cs typeface="Times New Roman" panose="02020603050405020304" pitchFamily="18" charset="0"/>
              </a:rPr>
              <a:t>убсидиарная </a:t>
            </a:r>
            <a:r>
              <a:rPr lang="ru-RU" sz="2400" b="1" dirty="0">
                <a:latin typeface="Times New Roman" panose="02020603050405020304" pitchFamily="18" charset="0"/>
                <a:cs typeface="Times New Roman" panose="02020603050405020304" pitchFamily="18" charset="0"/>
              </a:rPr>
              <a:t>ответственность членов кооператива </a:t>
            </a:r>
            <a:r>
              <a:rPr lang="ru-RU" sz="2000" dirty="0">
                <a:latin typeface="Times New Roman" panose="02020603050405020304" pitchFamily="18" charset="0"/>
                <a:cs typeface="Times New Roman" panose="02020603050405020304" pitchFamily="18" charset="0"/>
              </a:rPr>
              <a:t>- ответственность членов кооператива, дополнительная к ответственности кооператива по его обязательствам и возникающая в случае невозможности кооператива в установленные сроки удовлетворить предъявленные к нему требования кредиторов. Размеры и условия субсидиарной ответственности членов кооператива определяются </a:t>
            </a:r>
            <a:r>
              <a:rPr lang="ru-RU" sz="2000" dirty="0" smtClean="0">
                <a:latin typeface="Times New Roman" panose="02020603050405020304" pitchFamily="18" charset="0"/>
                <a:cs typeface="Times New Roman" panose="02020603050405020304" pitchFamily="18" charset="0"/>
              </a:rPr>
              <a:t>Федеральным </a:t>
            </a:r>
            <a:r>
              <a:rPr lang="ru-RU" sz="2000" dirty="0">
                <a:latin typeface="Times New Roman" panose="02020603050405020304" pitchFamily="18" charset="0"/>
                <a:cs typeface="Times New Roman" panose="02020603050405020304" pitchFamily="18" charset="0"/>
              </a:rPr>
              <a:t>законом и уставом </a:t>
            </a:r>
            <a:r>
              <a:rPr lang="ru-RU" sz="2000" dirty="0" smtClean="0">
                <a:latin typeface="Times New Roman" panose="02020603050405020304" pitchFamily="18" charset="0"/>
                <a:cs typeface="Times New Roman" panose="02020603050405020304" pitchFamily="18" charset="0"/>
              </a:rPr>
              <a:t>кооператива.</a:t>
            </a:r>
          </a:p>
          <a:p>
            <a:pPr indent="342900" algn="just"/>
            <a:endParaRPr lang="ru-RU" sz="2000" dirty="0">
              <a:latin typeface="Times New Roman" panose="02020603050405020304" pitchFamily="18" charset="0"/>
              <a:cs typeface="Times New Roman" panose="02020603050405020304" pitchFamily="18" charset="0"/>
            </a:endParaRPr>
          </a:p>
          <a:p>
            <a:pPr algn="just"/>
            <a:r>
              <a:rPr lang="ru-RU" sz="2000" b="1" dirty="0" smtClean="0">
                <a:latin typeface="Times New Roman" panose="02020603050405020304" pitchFamily="18" charset="0"/>
                <a:cs typeface="Times New Roman" panose="02020603050405020304" pitchFamily="18" charset="0"/>
              </a:rPr>
              <a:t>      </a:t>
            </a:r>
            <a:r>
              <a:rPr lang="ru-RU" sz="2400" b="1" dirty="0" smtClean="0">
                <a:latin typeface="Times New Roman" panose="02020603050405020304" pitchFamily="18" charset="0"/>
                <a:cs typeface="Times New Roman" panose="02020603050405020304" pitchFamily="18" charset="0"/>
              </a:rPr>
              <a:t>Паевой </a:t>
            </a:r>
            <a:r>
              <a:rPr lang="ru-RU" sz="2400" b="1" dirty="0">
                <a:latin typeface="Times New Roman" panose="02020603050405020304" pitchFamily="18" charset="0"/>
                <a:cs typeface="Times New Roman" panose="02020603050405020304" pitchFamily="18" charset="0"/>
              </a:rPr>
              <a:t>взнос </a:t>
            </a:r>
            <a:r>
              <a:rPr lang="ru-RU" sz="2000" dirty="0">
                <a:latin typeface="Times New Roman" panose="02020603050405020304" pitchFamily="18" charset="0"/>
                <a:cs typeface="Times New Roman" panose="02020603050405020304" pitchFamily="18" charset="0"/>
              </a:rPr>
              <a:t>- имущественный взнос члена кооператива или ассоциированного члена кооператива в паевой фонд кооператива деньгами, земельными участками, земельными и имущественными долями либо иным имуществом или имущественными правами, имеющими денежную оценку. Паевой взнос члена кооператива может быть обязательным и </a:t>
            </a:r>
            <a:r>
              <a:rPr lang="ru-RU" sz="2000" dirty="0" smtClean="0">
                <a:latin typeface="Times New Roman" panose="02020603050405020304" pitchFamily="18" charset="0"/>
                <a:cs typeface="Times New Roman" panose="02020603050405020304" pitchFamily="18" charset="0"/>
              </a:rPr>
              <a:t>дополнительным.</a:t>
            </a:r>
            <a:endParaRPr lang="ru-RU" sz="2000" dirty="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ea typeface="Times New Roman" panose="02020603050405020304" pitchFamily="18" charset="0"/>
              <a:cs typeface="Times New Roman" panose="02020603050405020304" pitchFamily="18" charset="0"/>
            </a:endParaRPr>
          </a:p>
          <a:p>
            <a:pPr indent="342900" algn="just"/>
            <a:r>
              <a:rPr lang="ru-RU" sz="2400" b="1" dirty="0">
                <a:latin typeface="Times New Roman" panose="02020603050405020304" pitchFamily="18" charset="0"/>
                <a:cs typeface="Times New Roman" panose="02020603050405020304" pitchFamily="18" charset="0"/>
              </a:rPr>
              <a:t>П</a:t>
            </a:r>
            <a:r>
              <a:rPr lang="ru-RU" sz="2400" b="1" dirty="0" smtClean="0">
                <a:latin typeface="Times New Roman" panose="02020603050405020304" pitchFamily="18" charset="0"/>
                <a:cs typeface="Times New Roman" panose="02020603050405020304" pitchFamily="18" charset="0"/>
              </a:rPr>
              <a:t>ай</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часть имущества кооператива, отражающая размер участия члена кооператива или ассоциированного члена кооператива в образовании имущества кооператива и учитываемая в стоимостном выражении. Пай члена кооператива складывается из его паевого взноса и приращенного пая. Пай ассоциированного члена кооператива равен его паевому </a:t>
            </a:r>
            <a:r>
              <a:rPr lang="ru-RU" sz="2000" dirty="0" smtClean="0">
                <a:latin typeface="Times New Roman" panose="02020603050405020304" pitchFamily="18" charset="0"/>
                <a:cs typeface="Times New Roman" panose="02020603050405020304" pitchFamily="18" charset="0"/>
              </a:rPr>
              <a:t>взносу.</a:t>
            </a:r>
          </a:p>
          <a:p>
            <a:pPr indent="342900" algn="just"/>
            <a:endParaRPr lang="ru-RU"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342900" algn="just"/>
            <a:r>
              <a:rPr lang="ru-RU" sz="2400" b="1" dirty="0">
                <a:latin typeface="Times New Roman" panose="02020603050405020304" pitchFamily="18" charset="0"/>
                <a:cs typeface="Times New Roman" panose="02020603050405020304" pitchFamily="18" charset="0"/>
              </a:rPr>
              <a:t>Н</a:t>
            </a:r>
            <a:r>
              <a:rPr lang="ru-RU" sz="2400" b="1" dirty="0" smtClean="0">
                <a:latin typeface="Times New Roman" panose="02020603050405020304" pitchFamily="18" charset="0"/>
                <a:cs typeface="Times New Roman" panose="02020603050405020304" pitchFamily="18" charset="0"/>
              </a:rPr>
              <a:t>еделимый </a:t>
            </a:r>
            <a:r>
              <a:rPr lang="ru-RU" sz="2400" b="1" dirty="0">
                <a:latin typeface="Times New Roman" panose="02020603050405020304" pitchFamily="18" charset="0"/>
                <a:cs typeface="Times New Roman" panose="02020603050405020304" pitchFamily="18" charset="0"/>
              </a:rPr>
              <a:t>фонд кооператива </a:t>
            </a:r>
            <a:r>
              <a:rPr lang="ru-RU" sz="2000" dirty="0">
                <a:latin typeface="Times New Roman" panose="02020603050405020304" pitchFamily="18" charset="0"/>
                <a:cs typeface="Times New Roman" panose="02020603050405020304" pitchFamily="18" charset="0"/>
              </a:rPr>
              <a:t>- часть имущества кооператива, не подлежащая в период существования кооператива разделу на паи членов кооператива и ассоциированных членов кооператива или выплате при прекращении ими членства в кооперативе и используемая на цели, определенные уставом </a:t>
            </a:r>
            <a:r>
              <a:rPr lang="ru-RU" sz="2000" dirty="0" smtClean="0">
                <a:latin typeface="Times New Roman" panose="02020603050405020304" pitchFamily="18" charset="0"/>
                <a:cs typeface="Times New Roman" panose="02020603050405020304" pitchFamily="18" charset="0"/>
              </a:rPr>
              <a:t>кооператива.</a:t>
            </a:r>
            <a:endParaRPr lang="ru-RU" dirty="0">
              <a:latin typeface="Calibri" panose="020F0502020204030204" pitchFamily="34" charset="0"/>
              <a:ea typeface="Times New Roman" panose="02020603050405020304" pitchFamily="18" charset="0"/>
            </a:endParaRPr>
          </a:p>
          <a:p>
            <a:pPr indent="342900" algn="just"/>
            <a:endParaRPr lang="ru-RU" dirty="0">
              <a:latin typeface="Calibri" panose="020F0502020204030204" pitchFamily="34" charset="0"/>
              <a:ea typeface="Times New Roman" panose="02020603050405020304" pitchFamily="18" charset="0"/>
            </a:endParaRPr>
          </a:p>
        </p:txBody>
      </p:sp>
      <p:grpSp>
        <p:nvGrpSpPr>
          <p:cNvPr id="5" name="object 25"/>
          <p:cNvGrpSpPr/>
          <p:nvPr/>
        </p:nvGrpSpPr>
        <p:grpSpPr>
          <a:xfrm>
            <a:off x="-3" y="0"/>
            <a:ext cx="20104100" cy="149225"/>
            <a:chOff x="-3" y="0"/>
            <a:chExt cx="20104100" cy="149225"/>
          </a:xfrm>
        </p:grpSpPr>
        <p:sp>
          <p:nvSpPr>
            <p:cNvPr id="6" name="object 26"/>
            <p:cNvSpPr/>
            <p:nvPr/>
          </p:nvSpPr>
          <p:spPr>
            <a:xfrm>
              <a:off x="6701361"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FF0000"/>
            </a:solidFill>
          </p:spPr>
          <p:txBody>
            <a:bodyPr wrap="square" lIns="0" tIns="0" rIns="0" bIns="0" rtlCol="0"/>
            <a:lstStyle/>
            <a:p>
              <a:endParaRPr dirty="0"/>
            </a:p>
          </p:txBody>
        </p:sp>
        <p:sp>
          <p:nvSpPr>
            <p:cNvPr id="7" name="object 27"/>
            <p:cNvSpPr/>
            <p:nvPr/>
          </p:nvSpPr>
          <p:spPr>
            <a:xfrm>
              <a:off x="-3"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456480"/>
            </a:solidFill>
          </p:spPr>
          <p:txBody>
            <a:bodyPr wrap="square" lIns="0" tIns="0" rIns="0" bIns="0" rtlCol="0"/>
            <a:lstStyle/>
            <a:p>
              <a:endParaRPr dirty="0"/>
            </a:p>
          </p:txBody>
        </p:sp>
        <p:sp>
          <p:nvSpPr>
            <p:cNvPr id="8" name="object 28"/>
            <p:cNvSpPr/>
            <p:nvPr/>
          </p:nvSpPr>
          <p:spPr>
            <a:xfrm>
              <a:off x="13402726"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E6E7E8"/>
            </a:solidFill>
          </p:spPr>
          <p:txBody>
            <a:bodyPr wrap="square" lIns="0" tIns="0" rIns="0" bIns="0" rtlCol="0"/>
            <a:lstStyle/>
            <a:p>
              <a:endParaRPr dirty="0"/>
            </a:p>
          </p:txBody>
        </p:sp>
      </p:grpSp>
    </p:spTree>
    <p:extLst>
      <p:ext uri="{BB962C8B-B14F-4D97-AF65-F5344CB8AC3E}">
        <p14:creationId xmlns:p14="http://schemas.microsoft.com/office/powerpoint/2010/main" val="320118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212850" y="701675"/>
            <a:ext cx="18211800" cy="10433625"/>
          </a:xfrm>
        </p:spPr>
        <p:txBody>
          <a:bodyPr/>
          <a:lstStyle/>
          <a:p>
            <a:pPr algn="ctr"/>
            <a:r>
              <a:rPr lang="ru-RU" sz="3200" b="1" dirty="0" smtClean="0">
                <a:solidFill>
                  <a:srgbClr val="C00000"/>
                </a:solidFill>
                <a:latin typeface="Times New Roman" panose="02020603050405020304" pitchFamily="18" charset="0"/>
                <a:cs typeface="Times New Roman" panose="02020603050405020304" pitchFamily="18" charset="0"/>
              </a:rPr>
              <a:t>Типовые документы сельскохозяйственного потребительского кооператива</a:t>
            </a:r>
          </a:p>
          <a:p>
            <a:endParaRPr lang="ru-RU" dirty="0"/>
          </a:p>
          <a:p>
            <a:pPr algn="just"/>
            <a:r>
              <a:rPr lang="ru-RU" sz="2400" dirty="0" smtClean="0">
                <a:solidFill>
                  <a:schemeClr val="tx1"/>
                </a:solidFill>
                <a:latin typeface="Times New Roman" panose="02020603050405020304" pitchFamily="18" charset="0"/>
                <a:cs typeface="Times New Roman" panose="02020603050405020304" pitchFamily="18" charset="0"/>
              </a:rPr>
              <a:t>	Кооператив </a:t>
            </a:r>
            <a:r>
              <a:rPr lang="ru-RU" sz="2400" dirty="0">
                <a:solidFill>
                  <a:schemeClr val="tx1"/>
                </a:solidFill>
                <a:latin typeface="Times New Roman" panose="02020603050405020304" pitchFamily="18" charset="0"/>
                <a:cs typeface="Times New Roman" panose="02020603050405020304" pitchFamily="18" charset="0"/>
              </a:rPr>
              <a:t>обязан вести бухгалтерский учет, составлять бухгалтерскую (финансовую) отчетность в соответствии </a:t>
            </a:r>
            <a:r>
              <a:rPr lang="ru-RU" sz="2400" dirty="0" smtClean="0">
                <a:solidFill>
                  <a:schemeClr val="tx1"/>
                </a:solidFill>
                <a:latin typeface="Times New Roman" panose="02020603050405020304" pitchFamily="18" charset="0"/>
                <a:cs typeface="Times New Roman" panose="02020603050405020304" pitchFamily="18" charset="0"/>
              </a:rPr>
              <a:t/>
            </a:r>
            <a:br>
              <a:rPr lang="ru-RU" sz="2400" dirty="0" smtClean="0">
                <a:solidFill>
                  <a:schemeClr val="tx1"/>
                </a:solidFill>
                <a:latin typeface="Times New Roman" panose="02020603050405020304" pitchFamily="18" charset="0"/>
                <a:cs typeface="Times New Roman" panose="02020603050405020304" pitchFamily="18" charset="0"/>
              </a:rPr>
            </a:br>
            <a:r>
              <a:rPr lang="ru-RU" sz="2400" dirty="0" smtClean="0">
                <a:solidFill>
                  <a:schemeClr val="tx1"/>
                </a:solidFill>
                <a:latin typeface="Times New Roman" panose="02020603050405020304" pitchFamily="18" charset="0"/>
                <a:cs typeface="Times New Roman" panose="02020603050405020304" pitchFamily="18" charset="0"/>
              </a:rPr>
              <a:t>с </a:t>
            </a:r>
            <a:r>
              <a:rPr lang="ru-RU" sz="2400" dirty="0">
                <a:solidFill>
                  <a:schemeClr val="tx1"/>
                </a:solidFill>
                <a:latin typeface="Times New Roman" panose="02020603050405020304" pitchFamily="18" charset="0"/>
                <a:cs typeface="Times New Roman" panose="02020603050405020304" pitchFamily="18" charset="0"/>
              </a:rPr>
              <a:t>законодательством Российской Федерации, правильно вести протоколы общих собраний членов кооператива, заседаний правления кооператива и заседаний наблюдательного совета кооператива, реестр членов кооператива и ассоциированных членов кооператива, членские книжки. Член кооператива или ассоциированный член кооператива вправе ознакомиться с документацией и бухгалтерской (финансовой) отчетностью кооператива в порядке, определенном наблюдательным советом кооператива.</a:t>
            </a:r>
          </a:p>
          <a:p>
            <a:endParaRPr lang="ru-RU" dirty="0" smtClean="0"/>
          </a:p>
          <a:p>
            <a:endParaRPr lang="ru-RU" dirty="0"/>
          </a:p>
          <a:p>
            <a:r>
              <a:rPr lang="ru-RU" sz="3600" b="1" dirty="0" smtClean="0">
                <a:solidFill>
                  <a:schemeClr val="tx1"/>
                </a:solidFill>
                <a:latin typeface="Times New Roman" panose="02020603050405020304" pitchFamily="18" charset="0"/>
                <a:cs typeface="Times New Roman" panose="02020603050405020304" pitchFamily="18" charset="0"/>
              </a:rPr>
              <a:t>Устав</a:t>
            </a:r>
          </a:p>
          <a:p>
            <a:endParaRPr lang="ru-RU" sz="2400" b="1" dirty="0" smtClean="0">
              <a:solidFill>
                <a:schemeClr val="tx1"/>
              </a:solidFill>
              <a:latin typeface="Times New Roman" panose="02020603050405020304" pitchFamily="18" charset="0"/>
              <a:cs typeface="Times New Roman" panose="02020603050405020304" pitchFamily="18" charset="0"/>
            </a:endParaRPr>
          </a:p>
          <a:p>
            <a:r>
              <a:rPr lang="ru-RU" sz="2400" dirty="0" smtClean="0">
                <a:solidFill>
                  <a:schemeClr val="tx1"/>
                </a:solidFill>
                <a:latin typeface="Times New Roman" panose="02020603050405020304" pitchFamily="18" charset="0"/>
                <a:cs typeface="Times New Roman" panose="02020603050405020304" pitchFamily="18" charset="0"/>
              </a:rPr>
              <a:t>                     </a:t>
            </a:r>
            <a:r>
              <a:rPr lang="ru-RU" sz="3600" b="1" dirty="0" smtClean="0">
                <a:solidFill>
                  <a:schemeClr val="tx1"/>
                </a:solidFill>
                <a:latin typeface="Times New Roman" panose="02020603050405020304" pitchFamily="18" charset="0"/>
                <a:cs typeface="Times New Roman" panose="02020603050405020304" pitchFamily="18" charset="0"/>
              </a:rPr>
              <a:t>Протоколы собраний</a:t>
            </a:r>
          </a:p>
          <a:p>
            <a:endParaRPr lang="ru-RU" sz="2400" b="1" dirty="0" smtClean="0">
              <a:solidFill>
                <a:schemeClr val="tx1"/>
              </a:solidFill>
              <a:latin typeface="Times New Roman" panose="02020603050405020304" pitchFamily="18" charset="0"/>
              <a:cs typeface="Times New Roman" panose="02020603050405020304" pitchFamily="18" charset="0"/>
            </a:endParaRPr>
          </a:p>
          <a:p>
            <a:r>
              <a:rPr lang="ru-RU" sz="2400" dirty="0" smtClean="0">
                <a:solidFill>
                  <a:schemeClr val="tx1"/>
                </a:solidFill>
                <a:latin typeface="Times New Roman" panose="02020603050405020304" pitchFamily="18" charset="0"/>
                <a:cs typeface="Times New Roman" panose="02020603050405020304" pitchFamily="18" charset="0"/>
              </a:rPr>
              <a:t>                                                                                   </a:t>
            </a:r>
            <a:r>
              <a:rPr lang="ru-RU" sz="3600" b="1" dirty="0">
                <a:solidFill>
                  <a:schemeClr val="tx1"/>
                </a:solidFill>
                <a:latin typeface="Times New Roman" panose="02020603050405020304" pitchFamily="18" charset="0"/>
                <a:cs typeface="Times New Roman" panose="02020603050405020304" pitchFamily="18" charset="0"/>
              </a:rPr>
              <a:t>Р</a:t>
            </a:r>
            <a:r>
              <a:rPr lang="ru-RU" sz="3600" b="1" dirty="0" smtClean="0">
                <a:solidFill>
                  <a:schemeClr val="tx1"/>
                </a:solidFill>
                <a:latin typeface="Times New Roman" panose="02020603050405020304" pitchFamily="18" charset="0"/>
                <a:cs typeface="Times New Roman" panose="02020603050405020304" pitchFamily="18" charset="0"/>
              </a:rPr>
              <a:t>еестр членов</a:t>
            </a:r>
          </a:p>
          <a:p>
            <a:endParaRPr lang="ru-RU" sz="2400" b="1" dirty="0" smtClean="0">
              <a:solidFill>
                <a:schemeClr val="tx1"/>
              </a:solidFill>
              <a:latin typeface="Times New Roman" panose="02020603050405020304" pitchFamily="18" charset="0"/>
              <a:cs typeface="Times New Roman" panose="02020603050405020304" pitchFamily="18" charset="0"/>
            </a:endParaRPr>
          </a:p>
          <a:p>
            <a:r>
              <a:rPr lang="ru-RU" sz="2400" dirty="0" smtClean="0">
                <a:solidFill>
                  <a:schemeClr val="tx1"/>
                </a:solidFill>
                <a:latin typeface="Times New Roman" panose="02020603050405020304" pitchFamily="18" charset="0"/>
                <a:cs typeface="Times New Roman" panose="02020603050405020304" pitchFamily="18" charset="0"/>
              </a:rPr>
              <a:t>                                                                                                                             </a:t>
            </a:r>
            <a:r>
              <a:rPr lang="ru-RU" sz="3600" b="1" dirty="0" smtClean="0">
                <a:solidFill>
                  <a:schemeClr val="tx1"/>
                </a:solidFill>
                <a:latin typeface="Times New Roman" panose="02020603050405020304" pitchFamily="18" charset="0"/>
                <a:cs typeface="Times New Roman" panose="02020603050405020304" pitchFamily="18" charset="0"/>
              </a:rPr>
              <a:t>Членские книжки</a:t>
            </a:r>
          </a:p>
          <a:p>
            <a:endParaRPr lang="ru-RU" sz="3600" b="1" dirty="0" smtClean="0">
              <a:solidFill>
                <a:schemeClr val="tx1"/>
              </a:solidFill>
              <a:latin typeface="Times New Roman" panose="02020603050405020304" pitchFamily="18" charset="0"/>
              <a:cs typeface="Times New Roman" panose="02020603050405020304" pitchFamily="18" charset="0"/>
            </a:endParaRPr>
          </a:p>
          <a:p>
            <a:r>
              <a:rPr lang="ru-RU" sz="2400" dirty="0" smtClean="0">
                <a:solidFill>
                  <a:schemeClr val="tx1"/>
                </a:solidFill>
                <a:latin typeface="Times New Roman" panose="02020603050405020304" pitchFamily="18" charset="0"/>
                <a:cs typeface="Times New Roman" panose="02020603050405020304" pitchFamily="18" charset="0"/>
              </a:rPr>
              <a:t>                                                                                                                                                                                </a:t>
            </a:r>
            <a:r>
              <a:rPr lang="ru-RU" sz="3600" b="1" dirty="0">
                <a:solidFill>
                  <a:schemeClr val="tx1"/>
                </a:solidFill>
                <a:latin typeface="Times New Roman" panose="02020603050405020304" pitchFamily="18" charset="0"/>
                <a:cs typeface="Times New Roman" panose="02020603050405020304" pitchFamily="18" charset="0"/>
              </a:rPr>
              <a:t>У</a:t>
            </a:r>
            <a:r>
              <a:rPr lang="ru-RU" sz="3600" b="1" dirty="0" smtClean="0">
                <a:solidFill>
                  <a:schemeClr val="tx1"/>
                </a:solidFill>
                <a:latin typeface="Times New Roman" panose="02020603050405020304" pitchFamily="18" charset="0"/>
                <a:cs typeface="Times New Roman" panose="02020603050405020304" pitchFamily="18" charset="0"/>
              </a:rPr>
              <a:t>четная политика</a:t>
            </a:r>
            <a:endParaRPr lang="ru-RU" sz="3600" dirty="0" smtClean="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r>
              <a:rPr lang="ru-RU" sz="2400" dirty="0" smtClean="0">
                <a:solidFill>
                  <a:schemeClr val="tx1"/>
                </a:solidFill>
                <a:latin typeface="Times New Roman" panose="02020603050405020304" pitchFamily="18" charset="0"/>
                <a:cs typeface="Times New Roman" panose="02020603050405020304" pitchFamily="18" charset="0"/>
              </a:rPr>
              <a:t>Также, разрабатываются </a:t>
            </a:r>
            <a:r>
              <a:rPr lang="ru-RU" sz="2400" dirty="0">
                <a:solidFill>
                  <a:schemeClr val="tx1"/>
                </a:solidFill>
                <a:latin typeface="Times New Roman" panose="02020603050405020304" pitchFamily="18" charset="0"/>
                <a:cs typeface="Times New Roman" panose="02020603050405020304" pitchFamily="18" charset="0"/>
              </a:rPr>
              <a:t>и приниматься по собственной инициативе </a:t>
            </a:r>
            <a:r>
              <a:rPr lang="ru-RU" sz="2400" dirty="0" smtClean="0">
                <a:solidFill>
                  <a:schemeClr val="tx1"/>
                </a:solidFill>
                <a:latin typeface="Times New Roman" panose="02020603050405020304" pitchFamily="18" charset="0"/>
                <a:cs typeface="Times New Roman" panose="02020603050405020304" pitchFamily="18" charset="0"/>
              </a:rPr>
              <a:t>организации (</a:t>
            </a:r>
            <a:r>
              <a:rPr lang="ru-RU" sz="2400" b="1" dirty="0" smtClean="0">
                <a:solidFill>
                  <a:schemeClr val="tx1"/>
                </a:solidFill>
                <a:latin typeface="Times New Roman" panose="02020603050405020304" pitchFamily="18" charset="0"/>
                <a:cs typeface="Times New Roman" panose="02020603050405020304" pitchFamily="18" charset="0"/>
              </a:rPr>
              <a:t>внутренние </a:t>
            </a:r>
            <a:r>
              <a:rPr lang="ru-RU" sz="2400" b="1" dirty="0">
                <a:solidFill>
                  <a:schemeClr val="tx1"/>
                </a:solidFill>
                <a:latin typeface="Times New Roman" panose="02020603050405020304" pitchFamily="18" charset="0"/>
                <a:cs typeface="Times New Roman" panose="02020603050405020304" pitchFamily="18" charset="0"/>
              </a:rPr>
              <a:t>положения, и</a:t>
            </a:r>
            <a:r>
              <a:rPr lang="ru-RU" sz="2400" b="1" dirty="0" smtClean="0">
                <a:solidFill>
                  <a:schemeClr val="tx1"/>
                </a:solidFill>
                <a:latin typeface="Times New Roman" panose="02020603050405020304" pitchFamily="18" charset="0"/>
                <a:cs typeface="Times New Roman" panose="02020603050405020304" pitchFamily="18" charset="0"/>
              </a:rPr>
              <a:t>нструкции</a:t>
            </a:r>
            <a:r>
              <a:rPr lang="ru-RU" sz="2400" dirty="0" smtClean="0">
                <a:solidFill>
                  <a:schemeClr val="tx1"/>
                </a:solidFill>
                <a:latin typeface="Times New Roman" panose="02020603050405020304" pitchFamily="18" charset="0"/>
                <a:cs typeface="Times New Roman" panose="02020603050405020304" pitchFamily="18" charset="0"/>
              </a:rPr>
              <a:t>).</a:t>
            </a: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pPr algn="ctr"/>
            <a:r>
              <a:rPr lang="ru-RU" sz="3200" b="1" dirty="0">
                <a:solidFill>
                  <a:srgbClr val="C00000"/>
                </a:solidFill>
                <a:latin typeface="Times New Roman" panose="02020603050405020304" pitchFamily="18" charset="0"/>
                <a:cs typeface="Times New Roman" panose="02020603050405020304" pitchFamily="18" charset="0"/>
              </a:rPr>
              <a:t>Устав является единственным учредительным</a:t>
            </a:r>
            <a:r>
              <a:rPr lang="ru-RU" sz="3200" dirty="0">
                <a:solidFill>
                  <a:srgbClr val="C00000"/>
                </a:solidFill>
                <a:latin typeface="Times New Roman" panose="02020603050405020304" pitchFamily="18" charset="0"/>
                <a:cs typeface="Times New Roman" panose="02020603050405020304" pitchFamily="18" charset="0"/>
              </a:rPr>
              <a:t> </a:t>
            </a:r>
            <a:r>
              <a:rPr lang="ru-RU" sz="3200" b="1" dirty="0">
                <a:solidFill>
                  <a:srgbClr val="C00000"/>
                </a:solidFill>
                <a:latin typeface="Times New Roman" panose="02020603050405020304" pitchFamily="18" charset="0"/>
                <a:cs typeface="Times New Roman" panose="02020603050405020304" pitchFamily="18" charset="0"/>
              </a:rPr>
              <a:t>документом СПоК.</a:t>
            </a:r>
            <a:r>
              <a:rPr lang="ru-RU" sz="3200" b="1" dirty="0">
                <a:solidFill>
                  <a:schemeClr val="tx1"/>
                </a:solidFill>
                <a:latin typeface="Times New Roman" panose="02020603050405020304" pitchFamily="18" charset="0"/>
                <a:cs typeface="Times New Roman" panose="02020603050405020304" pitchFamily="18" charset="0"/>
              </a:rPr>
              <a:t> </a:t>
            </a:r>
            <a:endParaRPr lang="ru-RU" sz="3200" b="1" dirty="0" smtClean="0">
              <a:solidFill>
                <a:schemeClr val="tx1"/>
              </a:solidFill>
              <a:latin typeface="Times New Roman" panose="02020603050405020304" pitchFamily="18" charset="0"/>
              <a:cs typeface="Times New Roman" panose="02020603050405020304" pitchFamily="18" charset="0"/>
            </a:endParaRPr>
          </a:p>
          <a:p>
            <a:pPr algn="ctr"/>
            <a:r>
              <a:rPr lang="ru-RU" sz="2400" dirty="0" smtClean="0">
                <a:solidFill>
                  <a:schemeClr val="tx1"/>
                </a:solidFill>
                <a:latin typeface="Times New Roman" panose="02020603050405020304" pitchFamily="18" charset="0"/>
                <a:cs typeface="Times New Roman" panose="02020603050405020304" pitchFamily="18" charset="0"/>
              </a:rPr>
              <a:t>Это </a:t>
            </a:r>
            <a:r>
              <a:rPr lang="ru-RU" sz="2400" dirty="0">
                <a:solidFill>
                  <a:schemeClr val="tx1"/>
                </a:solidFill>
                <a:latin typeface="Times New Roman" panose="02020603050405020304" pitchFamily="18" charset="0"/>
                <a:cs typeface="Times New Roman" panose="02020603050405020304" pitchFamily="18" charset="0"/>
              </a:rPr>
              <a:t>обязательный документ для регистрации, который должен быть составлен в</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соответствии с требованиями законодательства</a:t>
            </a:r>
            <a:r>
              <a:rPr lang="ru-RU" dirty="0"/>
              <a:t>.  </a:t>
            </a:r>
          </a:p>
          <a:p>
            <a:r>
              <a:rPr lang="ru-RU" dirty="0" smtClean="0"/>
              <a:t> </a:t>
            </a:r>
            <a:endParaRPr lang="ru-RU" dirty="0"/>
          </a:p>
        </p:txBody>
      </p:sp>
      <p:grpSp>
        <p:nvGrpSpPr>
          <p:cNvPr id="4" name="object 25"/>
          <p:cNvGrpSpPr/>
          <p:nvPr/>
        </p:nvGrpSpPr>
        <p:grpSpPr>
          <a:xfrm>
            <a:off x="-3" y="0"/>
            <a:ext cx="20104100" cy="149225"/>
            <a:chOff x="-3" y="0"/>
            <a:chExt cx="20104100" cy="149225"/>
          </a:xfrm>
        </p:grpSpPr>
        <p:sp>
          <p:nvSpPr>
            <p:cNvPr id="5" name="object 26"/>
            <p:cNvSpPr/>
            <p:nvPr/>
          </p:nvSpPr>
          <p:spPr>
            <a:xfrm>
              <a:off x="6701361"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FF0000"/>
            </a:solidFill>
          </p:spPr>
          <p:txBody>
            <a:bodyPr wrap="square" lIns="0" tIns="0" rIns="0" bIns="0" rtlCol="0"/>
            <a:lstStyle/>
            <a:p>
              <a:endParaRPr dirty="0"/>
            </a:p>
          </p:txBody>
        </p:sp>
        <p:sp>
          <p:nvSpPr>
            <p:cNvPr id="6" name="object 27"/>
            <p:cNvSpPr/>
            <p:nvPr/>
          </p:nvSpPr>
          <p:spPr>
            <a:xfrm>
              <a:off x="-3"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456480"/>
            </a:solidFill>
          </p:spPr>
          <p:txBody>
            <a:bodyPr wrap="square" lIns="0" tIns="0" rIns="0" bIns="0" rtlCol="0"/>
            <a:lstStyle/>
            <a:p>
              <a:endParaRPr dirty="0"/>
            </a:p>
          </p:txBody>
        </p:sp>
        <p:sp>
          <p:nvSpPr>
            <p:cNvPr id="7" name="object 28"/>
            <p:cNvSpPr/>
            <p:nvPr/>
          </p:nvSpPr>
          <p:spPr>
            <a:xfrm>
              <a:off x="13402726"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E6E7E8"/>
            </a:solidFill>
          </p:spPr>
          <p:txBody>
            <a:bodyPr wrap="square" lIns="0" tIns="0" rIns="0" bIns="0" rtlCol="0"/>
            <a:lstStyle/>
            <a:p>
              <a:endParaRPr dirty="0"/>
            </a:p>
          </p:txBody>
        </p:sp>
      </p:grpSp>
    </p:spTree>
    <p:extLst>
      <p:ext uri="{BB962C8B-B14F-4D97-AF65-F5344CB8AC3E}">
        <p14:creationId xmlns:p14="http://schemas.microsoft.com/office/powerpoint/2010/main" val="353698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23871" y="427039"/>
            <a:ext cx="19199231" cy="10104436"/>
          </a:xfrm>
        </p:spPr>
        <p:txBody>
          <a:bodyPr/>
          <a:lstStyle/>
          <a:p>
            <a:pPr algn="ctr"/>
            <a:r>
              <a:rPr lang="ru-RU" sz="3200" b="1" dirty="0">
                <a:solidFill>
                  <a:srgbClr val="C00000"/>
                </a:solidFill>
                <a:latin typeface="Times New Roman" panose="02020603050405020304" pitchFamily="18" charset="0"/>
                <a:ea typeface="Tahoma" panose="020B0604030504040204" pitchFamily="34" charset="0"/>
                <a:cs typeface="Times New Roman" panose="02020603050405020304" pitchFamily="18" charset="0"/>
              </a:rPr>
              <a:t>Федеральный закон от 08 декабря 1995 г. № 193-ФЗ «О сельскохозяйственной кооперации»</a:t>
            </a:r>
          </a:p>
          <a:p>
            <a:pPr algn="ctr"/>
            <a:endParaRPr lang="ru-RU" sz="3200" b="1" dirty="0" smtClean="0">
              <a:solidFill>
                <a:srgbClr val="C00000"/>
              </a:solidFill>
              <a:latin typeface="Times New Roman" panose="02020603050405020304" pitchFamily="18" charset="0"/>
              <a:cs typeface="Times New Roman" panose="02020603050405020304" pitchFamily="18" charset="0"/>
            </a:endParaRPr>
          </a:p>
          <a:p>
            <a:pPr algn="ctr"/>
            <a:r>
              <a:rPr lang="ru-RU" sz="3200" b="1" dirty="0" smtClean="0">
                <a:solidFill>
                  <a:srgbClr val="C00000"/>
                </a:solidFill>
                <a:latin typeface="Times New Roman" panose="02020603050405020304" pitchFamily="18" charset="0"/>
                <a:cs typeface="Times New Roman" panose="02020603050405020304" pitchFamily="18" charset="0"/>
              </a:rPr>
              <a:t>Глава </a:t>
            </a:r>
            <a:r>
              <a:rPr lang="ru-RU" sz="3200" b="1" dirty="0">
                <a:solidFill>
                  <a:srgbClr val="C00000"/>
                </a:solidFill>
                <a:latin typeface="Times New Roman" panose="02020603050405020304" pitchFamily="18" charset="0"/>
                <a:cs typeface="Times New Roman" panose="02020603050405020304" pitchFamily="18" charset="0"/>
              </a:rPr>
              <a:t>III. УСТАВ </a:t>
            </a:r>
            <a:r>
              <a:rPr lang="ru-RU" sz="3200" b="1" dirty="0" smtClean="0">
                <a:solidFill>
                  <a:srgbClr val="C00000"/>
                </a:solidFill>
                <a:latin typeface="Times New Roman" panose="02020603050405020304" pitchFamily="18" charset="0"/>
                <a:cs typeface="Times New Roman" panose="02020603050405020304" pitchFamily="18" charset="0"/>
              </a:rPr>
              <a:t>КООПЕРАТИВА</a:t>
            </a:r>
            <a:endParaRPr lang="ru-RU" sz="3200" dirty="0">
              <a:solidFill>
                <a:srgbClr val="C00000"/>
              </a:solidFill>
              <a:latin typeface="Times New Roman" panose="02020603050405020304" pitchFamily="18" charset="0"/>
              <a:cs typeface="Times New Roman" panose="02020603050405020304" pitchFamily="18" charset="0"/>
            </a:endParaRPr>
          </a:p>
          <a:p>
            <a:pPr algn="ctr"/>
            <a:r>
              <a:rPr lang="ru-RU" sz="3200" b="1" dirty="0">
                <a:solidFill>
                  <a:srgbClr val="C00000"/>
                </a:solidFill>
                <a:latin typeface="Times New Roman" panose="02020603050405020304" pitchFamily="18" charset="0"/>
                <a:cs typeface="Times New Roman" panose="02020603050405020304" pitchFamily="18" charset="0"/>
              </a:rPr>
              <a:t>Статья 11. Сведения, обязательные для устава </a:t>
            </a:r>
            <a:r>
              <a:rPr lang="ru-RU" sz="3200" b="1" dirty="0" smtClean="0">
                <a:solidFill>
                  <a:srgbClr val="C00000"/>
                </a:solidFill>
                <a:latin typeface="Times New Roman" panose="02020603050405020304" pitchFamily="18" charset="0"/>
                <a:cs typeface="Times New Roman" panose="02020603050405020304" pitchFamily="18" charset="0"/>
              </a:rPr>
              <a:t>кооператива</a:t>
            </a:r>
          </a:p>
          <a:p>
            <a:pPr algn="ctr"/>
            <a:endParaRPr lang="ru-RU" sz="3200" b="1" dirty="0" smtClean="0">
              <a:solidFill>
                <a:srgbClr val="C00000"/>
              </a:solidFill>
              <a:latin typeface="Times New Roman" panose="02020603050405020304" pitchFamily="18" charset="0"/>
              <a:cs typeface="Times New Roman" panose="02020603050405020304" pitchFamily="18" charset="0"/>
            </a:endParaRPr>
          </a:p>
          <a:p>
            <a:pPr algn="ctr"/>
            <a:endParaRPr lang="ru-RU" sz="3200" b="1" dirty="0" smtClean="0">
              <a:solidFill>
                <a:srgbClr val="C00000"/>
              </a:solidFill>
              <a:latin typeface="Times New Roman" panose="02020603050405020304" pitchFamily="18" charset="0"/>
              <a:cs typeface="Times New Roman" panose="02020603050405020304" pitchFamily="18" charset="0"/>
            </a:endParaRPr>
          </a:p>
          <a:p>
            <a:r>
              <a:rPr lang="ru-RU" dirty="0"/>
              <a:t> </a:t>
            </a:r>
          </a:p>
          <a:p>
            <a:pPr algn="ctr"/>
            <a:r>
              <a:rPr lang="ru-RU" sz="2800" dirty="0" smtClean="0">
                <a:solidFill>
                  <a:schemeClr val="tx1"/>
                </a:solidFill>
                <a:latin typeface="Times New Roman" panose="02020603050405020304" pitchFamily="18" charset="0"/>
                <a:cs typeface="Times New Roman" panose="02020603050405020304" pitchFamily="18" charset="0"/>
              </a:rPr>
              <a:t> </a:t>
            </a:r>
            <a:r>
              <a:rPr lang="ru-RU" sz="3200" b="1" dirty="0">
                <a:solidFill>
                  <a:schemeClr val="tx1"/>
                </a:solidFill>
                <a:latin typeface="Times New Roman" panose="02020603050405020304" pitchFamily="18" charset="0"/>
                <a:cs typeface="Times New Roman" panose="02020603050405020304" pitchFamily="18" charset="0"/>
              </a:rPr>
              <a:t>Устав кооператива должен содержать обязательные сведения, включающие в себя</a:t>
            </a:r>
            <a:r>
              <a:rPr lang="ru-RU" sz="3200" b="1" dirty="0" smtClean="0">
                <a:solidFill>
                  <a:schemeClr val="tx1"/>
                </a:solidFill>
                <a:latin typeface="Times New Roman" panose="02020603050405020304" pitchFamily="18" charset="0"/>
                <a:cs typeface="Times New Roman" panose="02020603050405020304" pitchFamily="18" charset="0"/>
              </a:rPr>
              <a:t>:</a:t>
            </a:r>
          </a:p>
          <a:p>
            <a:pPr algn="ctr"/>
            <a:endParaRPr lang="ru-RU" sz="2800" b="1" dirty="0">
              <a:solidFill>
                <a:schemeClr val="tx1"/>
              </a:solidFill>
              <a:latin typeface="Times New Roman" panose="02020603050405020304" pitchFamily="18" charset="0"/>
              <a:cs typeface="Times New Roman" panose="02020603050405020304" pitchFamily="18" charset="0"/>
            </a:endParaRPr>
          </a:p>
          <a:p>
            <a:pPr marL="457200" indent="-457200" algn="l">
              <a:buFont typeface="Wingdings" panose="05000000000000000000" pitchFamily="2" charset="2"/>
              <a:buChar char="q"/>
            </a:pPr>
            <a:r>
              <a:rPr lang="ru-RU" sz="2800" b="1" dirty="0" smtClean="0">
                <a:solidFill>
                  <a:schemeClr val="tx1"/>
                </a:solidFill>
                <a:latin typeface="Times New Roman" panose="02020603050405020304" pitchFamily="18" charset="0"/>
                <a:cs typeface="Times New Roman" panose="02020603050405020304" pitchFamily="18" charset="0"/>
              </a:rPr>
              <a:t>Наименование кооператива.</a:t>
            </a:r>
            <a:r>
              <a:rPr lang="ru-RU" b="1" dirty="0" smtClean="0"/>
              <a:t> </a:t>
            </a:r>
          </a:p>
          <a:p>
            <a:pPr algn="just"/>
            <a:r>
              <a:rPr lang="ru-RU" sz="2400" dirty="0" smtClean="0">
                <a:solidFill>
                  <a:schemeClr val="tx1"/>
                </a:solidFill>
                <a:latin typeface="Times New Roman" panose="02020603050405020304" pitchFamily="18" charset="0"/>
                <a:cs typeface="Times New Roman" panose="02020603050405020304" pitchFamily="18" charset="0"/>
              </a:rPr>
              <a:t>	Наименование </a:t>
            </a:r>
            <a:r>
              <a:rPr lang="ru-RU" sz="2400" dirty="0">
                <a:solidFill>
                  <a:schemeClr val="tx1"/>
                </a:solidFill>
                <a:latin typeface="Times New Roman" panose="02020603050405020304" pitchFamily="18" charset="0"/>
                <a:cs typeface="Times New Roman" panose="02020603050405020304" pitchFamily="18" charset="0"/>
              </a:rPr>
              <a:t>должно содержать указание на основную цель его деятельности, а также слова "сельскохозяйственный потребительский кооператив" </a:t>
            </a:r>
            <a:r>
              <a:rPr lang="ru-RU" sz="2400" b="1" dirty="0">
                <a:solidFill>
                  <a:schemeClr val="accent1">
                    <a:lumMod val="75000"/>
                  </a:schemeClr>
                </a:solidFill>
                <a:latin typeface="Times New Roman" panose="02020603050405020304" pitchFamily="18" charset="0"/>
                <a:cs typeface="Times New Roman" panose="02020603050405020304" pitchFamily="18" charset="0"/>
              </a:rPr>
              <a:t>(п. 14 ст. 4 Закона о сельскохозяйственной кооперации)</a:t>
            </a:r>
            <a:r>
              <a:rPr lang="ru-RU" sz="2400" b="1" dirty="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В</a:t>
            </a:r>
            <a:r>
              <a:rPr lang="ru-RU" sz="2400" dirty="0" smtClean="0">
                <a:solidFill>
                  <a:schemeClr val="tx1"/>
                </a:solidFill>
                <a:latin typeface="Times New Roman" panose="02020603050405020304" pitchFamily="18" charset="0"/>
                <a:cs typeface="Times New Roman" panose="02020603050405020304" pitchFamily="18" charset="0"/>
              </a:rPr>
              <a:t>ажно</a:t>
            </a:r>
            <a:r>
              <a:rPr lang="ru-RU" sz="2400" dirty="0">
                <a:solidFill>
                  <a:schemeClr val="tx1"/>
                </a:solidFill>
                <a:latin typeface="Times New Roman" panose="02020603050405020304" pitchFamily="18" charset="0"/>
                <a:cs typeface="Times New Roman" panose="02020603050405020304" pitchFamily="18" charset="0"/>
              </a:rPr>
              <a:t>, чтобы цель деятельности, указанная в наименовании создаваемого кооператива, совпадала с целью его деятельности, указываемой в соответствующем разделе </a:t>
            </a:r>
            <a:r>
              <a:rPr lang="ru-RU" sz="2400" dirty="0" smtClean="0">
                <a:solidFill>
                  <a:schemeClr val="tx1"/>
                </a:solidFill>
                <a:latin typeface="Times New Roman" panose="02020603050405020304" pitchFamily="18" charset="0"/>
                <a:cs typeface="Times New Roman" panose="02020603050405020304" pitchFamily="18" charset="0"/>
              </a:rPr>
              <a:t>устава.</a:t>
            </a:r>
          </a:p>
          <a:p>
            <a:pPr algn="just"/>
            <a:endParaRPr lang="ru-RU" sz="2400" dirty="0">
              <a:solidFill>
                <a:schemeClr val="tx1"/>
              </a:solidFill>
              <a:latin typeface="Times New Roman" panose="02020603050405020304" pitchFamily="18" charset="0"/>
              <a:cs typeface="Times New Roman" panose="02020603050405020304" pitchFamily="18" charset="0"/>
            </a:endParaRPr>
          </a:p>
          <a:p>
            <a:pPr marL="457200" indent="-457200" algn="l">
              <a:buFont typeface="Wingdings" panose="05000000000000000000" pitchFamily="2" charset="2"/>
              <a:buChar char="q"/>
            </a:pPr>
            <a:r>
              <a:rPr lang="ru-RU" sz="2800" b="1" dirty="0" smtClean="0">
                <a:solidFill>
                  <a:schemeClr val="tx1"/>
                </a:solidFill>
                <a:latin typeface="Times New Roman" panose="02020603050405020304" pitchFamily="18" charset="0"/>
                <a:cs typeface="Times New Roman" panose="02020603050405020304" pitchFamily="18" charset="0"/>
              </a:rPr>
              <a:t>Место </a:t>
            </a:r>
            <a:r>
              <a:rPr lang="ru-RU" sz="2800" b="1" dirty="0">
                <a:solidFill>
                  <a:schemeClr val="tx1"/>
                </a:solidFill>
                <a:latin typeface="Times New Roman" panose="02020603050405020304" pitchFamily="18" charset="0"/>
                <a:cs typeface="Times New Roman" panose="02020603050405020304" pitchFamily="18" charset="0"/>
              </a:rPr>
              <a:t>нахождения </a:t>
            </a:r>
            <a:r>
              <a:rPr lang="ru-RU" sz="2800" b="1" dirty="0" smtClean="0">
                <a:solidFill>
                  <a:schemeClr val="tx1"/>
                </a:solidFill>
                <a:latin typeface="Times New Roman" panose="02020603050405020304" pitchFamily="18" charset="0"/>
                <a:cs typeface="Times New Roman" panose="02020603050405020304" pitchFamily="18" charset="0"/>
              </a:rPr>
              <a:t>кооператива.</a:t>
            </a:r>
          </a:p>
          <a:p>
            <a:pPr algn="l"/>
            <a:endParaRPr lang="ru-RU" sz="2800" b="1" dirty="0" smtClean="0">
              <a:solidFill>
                <a:schemeClr val="tx1"/>
              </a:solidFill>
              <a:latin typeface="Times New Roman" panose="02020603050405020304" pitchFamily="18" charset="0"/>
              <a:cs typeface="Times New Roman" panose="02020603050405020304" pitchFamily="18" charset="0"/>
            </a:endParaRPr>
          </a:p>
          <a:p>
            <a:pPr marL="457200" indent="-457200" algn="l">
              <a:buFont typeface="Wingdings" panose="05000000000000000000" pitchFamily="2" charset="2"/>
              <a:buChar char="q"/>
            </a:pPr>
            <a:r>
              <a:rPr lang="ru-RU" sz="2800" b="1" dirty="0">
                <a:solidFill>
                  <a:schemeClr val="tx1"/>
                </a:solidFill>
                <a:latin typeface="Times New Roman" panose="02020603050405020304" pitchFamily="18" charset="0"/>
                <a:cs typeface="Times New Roman" panose="02020603050405020304" pitchFamily="18" charset="0"/>
              </a:rPr>
              <a:t>Срок деятельности кооператива либо указание на бессрочный характер деятельности кооператива.</a:t>
            </a:r>
          </a:p>
          <a:p>
            <a:pPr algn="l"/>
            <a:endParaRPr lang="ru-RU" sz="2800" dirty="0">
              <a:solidFill>
                <a:schemeClr val="tx1"/>
              </a:solidFill>
              <a:latin typeface="Times New Roman" panose="02020603050405020304" pitchFamily="18" charset="0"/>
              <a:cs typeface="Times New Roman" panose="02020603050405020304" pitchFamily="18" charset="0"/>
            </a:endParaRPr>
          </a:p>
          <a:p>
            <a:pPr marL="457200" indent="-457200" algn="l">
              <a:buFont typeface="Wingdings" panose="05000000000000000000" pitchFamily="2" charset="2"/>
              <a:buChar char="q"/>
            </a:pPr>
            <a:r>
              <a:rPr lang="ru-RU" sz="2800" b="1" dirty="0">
                <a:solidFill>
                  <a:schemeClr val="tx1"/>
                </a:solidFill>
                <a:latin typeface="Times New Roman" panose="02020603050405020304" pitchFamily="18" charset="0"/>
                <a:cs typeface="Times New Roman" panose="02020603050405020304" pitchFamily="18" charset="0"/>
              </a:rPr>
              <a:t>Предмет и цели деятельности кооператива. </a:t>
            </a:r>
            <a:endParaRPr lang="ru-RU" sz="2800" dirty="0">
              <a:solidFill>
                <a:schemeClr val="tx1"/>
              </a:solidFill>
              <a:latin typeface="Times New Roman" panose="02020603050405020304" pitchFamily="18" charset="0"/>
              <a:cs typeface="Times New Roman" panose="02020603050405020304" pitchFamily="18" charset="0"/>
            </a:endParaRPr>
          </a:p>
          <a:p>
            <a:pPr algn="just"/>
            <a:r>
              <a:rPr lang="ru-RU" sz="2400" dirty="0" smtClean="0">
                <a:solidFill>
                  <a:schemeClr val="tx1"/>
                </a:solidFill>
                <a:latin typeface="Times New Roman" panose="02020603050405020304" pitchFamily="18" charset="0"/>
                <a:cs typeface="Times New Roman" panose="02020603050405020304" pitchFamily="18" charset="0"/>
              </a:rPr>
              <a:t>	Достаточно </a:t>
            </a:r>
            <a:r>
              <a:rPr lang="ru-RU" sz="2400" dirty="0">
                <a:solidFill>
                  <a:schemeClr val="tx1"/>
                </a:solidFill>
                <a:latin typeface="Times New Roman" panose="02020603050405020304" pitchFamily="18" charset="0"/>
                <a:cs typeface="Times New Roman" panose="02020603050405020304" pitchFamily="18" charset="0"/>
              </a:rPr>
              <a:t>определить одно из главных направлений деятельности кооператива с указанием, что кооператив может заниматься любой деятельностью в пределах целей, для достижения которых кооператив </a:t>
            </a:r>
            <a:r>
              <a:rPr lang="ru-RU" sz="2400" dirty="0" smtClean="0">
                <a:solidFill>
                  <a:schemeClr val="tx1"/>
                </a:solidFill>
                <a:latin typeface="Times New Roman" panose="02020603050405020304" pitchFamily="18" charset="0"/>
                <a:cs typeface="Times New Roman" panose="02020603050405020304" pitchFamily="18" charset="0"/>
              </a:rPr>
              <a:t>образован</a:t>
            </a:r>
            <a:r>
              <a:rPr lang="ru-RU" sz="2400" dirty="0">
                <a:solidFill>
                  <a:schemeClr val="tx1"/>
                </a:solidFill>
                <a:latin typeface="Times New Roman" panose="02020603050405020304" pitchFamily="18" charset="0"/>
                <a:cs typeface="Times New Roman" panose="02020603050405020304" pitchFamily="18" charset="0"/>
              </a:rPr>
              <a:t>.</a:t>
            </a:r>
            <a:endParaRPr lang="ru-RU" sz="2400" dirty="0" smtClean="0">
              <a:solidFill>
                <a:schemeClr val="tx1"/>
              </a:solidFill>
              <a:latin typeface="Times New Roman" panose="02020603050405020304" pitchFamily="18" charset="0"/>
              <a:cs typeface="Times New Roman" panose="02020603050405020304" pitchFamily="18" charset="0"/>
            </a:endParaRPr>
          </a:p>
          <a:p>
            <a:pPr algn="just"/>
            <a:r>
              <a:rPr lang="ru-RU" sz="2400" dirty="0" smtClean="0">
                <a:solidFill>
                  <a:schemeClr val="tx1"/>
                </a:solidFill>
                <a:latin typeface="Times New Roman" panose="02020603050405020304" pitchFamily="18" charset="0"/>
                <a:cs typeface="Times New Roman" panose="02020603050405020304" pitchFamily="18" charset="0"/>
              </a:rPr>
              <a:t>Раздел раскрывает конкретные обстоятельства, перечисляются </a:t>
            </a:r>
            <a:r>
              <a:rPr lang="ru-RU" sz="2400" dirty="0">
                <a:solidFill>
                  <a:schemeClr val="tx1"/>
                </a:solidFill>
                <a:latin typeface="Times New Roman" panose="02020603050405020304" pitchFamily="18" charset="0"/>
                <a:cs typeface="Times New Roman" panose="02020603050405020304" pitchFamily="18" charset="0"/>
              </a:rPr>
              <a:t>именно виды деятельности, отражённые в </a:t>
            </a:r>
            <a:r>
              <a:rPr lang="ru-RU" sz="2400" dirty="0" smtClean="0">
                <a:solidFill>
                  <a:schemeClr val="tx1"/>
                </a:solidFill>
                <a:latin typeface="Times New Roman" panose="02020603050405020304" pitchFamily="18" charset="0"/>
                <a:cs typeface="Times New Roman" panose="02020603050405020304" pitchFamily="18" charset="0"/>
              </a:rPr>
              <a:t>Технико-экономическом обосновании</a:t>
            </a:r>
            <a:r>
              <a:rPr lang="ru-RU" sz="2400" dirty="0">
                <a:solidFill>
                  <a:schemeClr val="tx1"/>
                </a:solidFill>
                <a:latin typeface="Times New Roman" panose="02020603050405020304" pitchFamily="18" charset="0"/>
                <a:cs typeface="Times New Roman" panose="02020603050405020304" pitchFamily="18" charset="0"/>
              </a:rPr>
              <a:t> (ТЭО) — документ, в котором представлена информация, из которой выводится целесообразность (или нецелесообразность) создания </a:t>
            </a:r>
            <a:r>
              <a:rPr lang="ru-RU" sz="2400" dirty="0" smtClean="0">
                <a:solidFill>
                  <a:schemeClr val="tx1"/>
                </a:solidFill>
                <a:latin typeface="Times New Roman" panose="02020603050405020304" pitchFamily="18" charset="0"/>
                <a:cs typeface="Times New Roman" panose="02020603050405020304" pitchFamily="18" charset="0"/>
              </a:rPr>
              <a:t>кооператива. </a:t>
            </a:r>
            <a:r>
              <a:rPr lang="ru-RU" sz="2400" dirty="0">
                <a:solidFill>
                  <a:schemeClr val="tx1"/>
                </a:solidFill>
                <a:latin typeface="Times New Roman" panose="02020603050405020304" pitchFamily="18" charset="0"/>
                <a:cs typeface="Times New Roman" panose="02020603050405020304" pitchFamily="18" charset="0"/>
              </a:rPr>
              <a:t>ТЭО содержит анализ затрат и </a:t>
            </a:r>
            <a:r>
              <a:rPr lang="ru-RU" sz="2400" dirty="0" smtClean="0">
                <a:solidFill>
                  <a:schemeClr val="tx1"/>
                </a:solidFill>
                <a:latin typeface="Times New Roman" panose="02020603050405020304" pitchFamily="18" charset="0"/>
                <a:cs typeface="Times New Roman" panose="02020603050405020304" pitchFamily="18" charset="0"/>
              </a:rPr>
              <a:t>результат. </a:t>
            </a:r>
          </a:p>
          <a:p>
            <a:pPr algn="just"/>
            <a:endParaRPr lang="ru-RU" sz="2800" dirty="0" smtClean="0">
              <a:solidFill>
                <a:schemeClr val="tx1"/>
              </a:solidFill>
              <a:latin typeface="Times New Roman" panose="02020603050405020304" pitchFamily="18" charset="0"/>
              <a:cs typeface="Times New Roman" panose="02020603050405020304" pitchFamily="18" charset="0"/>
            </a:endParaRPr>
          </a:p>
          <a:p>
            <a:pPr>
              <a:lnSpc>
                <a:spcPct val="150000"/>
              </a:lnSpc>
            </a:pPr>
            <a:endParaRPr lang="ru-RU" sz="2800" dirty="0">
              <a:solidFill>
                <a:schemeClr val="tx1"/>
              </a:solidFill>
              <a:latin typeface="Times New Roman" panose="02020603050405020304" pitchFamily="18" charset="0"/>
              <a:cs typeface="Times New Roman" panose="02020603050405020304" pitchFamily="18" charset="0"/>
            </a:endParaRPr>
          </a:p>
        </p:txBody>
      </p:sp>
      <p:grpSp>
        <p:nvGrpSpPr>
          <p:cNvPr id="4" name="object 25"/>
          <p:cNvGrpSpPr/>
          <p:nvPr/>
        </p:nvGrpSpPr>
        <p:grpSpPr>
          <a:xfrm>
            <a:off x="-3" y="0"/>
            <a:ext cx="20104100" cy="149225"/>
            <a:chOff x="-3" y="0"/>
            <a:chExt cx="20104100" cy="149225"/>
          </a:xfrm>
        </p:grpSpPr>
        <p:sp>
          <p:nvSpPr>
            <p:cNvPr id="5" name="object 26"/>
            <p:cNvSpPr/>
            <p:nvPr/>
          </p:nvSpPr>
          <p:spPr>
            <a:xfrm>
              <a:off x="6701361"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FF0000"/>
            </a:solidFill>
          </p:spPr>
          <p:txBody>
            <a:bodyPr wrap="square" lIns="0" tIns="0" rIns="0" bIns="0" rtlCol="0"/>
            <a:lstStyle/>
            <a:p>
              <a:endParaRPr dirty="0"/>
            </a:p>
          </p:txBody>
        </p:sp>
        <p:sp>
          <p:nvSpPr>
            <p:cNvPr id="6" name="object 27"/>
            <p:cNvSpPr/>
            <p:nvPr/>
          </p:nvSpPr>
          <p:spPr>
            <a:xfrm>
              <a:off x="-3"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456480"/>
            </a:solidFill>
          </p:spPr>
          <p:txBody>
            <a:bodyPr wrap="square" lIns="0" tIns="0" rIns="0" bIns="0" rtlCol="0"/>
            <a:lstStyle/>
            <a:p>
              <a:endParaRPr dirty="0"/>
            </a:p>
          </p:txBody>
        </p:sp>
        <p:sp>
          <p:nvSpPr>
            <p:cNvPr id="7" name="object 28"/>
            <p:cNvSpPr/>
            <p:nvPr/>
          </p:nvSpPr>
          <p:spPr>
            <a:xfrm>
              <a:off x="13402726"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E6E7E8"/>
            </a:solidFill>
          </p:spPr>
          <p:txBody>
            <a:bodyPr wrap="square" lIns="0" tIns="0" rIns="0" bIns="0" rtlCol="0"/>
            <a:lstStyle/>
            <a:p>
              <a:endParaRPr dirty="0"/>
            </a:p>
          </p:txBody>
        </p:sp>
      </p:grpSp>
      <p:pic>
        <p:nvPicPr>
          <p:cNvPr id="2050" name="Picture 2" descr="https://avatars.mds.yandex.net/i?id=a149f36c219534befa2634340fa2056a0ce1dc07-12624456-images-thumbs&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53621" y="1082675"/>
            <a:ext cx="2736853"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6233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object 25"/>
          <p:cNvGrpSpPr/>
          <p:nvPr/>
        </p:nvGrpSpPr>
        <p:grpSpPr>
          <a:xfrm>
            <a:off x="-3" y="0"/>
            <a:ext cx="20104100" cy="149225"/>
            <a:chOff x="-3" y="0"/>
            <a:chExt cx="20104100" cy="149225"/>
          </a:xfrm>
        </p:grpSpPr>
        <p:sp>
          <p:nvSpPr>
            <p:cNvPr id="5" name="object 26"/>
            <p:cNvSpPr/>
            <p:nvPr/>
          </p:nvSpPr>
          <p:spPr>
            <a:xfrm>
              <a:off x="6701361"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FF0000"/>
            </a:solidFill>
          </p:spPr>
          <p:txBody>
            <a:bodyPr wrap="square" lIns="0" tIns="0" rIns="0" bIns="0" rtlCol="0"/>
            <a:lstStyle/>
            <a:p>
              <a:endParaRPr dirty="0"/>
            </a:p>
          </p:txBody>
        </p:sp>
        <p:sp>
          <p:nvSpPr>
            <p:cNvPr id="6" name="object 27"/>
            <p:cNvSpPr/>
            <p:nvPr/>
          </p:nvSpPr>
          <p:spPr>
            <a:xfrm>
              <a:off x="-3"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456480"/>
            </a:solidFill>
          </p:spPr>
          <p:txBody>
            <a:bodyPr wrap="square" lIns="0" tIns="0" rIns="0" bIns="0" rtlCol="0"/>
            <a:lstStyle/>
            <a:p>
              <a:endParaRPr dirty="0"/>
            </a:p>
          </p:txBody>
        </p:sp>
        <p:sp>
          <p:nvSpPr>
            <p:cNvPr id="7" name="object 28"/>
            <p:cNvSpPr/>
            <p:nvPr/>
          </p:nvSpPr>
          <p:spPr>
            <a:xfrm>
              <a:off x="13402726"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E6E7E8"/>
            </a:solidFill>
          </p:spPr>
          <p:txBody>
            <a:bodyPr wrap="square" lIns="0" tIns="0" rIns="0" bIns="0" rtlCol="0"/>
            <a:lstStyle/>
            <a:p>
              <a:endParaRPr dirty="0"/>
            </a:p>
          </p:txBody>
        </p:sp>
      </p:grpSp>
      <p:sp>
        <p:nvSpPr>
          <p:cNvPr id="3" name="Текст 2"/>
          <p:cNvSpPr>
            <a:spLocks noGrp="1"/>
          </p:cNvSpPr>
          <p:nvPr>
            <p:ph type="body" idx="1"/>
          </p:nvPr>
        </p:nvSpPr>
        <p:spPr>
          <a:xfrm>
            <a:off x="755753" y="1006475"/>
            <a:ext cx="18593006" cy="9510296"/>
          </a:xfrm>
        </p:spPr>
        <p:txBody>
          <a:bodyPr/>
          <a:lstStyle/>
          <a:p>
            <a:pPr marL="342900" indent="-342900">
              <a:lnSpc>
                <a:spcPct val="150000"/>
              </a:lnSpc>
              <a:buFont typeface="Wingdings" panose="05000000000000000000" pitchFamily="2" charset="2"/>
              <a:buChar char="q"/>
            </a:pPr>
            <a:r>
              <a:rPr lang="ru-RU" sz="2800" b="1" dirty="0">
                <a:solidFill>
                  <a:schemeClr val="tx1"/>
                </a:solidFill>
                <a:latin typeface="Times New Roman" panose="02020603050405020304" pitchFamily="18" charset="0"/>
                <a:cs typeface="Times New Roman" panose="02020603050405020304" pitchFamily="18" charset="0"/>
              </a:rPr>
              <a:t>П</a:t>
            </a:r>
            <a:r>
              <a:rPr lang="ru-RU" sz="2800" b="1" dirty="0" smtClean="0">
                <a:solidFill>
                  <a:schemeClr val="tx1"/>
                </a:solidFill>
                <a:latin typeface="Times New Roman" panose="02020603050405020304" pitchFamily="18" charset="0"/>
                <a:cs typeface="Times New Roman" panose="02020603050405020304" pitchFamily="18" charset="0"/>
              </a:rPr>
              <a:t>орядок </a:t>
            </a:r>
            <a:r>
              <a:rPr lang="ru-RU" sz="2800" b="1" dirty="0">
                <a:solidFill>
                  <a:schemeClr val="tx1"/>
                </a:solidFill>
                <a:latin typeface="Times New Roman" panose="02020603050405020304" pitchFamily="18" charset="0"/>
                <a:cs typeface="Times New Roman" panose="02020603050405020304" pitchFamily="18" charset="0"/>
              </a:rPr>
              <a:t>и условия вступления в кооператив, основания и порядок прекращения членства в </a:t>
            </a:r>
            <a:r>
              <a:rPr lang="ru-RU" sz="2800" b="1" dirty="0" smtClean="0">
                <a:solidFill>
                  <a:schemeClr val="tx1"/>
                </a:solidFill>
                <a:latin typeface="Times New Roman" panose="02020603050405020304" pitchFamily="18" charset="0"/>
                <a:cs typeface="Times New Roman" panose="02020603050405020304" pitchFamily="18" charset="0"/>
              </a:rPr>
              <a:t>кооперативе</a:t>
            </a:r>
          </a:p>
          <a:p>
            <a:pPr>
              <a:lnSpc>
                <a:spcPct val="150000"/>
              </a:lnSpc>
            </a:pPr>
            <a:r>
              <a:rPr lang="ru-RU" u="sng" dirty="0">
                <a:latin typeface="Times New Roman" panose="02020603050405020304" pitchFamily="18" charset="0"/>
                <a:cs typeface="Times New Roman" panose="02020603050405020304" pitchFamily="18" charset="0"/>
              </a:rPr>
              <a:t> </a:t>
            </a:r>
            <a:r>
              <a:rPr lang="ru-RU" sz="2400" u="sng" dirty="0" smtClean="0">
                <a:solidFill>
                  <a:schemeClr val="accent1">
                    <a:lumMod val="75000"/>
                  </a:schemeClr>
                </a:solidFill>
                <a:latin typeface="Times New Roman" panose="02020603050405020304" pitchFamily="18" charset="0"/>
                <a:cs typeface="Times New Roman" panose="02020603050405020304" pitchFamily="18" charset="0"/>
                <a:hlinkClick r:id="rId2"/>
              </a:rPr>
              <a:t>Прописывая </a:t>
            </a:r>
            <a:r>
              <a:rPr lang="ru-RU" sz="2400" u="sng" dirty="0">
                <a:solidFill>
                  <a:schemeClr val="accent1">
                    <a:lumMod val="75000"/>
                  </a:schemeClr>
                </a:solidFill>
                <a:latin typeface="Times New Roman" panose="02020603050405020304" pitchFamily="18" charset="0"/>
                <a:cs typeface="Times New Roman" panose="02020603050405020304" pitchFamily="18" charset="0"/>
                <a:hlinkClick r:id="rId2"/>
              </a:rPr>
              <a:t>данные положения устава, </a:t>
            </a:r>
            <a:r>
              <a:rPr lang="ru-RU" sz="2400" u="sng" dirty="0" smtClean="0">
                <a:solidFill>
                  <a:schemeClr val="accent1">
                    <a:lumMod val="75000"/>
                  </a:schemeClr>
                </a:solidFill>
                <a:latin typeface="Times New Roman" panose="02020603050405020304" pitchFamily="18" charset="0"/>
                <a:cs typeface="Times New Roman" panose="02020603050405020304" pitchFamily="18" charset="0"/>
                <a:hlinkClick r:id="rId2"/>
              </a:rPr>
              <a:t>Вам необходимо решить:</a:t>
            </a:r>
            <a:endParaRPr lang="ru-RU" sz="2400" u="sng" dirty="0">
              <a:solidFill>
                <a:schemeClr val="accent1">
                  <a:lumMod val="75000"/>
                </a:schemeClr>
              </a:solidFill>
              <a:latin typeface="Times New Roman" panose="02020603050405020304" pitchFamily="18" charset="0"/>
              <a:cs typeface="Times New Roman" panose="02020603050405020304" pitchFamily="18" charset="0"/>
              <a:hlinkClick r:id="rId2"/>
            </a:endParaRPr>
          </a:p>
          <a:p>
            <a:pPr marL="342900" indent="-342900" algn="just">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 будет </a:t>
            </a:r>
            <a:r>
              <a:rPr lang="ru-RU" sz="2400" dirty="0">
                <a:solidFill>
                  <a:schemeClr val="tx1"/>
                </a:solidFill>
                <a:latin typeface="Times New Roman" panose="02020603050405020304" pitchFamily="18" charset="0"/>
                <a:cs typeface="Times New Roman" panose="02020603050405020304" pitchFamily="18" charset="0"/>
              </a:rPr>
              <a:t>ли требоваться решение общего собрания членов сельскохозяйственного потребительского кооператива для приема в кооператив нового члена. Это связано с тем, что по общему правилу для приема в члены кооператива требуется только решение наблюдательного совета </a:t>
            </a:r>
            <a:r>
              <a:rPr lang="ru-RU" sz="2400" b="1" dirty="0">
                <a:solidFill>
                  <a:schemeClr val="accent1">
                    <a:lumMod val="75000"/>
                  </a:schemeClr>
                </a:solidFill>
                <a:latin typeface="Times New Roman" panose="02020603050405020304" pitchFamily="18" charset="0"/>
                <a:cs typeface="Times New Roman" panose="02020603050405020304" pitchFamily="18" charset="0"/>
              </a:rPr>
              <a:t>(</a:t>
            </a:r>
            <a:r>
              <a:rPr lang="ru-RU" sz="2400" b="1" dirty="0">
                <a:solidFill>
                  <a:schemeClr val="accent1">
                    <a:lumMod val="75000"/>
                  </a:schemeClr>
                </a:solidFill>
                <a:latin typeface="Times New Roman" panose="02020603050405020304" pitchFamily="18" charset="0"/>
                <a:cs typeface="Times New Roman" panose="02020603050405020304" pitchFamily="18" charset="0"/>
                <a:hlinkClick r:id="rId3"/>
              </a:rPr>
              <a:t>п. 2 ст. 15 Закона </a:t>
            </a:r>
            <a:r>
              <a:rPr lang="ru-RU" sz="2400" b="1" dirty="0" smtClean="0">
                <a:solidFill>
                  <a:schemeClr val="accent1">
                    <a:lumMod val="75000"/>
                  </a:schemeClr>
                </a:solidFill>
                <a:latin typeface="Times New Roman" panose="02020603050405020304" pitchFamily="18" charset="0"/>
                <a:cs typeface="Times New Roman" panose="02020603050405020304" pitchFamily="18" charset="0"/>
                <a:hlinkClick r:id="rId3"/>
              </a:rPr>
              <a:t>о </a:t>
            </a:r>
            <a:r>
              <a:rPr lang="ru-RU" sz="2400" b="1" dirty="0">
                <a:solidFill>
                  <a:schemeClr val="accent1">
                    <a:lumMod val="75000"/>
                  </a:schemeClr>
                </a:solidFill>
                <a:latin typeface="Times New Roman" panose="02020603050405020304" pitchFamily="18" charset="0"/>
                <a:cs typeface="Times New Roman" panose="02020603050405020304" pitchFamily="18" charset="0"/>
                <a:hlinkClick r:id="rId3"/>
              </a:rPr>
              <a:t>сельскохозяйственной </a:t>
            </a:r>
            <a:r>
              <a:rPr lang="ru-RU" sz="2400" b="1" dirty="0" smtClean="0">
                <a:solidFill>
                  <a:schemeClr val="accent1">
                    <a:lumMod val="75000"/>
                  </a:schemeClr>
                </a:solidFill>
                <a:latin typeface="Times New Roman" panose="02020603050405020304" pitchFamily="18" charset="0"/>
                <a:cs typeface="Times New Roman" panose="02020603050405020304" pitchFamily="18" charset="0"/>
                <a:hlinkClick r:id="rId3"/>
              </a:rPr>
              <a:t>кооперации)</a:t>
            </a:r>
            <a:endParaRPr lang="ru-RU" sz="2400" b="1" dirty="0">
              <a:solidFill>
                <a:schemeClr val="accent1">
                  <a:lumMod val="75000"/>
                </a:schemeClr>
              </a:solidFill>
              <a:latin typeface="Times New Roman" panose="02020603050405020304" pitchFamily="18" charset="0"/>
              <a:cs typeface="Times New Roman" panose="02020603050405020304" pitchFamily="18" charset="0"/>
              <a:hlinkClick r:id="rId3"/>
            </a:endParaRPr>
          </a:p>
          <a:p>
            <a:pPr marL="342900" indent="-342900" algn="just">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как </a:t>
            </a:r>
            <a:r>
              <a:rPr lang="ru-RU" sz="2400" dirty="0">
                <a:solidFill>
                  <a:schemeClr val="tx1"/>
                </a:solidFill>
                <a:latin typeface="Times New Roman" panose="02020603050405020304" pitchFamily="18" charset="0"/>
                <a:cs typeface="Times New Roman" panose="02020603050405020304" pitchFamily="18" charset="0"/>
              </a:rPr>
              <a:t>и в течение какого срока будет рассматриваться заявление о выходе из сельскохозяйственного потребительского кооператива. По общему правилу, если уставом кооператива срок рассмотрения заявления не установлен, то член кооператива выходит из него по истечении двух недель с даты поступления заявления в правление кооператива </a:t>
            </a:r>
            <a:r>
              <a:rPr lang="ru-RU" sz="2400" b="1" dirty="0">
                <a:solidFill>
                  <a:schemeClr val="accent1">
                    <a:lumMod val="75000"/>
                  </a:schemeClr>
                </a:solidFill>
                <a:latin typeface="Times New Roman" panose="02020603050405020304" pitchFamily="18" charset="0"/>
                <a:cs typeface="Times New Roman" panose="02020603050405020304" pitchFamily="18" charset="0"/>
              </a:rPr>
              <a:t>(</a:t>
            </a:r>
            <a:r>
              <a:rPr lang="ru-RU" sz="2400" b="1" dirty="0">
                <a:solidFill>
                  <a:schemeClr val="accent1">
                    <a:lumMod val="75000"/>
                  </a:schemeClr>
                </a:solidFill>
                <a:latin typeface="Times New Roman" panose="02020603050405020304" pitchFamily="18" charset="0"/>
                <a:cs typeface="Times New Roman" panose="02020603050405020304" pitchFamily="18" charset="0"/>
                <a:hlinkClick r:id="rId4"/>
              </a:rPr>
              <a:t>пп. 1 п. 1, </a:t>
            </a:r>
            <a:r>
              <a:rPr lang="ru-RU" sz="2400" b="1" dirty="0">
                <a:solidFill>
                  <a:schemeClr val="accent1">
                    <a:lumMod val="75000"/>
                  </a:schemeClr>
                </a:solidFill>
                <a:latin typeface="Times New Roman" panose="02020603050405020304" pitchFamily="18" charset="0"/>
                <a:cs typeface="Times New Roman" panose="02020603050405020304" pitchFamily="18" charset="0"/>
                <a:hlinkClick r:id="rId5"/>
              </a:rPr>
              <a:t>п. 3 ст. 16 Закона о сельскохозяйственной </a:t>
            </a:r>
            <a:r>
              <a:rPr lang="ru-RU" sz="2400" b="1" dirty="0" smtClean="0">
                <a:solidFill>
                  <a:schemeClr val="accent1">
                    <a:lumMod val="75000"/>
                  </a:schemeClr>
                </a:solidFill>
                <a:latin typeface="Times New Roman" panose="02020603050405020304" pitchFamily="18" charset="0"/>
                <a:cs typeface="Times New Roman" panose="02020603050405020304" pitchFamily="18" charset="0"/>
                <a:hlinkClick r:id="rId5"/>
              </a:rPr>
              <a:t>кооперации)</a:t>
            </a:r>
            <a:endParaRPr lang="ru-RU" sz="2400" b="1" dirty="0">
              <a:solidFill>
                <a:schemeClr val="accent1">
                  <a:lumMod val="75000"/>
                </a:schemeClr>
              </a:solidFill>
              <a:latin typeface="Times New Roman" panose="02020603050405020304" pitchFamily="18" charset="0"/>
              <a:cs typeface="Times New Roman" panose="02020603050405020304" pitchFamily="18" charset="0"/>
              <a:hlinkClick r:id="rId5"/>
            </a:endParaRPr>
          </a:p>
          <a:p>
            <a:pPr marL="342900" indent="-342900" algn="just">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как </a:t>
            </a:r>
            <a:r>
              <a:rPr lang="ru-RU" sz="2400" dirty="0">
                <a:solidFill>
                  <a:schemeClr val="tx1"/>
                </a:solidFill>
                <a:latin typeface="Times New Roman" panose="02020603050405020304" pitchFamily="18" charset="0"/>
                <a:cs typeface="Times New Roman" panose="02020603050405020304" pitchFamily="18" charset="0"/>
              </a:rPr>
              <a:t>и в течение какого срока выходящему члену выплачивается стоимость его паевого взноса или выдается имущество, соответствующее его паевому взносу, </a:t>
            </a:r>
            <a:r>
              <a:rPr lang="ru-RU" sz="2400" dirty="0" smtClean="0">
                <a:solidFill>
                  <a:schemeClr val="tx1"/>
                </a:solidFill>
                <a:latin typeface="Times New Roman" panose="02020603050405020304" pitchFamily="18" charset="0"/>
                <a:cs typeface="Times New Roman" panose="02020603050405020304" pitchFamily="18" charset="0"/>
              </a:rPr>
              <a:t>а </a:t>
            </a:r>
            <a:r>
              <a:rPr lang="ru-RU" sz="2400" dirty="0">
                <a:solidFill>
                  <a:schemeClr val="tx1"/>
                </a:solidFill>
                <a:latin typeface="Times New Roman" panose="02020603050405020304" pitchFamily="18" charset="0"/>
                <a:cs typeface="Times New Roman" panose="02020603050405020304" pitchFamily="18" charset="0"/>
              </a:rPr>
              <a:t>также иные выплаты. Если уставом не установлено иное, стоимость его паевого взноса выплачивается (имущество выдается) после окончания финансового года и утверждения годовой бухгалтерской отчетности кооператива </a:t>
            </a:r>
            <a:r>
              <a:rPr lang="ru-RU" sz="2400" b="1" dirty="0">
                <a:solidFill>
                  <a:schemeClr val="accent1">
                    <a:lumMod val="75000"/>
                  </a:schemeClr>
                </a:solidFill>
                <a:latin typeface="Times New Roman" panose="02020603050405020304" pitchFamily="18" charset="0"/>
                <a:cs typeface="Times New Roman" panose="02020603050405020304" pitchFamily="18" charset="0"/>
              </a:rPr>
              <a:t>(п. 1 ст. 18 Закона о сельскохозяйственной кооперации</a:t>
            </a:r>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a:t>
            </a:r>
          </a:p>
          <a:p>
            <a:pPr algn="just">
              <a:lnSpc>
                <a:spcPct val="150000"/>
              </a:lnSpc>
            </a:pPr>
            <a:endParaRPr lang="ru-RU" sz="2400" dirty="0" smtClean="0">
              <a:solidFill>
                <a:schemeClr val="tx1"/>
              </a:solidFill>
              <a:latin typeface="Times New Roman" panose="02020603050405020304" pitchFamily="18" charset="0"/>
              <a:cs typeface="Times New Roman" panose="02020603050405020304" pitchFamily="18" charset="0"/>
            </a:endParaRPr>
          </a:p>
          <a:p>
            <a:pPr algn="just"/>
            <a:r>
              <a:rPr lang="ru-RU" sz="2800" dirty="0">
                <a:solidFill>
                  <a:schemeClr val="tx1"/>
                </a:solidFill>
                <a:latin typeface="Times New Roman" panose="02020603050405020304" pitchFamily="18" charset="0"/>
                <a:cs typeface="Times New Roman" panose="02020603050405020304" pitchFamily="18" charset="0"/>
              </a:rPr>
              <a:t>Кооператив вправе внести в устав дополнительные сведения об условиях приема в члены кооператива, предусматривающие</a:t>
            </a:r>
            <a:r>
              <a:rPr lang="ru-RU" sz="2800" dirty="0" smtClean="0">
                <a:solidFill>
                  <a:schemeClr val="tx1"/>
                </a:solidFill>
                <a:latin typeface="Times New Roman" panose="02020603050405020304" pitchFamily="18" charset="0"/>
                <a:cs typeface="Times New Roman" panose="02020603050405020304" pitchFamily="18" charset="0"/>
              </a:rPr>
              <a:t>:</a:t>
            </a:r>
          </a:p>
          <a:p>
            <a:pPr algn="l"/>
            <a:endParaRPr lang="ru-RU" sz="2800" dirty="0">
              <a:solidFill>
                <a:schemeClr val="tx1"/>
              </a:solidFill>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обязательства </a:t>
            </a:r>
            <a:r>
              <a:rPr lang="ru-RU" sz="2400" dirty="0">
                <a:solidFill>
                  <a:schemeClr val="tx1"/>
                </a:solidFill>
                <a:latin typeface="Times New Roman" panose="02020603050405020304" pitchFamily="18" charset="0"/>
                <a:cs typeface="Times New Roman" panose="02020603050405020304" pitchFamily="18" charset="0"/>
              </a:rPr>
              <a:t>пользоваться услугами потребительского кооператива в объемах, предусмотренных договорами</a:t>
            </a:r>
            <a:r>
              <a:rPr lang="ru-RU" sz="2400" dirty="0" smtClean="0">
                <a:solidFill>
                  <a:schemeClr val="tx1"/>
                </a:solidFill>
                <a:latin typeface="Times New Roman" panose="02020603050405020304" pitchFamily="18" charset="0"/>
                <a:cs typeface="Times New Roman" panose="02020603050405020304" pitchFamily="18" charset="0"/>
              </a:rPr>
              <a:t>;</a:t>
            </a:r>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ü"/>
            </a:pPr>
            <a:r>
              <a:rPr lang="ru-RU" sz="2400" dirty="0">
                <a:solidFill>
                  <a:schemeClr val="tx1"/>
                </a:solidFill>
                <a:latin typeface="Times New Roman" panose="02020603050405020304" pitchFamily="18" charset="0"/>
                <a:cs typeface="Times New Roman" panose="02020603050405020304" pitchFamily="18" charset="0"/>
              </a:rPr>
              <a:t>удаленность хозяйства лица, принимаемого в члены кооператива;</a:t>
            </a:r>
          </a:p>
          <a:p>
            <a:pPr marL="342900" indent="-342900" algn="l">
              <a:buFont typeface="Wingdings" panose="05000000000000000000" pitchFamily="2" charset="2"/>
              <a:buChar char="ü"/>
            </a:pPr>
            <a:r>
              <a:rPr lang="ru-RU" sz="2400" dirty="0">
                <a:solidFill>
                  <a:schemeClr val="tx1"/>
                </a:solidFill>
                <a:latin typeface="Times New Roman" panose="02020603050405020304" pitchFamily="18" charset="0"/>
                <a:cs typeface="Times New Roman" panose="02020603050405020304" pitchFamily="18" charset="0"/>
              </a:rPr>
              <a:t>требования к ассортименту и качеству продукции, производимой лицом, принимаемым в члены потребительского кооператива;</a:t>
            </a:r>
          </a:p>
          <a:p>
            <a:pPr algn="l"/>
            <a:endParaRPr lang="ru-RU" sz="2400" dirty="0">
              <a:solidFill>
                <a:schemeClr val="tx1"/>
              </a:solidFill>
              <a:latin typeface="Times New Roman" panose="02020603050405020304" pitchFamily="18" charset="0"/>
              <a:cs typeface="Times New Roman" panose="02020603050405020304" pitchFamily="18" charset="0"/>
            </a:endParaRPr>
          </a:p>
          <a:p>
            <a:pPr algn="just"/>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q"/>
            </a:pPr>
            <a:endParaRPr lang="ru-RU" sz="24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7407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32056" y="320675"/>
            <a:ext cx="18440400" cy="12218730"/>
          </a:xfrm>
          <a:prstGeom prst="rect">
            <a:avLst/>
          </a:prstGeom>
        </p:spPr>
        <p:txBody>
          <a:bodyPr wrap="square">
            <a:spAutoFit/>
          </a:bodyPr>
          <a:lstStyle/>
          <a:p>
            <a:pPr marL="342900" indent="-342900">
              <a:buFont typeface="Wingdings" panose="05000000000000000000" pitchFamily="2" charset="2"/>
              <a:buChar char="q"/>
            </a:pPr>
            <a:r>
              <a:rPr lang="ru-RU" sz="2800" b="1" dirty="0">
                <a:latin typeface="Times New Roman" panose="02020603050405020304" pitchFamily="18" charset="0"/>
                <a:cs typeface="Times New Roman" panose="02020603050405020304" pitchFamily="18" charset="0"/>
              </a:rPr>
              <a:t>Условия о размере паевых взносов членов кооператива</a:t>
            </a:r>
            <a:r>
              <a:rPr lang="ru-RU" sz="2400" b="1" dirty="0" smtClean="0">
                <a:latin typeface="Times New Roman" panose="02020603050405020304" pitchFamily="18" charset="0"/>
                <a:cs typeface="Times New Roman" panose="02020603050405020304" pitchFamily="18" charset="0"/>
              </a:rPr>
              <a:t>.</a:t>
            </a:r>
          </a:p>
          <a:p>
            <a:pPr algn="just"/>
            <a:r>
              <a:rPr lang="ru-RU" dirty="0" smtClean="0"/>
              <a:t> 	</a:t>
            </a:r>
            <a:r>
              <a:rPr lang="ru-RU" sz="2400" dirty="0" smtClean="0">
                <a:latin typeface="Times New Roman" panose="02020603050405020304" pitchFamily="18" charset="0"/>
                <a:cs typeface="Times New Roman" panose="02020603050405020304" pitchFamily="18" charset="0"/>
              </a:rPr>
              <a:t>Обязательные </a:t>
            </a:r>
            <a:r>
              <a:rPr lang="ru-RU" sz="2400" dirty="0">
                <a:latin typeface="Times New Roman" panose="02020603050405020304" pitchFamily="18" charset="0"/>
                <a:cs typeface="Times New Roman" panose="02020603050405020304" pitchFamily="18" charset="0"/>
              </a:rPr>
              <a:t>паевые взносы </a:t>
            </a:r>
            <a:r>
              <a:rPr lang="ru-RU" sz="2400" dirty="0" smtClean="0">
                <a:latin typeface="Times New Roman" panose="02020603050405020304" pitchFamily="18" charset="0"/>
                <a:cs typeface="Times New Roman" panose="02020603050405020304" pitchFamily="18" charset="0"/>
              </a:rPr>
              <a:t>устанавливаются в потребительском </a:t>
            </a:r>
            <a:r>
              <a:rPr lang="ru-RU" sz="2400" dirty="0">
                <a:latin typeface="Times New Roman" panose="02020603050405020304" pitchFamily="18" charset="0"/>
                <a:cs typeface="Times New Roman" panose="02020603050405020304" pitchFamily="18" charset="0"/>
              </a:rPr>
              <a:t>кооперативе - пропорционально предполагаемому объему участия члена кооператива в хозяйственной деятельности данного </a:t>
            </a:r>
            <a:r>
              <a:rPr lang="ru-RU" sz="2400" dirty="0" smtClean="0">
                <a:latin typeface="Times New Roman" panose="02020603050405020304" pitchFamily="18" charset="0"/>
                <a:cs typeface="Times New Roman" panose="02020603050405020304" pitchFamily="18" charset="0"/>
              </a:rPr>
              <a:t>кооператива. Члены </a:t>
            </a:r>
            <a:r>
              <a:rPr lang="ru-RU" sz="2400" dirty="0">
                <a:latin typeface="Times New Roman" panose="02020603050405020304" pitchFamily="18" charset="0"/>
                <a:cs typeface="Times New Roman" panose="02020603050405020304" pitchFamily="18" charset="0"/>
              </a:rPr>
              <a:t>кооператива могут вносить дополнительные паевые взносы, размер и условия внесения которых предусматриваются уставом кооператива.</a:t>
            </a:r>
          </a:p>
          <a:p>
            <a:pPr algn="just"/>
            <a:r>
              <a:rPr lang="ru-RU" sz="2400" dirty="0" smtClean="0">
                <a:latin typeface="Times New Roman" panose="02020603050405020304" pitchFamily="18" charset="0"/>
                <a:cs typeface="Times New Roman" panose="02020603050405020304" pitchFamily="18" charset="0"/>
              </a:rPr>
              <a:t>Член </a:t>
            </a:r>
            <a:r>
              <a:rPr lang="ru-RU" sz="2400" dirty="0">
                <a:latin typeface="Times New Roman" panose="02020603050405020304" pitchFamily="18" charset="0"/>
                <a:cs typeface="Times New Roman" panose="02020603050405020304" pitchFamily="18" charset="0"/>
              </a:rPr>
              <a:t>потребительского кооператива должен внести не менее 25 процентов от обязательного паевого взноса к моменту государственной регистрации кооператива, остальную часть обязательного паевого взноса - в сроки, которые предусмотрены уставом потребительского </a:t>
            </a:r>
            <a:r>
              <a:rPr lang="ru-RU" sz="2400" dirty="0" smtClean="0">
                <a:latin typeface="Times New Roman" panose="02020603050405020304" pitchFamily="18" charset="0"/>
                <a:cs typeface="Times New Roman" panose="02020603050405020304" pitchFamily="18" charset="0"/>
              </a:rPr>
              <a:t>кооператива </a:t>
            </a:r>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(п. 8 </a:t>
            </a:r>
            <a:r>
              <a:rPr lang="ru-RU" sz="2400" b="1" dirty="0">
                <a:solidFill>
                  <a:schemeClr val="accent1">
                    <a:lumMod val="75000"/>
                  </a:schemeClr>
                </a:solidFill>
                <a:latin typeface="Times New Roman" panose="02020603050405020304" pitchFamily="18" charset="0"/>
                <a:cs typeface="Times New Roman" panose="02020603050405020304" pitchFamily="18" charset="0"/>
              </a:rPr>
              <a:t>ст</a:t>
            </a:r>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 35 </a:t>
            </a:r>
            <a:r>
              <a:rPr lang="ru-RU" sz="2400" b="1" dirty="0">
                <a:solidFill>
                  <a:schemeClr val="accent1">
                    <a:lumMod val="75000"/>
                  </a:schemeClr>
                </a:solidFill>
                <a:latin typeface="Times New Roman" panose="02020603050405020304" pitchFamily="18" charset="0"/>
                <a:cs typeface="Times New Roman" panose="02020603050405020304" pitchFamily="18" charset="0"/>
              </a:rPr>
              <a:t>Закона о сельскохозяйственной кооперации</a:t>
            </a:r>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a:t>
            </a:r>
            <a:endParaRPr lang="ru-RU" sz="2400" b="1"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ru-RU" sz="2800" b="1" dirty="0">
                <a:latin typeface="Times New Roman" panose="02020603050405020304" pitchFamily="18" charset="0"/>
                <a:cs typeface="Times New Roman" panose="02020603050405020304" pitchFamily="18" charset="0"/>
              </a:rPr>
              <a:t>Состав и порядок внесения паевых взносов, ответственность за нарушение обязательства по их внесению.</a:t>
            </a:r>
          </a:p>
          <a:p>
            <a:endParaRPr lang="ru-RU"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ru-RU" sz="2800" b="1" dirty="0">
                <a:latin typeface="Times New Roman" panose="02020603050405020304" pitchFamily="18" charset="0"/>
                <a:cs typeface="Times New Roman" panose="02020603050405020304" pitchFamily="18" charset="0"/>
              </a:rPr>
              <a:t>Размеры и условия образования неделимых фондов</a:t>
            </a:r>
            <a:r>
              <a:rPr lang="ru-RU" sz="2800" dirty="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если они предусмотрены</a:t>
            </a:r>
            <a:r>
              <a:rPr lang="ru-RU" sz="2800" dirty="0">
                <a:latin typeface="Times New Roman" panose="02020603050405020304" pitchFamily="18" charset="0"/>
                <a:cs typeface="Times New Roman" panose="02020603050405020304" pitchFamily="18" charset="0"/>
              </a:rPr>
              <a:t>.</a:t>
            </a:r>
          </a:p>
          <a:p>
            <a:endParaRPr lang="ru-RU"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ru-RU" sz="2400" dirty="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Условия образования и использования иных фондов кооператива.</a:t>
            </a:r>
          </a:p>
          <a:p>
            <a:endParaRPr lang="ru-RU" sz="24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800" b="1" dirty="0">
                <a:latin typeface="Times New Roman" panose="02020603050405020304" pitchFamily="18" charset="0"/>
                <a:cs typeface="Times New Roman" panose="02020603050405020304" pitchFamily="18" charset="0"/>
              </a:rPr>
              <a:t>Порядок распределения прибыли и убытков кооператива</a:t>
            </a:r>
            <a:r>
              <a:rPr lang="ru-RU" sz="2800" b="1" dirty="0" smtClean="0">
                <a:latin typeface="Times New Roman" panose="02020603050405020304" pitchFamily="18" charset="0"/>
                <a:cs typeface="Times New Roman" panose="02020603050405020304" pitchFamily="18" charset="0"/>
              </a:rPr>
              <a:t>.</a:t>
            </a:r>
          </a:p>
          <a:p>
            <a:pPr algn="just"/>
            <a:r>
              <a:rPr lang="ru-RU" sz="2400" dirty="0" smtClean="0">
                <a:latin typeface="Times New Roman" panose="02020603050405020304" pitchFamily="18" charset="0"/>
                <a:cs typeface="Times New Roman" panose="02020603050405020304" pitchFamily="18" charset="0"/>
              </a:rPr>
              <a:t>	Прибыль </a:t>
            </a:r>
            <a:r>
              <a:rPr lang="ru-RU" sz="2400" dirty="0">
                <a:latin typeface="Times New Roman" panose="02020603050405020304" pitchFamily="18" charset="0"/>
                <a:cs typeface="Times New Roman" panose="02020603050405020304" pitchFamily="18" charset="0"/>
              </a:rPr>
              <a:t>кооператива, определяемая по данным бухгалтерской (финансовой) отчетности и остающаяся после уплаты налогов, сборов и обязательных платежей, распределяется следующим образом:</a:t>
            </a:r>
          </a:p>
          <a:p>
            <a:pPr marL="285750" indent="-285750">
              <a:buFont typeface="Wingdings" panose="05000000000000000000" pitchFamily="2" charset="2"/>
              <a:buChar char="ü"/>
            </a:pPr>
            <a:r>
              <a:rPr lang="ru-RU" sz="2400" dirty="0">
                <a:latin typeface="Times New Roman" panose="02020603050405020304" pitchFamily="18" charset="0"/>
                <a:cs typeface="Times New Roman" panose="02020603050405020304" pitchFamily="18" charset="0"/>
              </a:rPr>
              <a:t>на погашение просроченных долгов;</a:t>
            </a:r>
          </a:p>
          <a:p>
            <a:pPr marL="285750" indent="-285750">
              <a:buFont typeface="Wingdings" panose="05000000000000000000" pitchFamily="2" charset="2"/>
              <a:buChar char="ü"/>
            </a:pPr>
            <a:r>
              <a:rPr lang="ru-RU" sz="2400" dirty="0" smtClean="0">
                <a:latin typeface="Times New Roman" panose="02020603050405020304" pitchFamily="18" charset="0"/>
                <a:cs typeface="Times New Roman" panose="02020603050405020304" pitchFamily="18" charset="0"/>
              </a:rPr>
              <a:t>в </a:t>
            </a:r>
            <a:r>
              <a:rPr lang="ru-RU" sz="2400" dirty="0">
                <a:latin typeface="Times New Roman" panose="02020603050405020304" pitchFamily="18" charset="0"/>
                <a:cs typeface="Times New Roman" panose="02020603050405020304" pitchFamily="18" charset="0"/>
              </a:rPr>
              <a:t>резервный фонд и предусмотренные уставом кооператива иные неделимые фонды</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на выплату причитающихся по дополнительным паевым взносам членов и паевым взносам ассоциированных членов кооператива дивидендов и премирование членов кооператива и его работников, общая сумма которых не должна превышать 30 процентов от прибыли кооператива, подлежащей распределению</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ru-RU" sz="2400" dirty="0" smtClean="0">
                <a:latin typeface="Times New Roman" panose="02020603050405020304" pitchFamily="18" charset="0"/>
                <a:cs typeface="Times New Roman" panose="02020603050405020304" pitchFamily="18" charset="0"/>
              </a:rPr>
              <a:t>на </a:t>
            </a:r>
            <a:r>
              <a:rPr lang="ru-RU" sz="2400" dirty="0">
                <a:latin typeface="Times New Roman" panose="02020603050405020304" pitchFamily="18" charset="0"/>
                <a:cs typeface="Times New Roman" panose="02020603050405020304" pitchFamily="18" charset="0"/>
              </a:rPr>
              <a:t>кооперативные </a:t>
            </a:r>
            <a:r>
              <a:rPr lang="ru-RU" sz="2400" dirty="0" smtClean="0">
                <a:latin typeface="Times New Roman" panose="02020603050405020304" pitchFamily="18" charset="0"/>
                <a:cs typeface="Times New Roman" panose="02020603050405020304" pitchFamily="18" charset="0"/>
              </a:rPr>
              <a:t>выплаты</a:t>
            </a:r>
            <a:r>
              <a:rPr lang="ru-RU"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ru-RU" sz="2400" b="1" dirty="0">
                <a:solidFill>
                  <a:schemeClr val="accent1">
                    <a:lumMod val="75000"/>
                  </a:schemeClr>
                </a:solidFill>
                <a:latin typeface="Times New Roman" panose="02020603050405020304" pitchFamily="18" charset="0"/>
                <a:cs typeface="Times New Roman" panose="02020603050405020304" pitchFamily="18" charset="0"/>
              </a:rPr>
              <a:t>(п. </a:t>
            </a:r>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1 </a:t>
            </a:r>
            <a:r>
              <a:rPr lang="ru-RU" sz="2400" b="1" dirty="0">
                <a:solidFill>
                  <a:schemeClr val="accent1">
                    <a:lumMod val="75000"/>
                  </a:schemeClr>
                </a:solidFill>
                <a:latin typeface="Times New Roman" panose="02020603050405020304" pitchFamily="18" charset="0"/>
                <a:cs typeface="Times New Roman" panose="02020603050405020304" pitchFamily="18" charset="0"/>
              </a:rPr>
              <a:t>ст. </a:t>
            </a:r>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36 </a:t>
            </a:r>
            <a:r>
              <a:rPr lang="ru-RU" sz="2400" b="1" dirty="0">
                <a:solidFill>
                  <a:schemeClr val="accent1">
                    <a:lumMod val="75000"/>
                  </a:schemeClr>
                </a:solidFill>
                <a:latin typeface="Times New Roman" panose="02020603050405020304" pitchFamily="18" charset="0"/>
                <a:cs typeface="Times New Roman" panose="02020603050405020304" pitchFamily="18" charset="0"/>
              </a:rPr>
              <a:t>Закона о сельскохозяйственной кооперации</a:t>
            </a:r>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a:t>
            </a:r>
            <a:endParaRPr lang="ru-RU" sz="2400" b="1"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	Убытки </a:t>
            </a:r>
            <a:r>
              <a:rPr lang="ru-RU" sz="2400" dirty="0">
                <a:latin typeface="Times New Roman" panose="02020603050405020304" pitchFamily="18" charset="0"/>
                <a:cs typeface="Times New Roman" panose="02020603050405020304" pitchFamily="18" charset="0"/>
              </a:rPr>
              <a:t>кооператива, определенные по данным бухгалтерской (финансовой) отчетности, распределяются между членами потребительского кооператива в соответствии с долей их участия в хозяйственной деятельности потребительского </a:t>
            </a:r>
            <a:r>
              <a:rPr lang="ru-RU" sz="2400" dirty="0" smtClean="0">
                <a:latin typeface="Times New Roman" panose="02020603050405020304" pitchFamily="18" charset="0"/>
                <a:cs typeface="Times New Roman" panose="02020603050405020304" pitchFamily="18" charset="0"/>
              </a:rPr>
              <a:t>кооператива.</a:t>
            </a:r>
          </a:p>
          <a:p>
            <a:pPr algn="just"/>
            <a:r>
              <a:rPr lang="ru-RU" sz="2400" dirty="0">
                <a:latin typeface="Times New Roman" panose="02020603050405020304" pitchFamily="18" charset="0"/>
                <a:cs typeface="Times New Roman" panose="02020603050405020304" pitchFamily="18" charset="0"/>
              </a:rPr>
              <a:t>Порядок распределения прибыли и убытков кооператива должен быть утвержден на общем собрании членов кооператива в течение четырех месяцев после окончания финансового года.</a:t>
            </a:r>
          </a:p>
          <a:p>
            <a:pPr algn="just"/>
            <a:endParaRPr lang="ru-RU" sz="2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endParaRPr lang="ru-RU" sz="24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ru-RU" sz="2400" dirty="0">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cs typeface="Times New Roman" panose="02020603050405020304" pitchFamily="18" charset="0"/>
              </a:rPr>
              <a:t> </a:t>
            </a:r>
            <a:endParaRPr lang="ru-RU" sz="2400" dirty="0" smtClean="0">
              <a:latin typeface="Times New Roman" panose="02020603050405020304" pitchFamily="18" charset="0"/>
              <a:cs typeface="Times New Roman" panose="02020603050405020304" pitchFamily="18" charset="0"/>
            </a:endParaRPr>
          </a:p>
        </p:txBody>
      </p:sp>
      <p:grpSp>
        <p:nvGrpSpPr>
          <p:cNvPr id="6" name="object 25"/>
          <p:cNvGrpSpPr/>
          <p:nvPr/>
        </p:nvGrpSpPr>
        <p:grpSpPr>
          <a:xfrm>
            <a:off x="-3" y="0"/>
            <a:ext cx="20104100" cy="149225"/>
            <a:chOff x="-3" y="0"/>
            <a:chExt cx="20104100" cy="149225"/>
          </a:xfrm>
        </p:grpSpPr>
        <p:sp>
          <p:nvSpPr>
            <p:cNvPr id="7" name="object 26"/>
            <p:cNvSpPr/>
            <p:nvPr/>
          </p:nvSpPr>
          <p:spPr>
            <a:xfrm>
              <a:off x="6701361"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FF0000"/>
            </a:solidFill>
          </p:spPr>
          <p:txBody>
            <a:bodyPr wrap="square" lIns="0" tIns="0" rIns="0" bIns="0" rtlCol="0"/>
            <a:lstStyle/>
            <a:p>
              <a:endParaRPr dirty="0"/>
            </a:p>
          </p:txBody>
        </p:sp>
        <p:sp>
          <p:nvSpPr>
            <p:cNvPr id="8" name="object 27"/>
            <p:cNvSpPr/>
            <p:nvPr/>
          </p:nvSpPr>
          <p:spPr>
            <a:xfrm>
              <a:off x="-3"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456480"/>
            </a:solidFill>
          </p:spPr>
          <p:txBody>
            <a:bodyPr wrap="square" lIns="0" tIns="0" rIns="0" bIns="0" rtlCol="0"/>
            <a:lstStyle/>
            <a:p>
              <a:endParaRPr dirty="0"/>
            </a:p>
          </p:txBody>
        </p:sp>
        <p:sp>
          <p:nvSpPr>
            <p:cNvPr id="9" name="object 28"/>
            <p:cNvSpPr/>
            <p:nvPr/>
          </p:nvSpPr>
          <p:spPr>
            <a:xfrm>
              <a:off x="13402726"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E6E7E8"/>
            </a:solidFill>
          </p:spPr>
          <p:txBody>
            <a:bodyPr wrap="square" lIns="0" tIns="0" rIns="0" bIns="0" rtlCol="0"/>
            <a:lstStyle/>
            <a:p>
              <a:endParaRPr dirty="0"/>
            </a:p>
          </p:txBody>
        </p:sp>
      </p:grpSp>
    </p:spTree>
    <p:extLst>
      <p:ext uri="{BB962C8B-B14F-4D97-AF65-F5344CB8AC3E}">
        <p14:creationId xmlns:p14="http://schemas.microsoft.com/office/powerpoint/2010/main" val="2985266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50850" y="396875"/>
            <a:ext cx="19278600" cy="17566347"/>
          </a:xfrm>
        </p:spPr>
        <p:txBody>
          <a:bodyPr/>
          <a:lstStyle/>
          <a:p>
            <a:pPr algn="just"/>
            <a:endParaRPr lang="ru-RU" sz="2400" dirty="0" smtClean="0">
              <a:solidFill>
                <a:schemeClr val="tx1"/>
              </a:solidFill>
              <a:latin typeface="Times New Roman" panose="02020603050405020304" pitchFamily="18" charset="0"/>
              <a:cs typeface="Times New Roman" panose="02020603050405020304" pitchFamily="18" charset="0"/>
            </a:endParaRPr>
          </a:p>
          <a:p>
            <a:pPr algn="just"/>
            <a:endParaRPr lang="ru-RU" sz="24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800" b="1" dirty="0">
                <a:solidFill>
                  <a:schemeClr val="tx1"/>
                </a:solidFill>
                <a:latin typeface="Times New Roman" panose="02020603050405020304" pitchFamily="18" charset="0"/>
                <a:cs typeface="Times New Roman" panose="02020603050405020304" pitchFamily="18" charset="0"/>
              </a:rPr>
              <a:t>Условия субсидиарной ответственности членов кооператива в размере не ниже установленного Федеральным законом</a:t>
            </a:r>
            <a:r>
              <a:rPr lang="ru-RU" sz="2800" b="1" dirty="0" smtClean="0">
                <a:solidFill>
                  <a:schemeClr val="tx1"/>
                </a:solidFill>
                <a:latin typeface="Times New Roman" panose="02020603050405020304" pitchFamily="18" charset="0"/>
                <a:cs typeface="Times New Roman" panose="02020603050405020304" pitchFamily="18" charset="0"/>
              </a:rPr>
              <a:t>.</a:t>
            </a:r>
            <a:r>
              <a:rPr lang="ru-RU" sz="2800" dirty="0">
                <a:solidFill>
                  <a:schemeClr val="tx1"/>
                </a:solidFill>
                <a:latin typeface="Times New Roman" panose="02020603050405020304" pitchFamily="18" charset="0"/>
                <a:cs typeface="Times New Roman" panose="02020603050405020304" pitchFamily="18" charset="0"/>
              </a:rPr>
              <a:t> </a:t>
            </a:r>
            <a:endParaRPr lang="ru-RU" sz="2800" dirty="0" smtClean="0">
              <a:solidFill>
                <a:schemeClr val="tx1"/>
              </a:solidFill>
              <a:latin typeface="Times New Roman" panose="02020603050405020304" pitchFamily="18" charset="0"/>
              <a:cs typeface="Times New Roman" panose="02020603050405020304" pitchFamily="18" charset="0"/>
            </a:endParaRPr>
          </a:p>
          <a:p>
            <a:pPr algn="just"/>
            <a:r>
              <a:rPr lang="ru-RU" sz="2400" dirty="0" smtClean="0">
                <a:solidFill>
                  <a:schemeClr val="tx1"/>
                </a:solidFill>
                <a:latin typeface="Times New Roman" panose="02020603050405020304" pitchFamily="18" charset="0"/>
                <a:cs typeface="Times New Roman" panose="02020603050405020304" pitchFamily="18" charset="0"/>
              </a:rPr>
              <a:t>	В </a:t>
            </a:r>
            <a:r>
              <a:rPr lang="ru-RU" sz="2400" dirty="0">
                <a:solidFill>
                  <a:schemeClr val="tx1"/>
                </a:solidFill>
                <a:latin typeface="Times New Roman" panose="02020603050405020304" pitchFamily="18" charset="0"/>
                <a:cs typeface="Times New Roman" panose="02020603050405020304" pitchFamily="18" charset="0"/>
              </a:rPr>
              <a:t>потребительском кооперативе убытки покрываются в порядке, предусмотренном </a:t>
            </a:r>
            <a:r>
              <a:rPr lang="ru-RU" sz="2400" b="1" dirty="0">
                <a:solidFill>
                  <a:schemeClr val="accent1">
                    <a:lumMod val="75000"/>
                  </a:schemeClr>
                </a:solidFill>
                <a:latin typeface="Times New Roman" panose="02020603050405020304" pitchFamily="18" charset="0"/>
                <a:cs typeface="Times New Roman" panose="02020603050405020304" pitchFamily="18" charset="0"/>
              </a:rPr>
              <a:t>(</a:t>
            </a:r>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п. </a:t>
            </a:r>
            <a:r>
              <a:rPr lang="ru-RU" sz="2400" b="1" dirty="0">
                <a:solidFill>
                  <a:schemeClr val="accent1">
                    <a:lumMod val="75000"/>
                  </a:schemeClr>
                </a:solidFill>
                <a:latin typeface="Times New Roman" panose="02020603050405020304" pitchFamily="18" charset="0"/>
                <a:cs typeface="Times New Roman" panose="02020603050405020304" pitchFamily="18" charset="0"/>
              </a:rPr>
              <a:t>3 </a:t>
            </a:r>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ст. </a:t>
            </a:r>
            <a:r>
              <a:rPr lang="ru-RU" sz="2400" b="1" dirty="0">
                <a:solidFill>
                  <a:schemeClr val="accent1">
                    <a:lumMod val="75000"/>
                  </a:schemeClr>
                </a:solidFill>
                <a:latin typeface="Times New Roman" panose="02020603050405020304" pitchFamily="18" charset="0"/>
                <a:cs typeface="Times New Roman" panose="02020603050405020304" pitchFamily="18" charset="0"/>
              </a:rPr>
              <a:t>37 Закона о сельскохозяйственной кооперации)</a:t>
            </a:r>
            <a:r>
              <a:rPr lang="ru-RU" sz="2400" dirty="0">
                <a:solidFill>
                  <a:schemeClr val="tx1"/>
                </a:solidFill>
                <a:latin typeface="Times New Roman" panose="02020603050405020304" pitchFamily="18" charset="0"/>
                <a:cs typeface="Times New Roman" panose="02020603050405020304" pitchFamily="18" charset="0"/>
              </a:rPr>
              <a:t> члены потребительского кооператива обязаны в течение трех месяцев после утверждения годовой бухгалтерской (финансовой) отчетности покрыть образовавшиеся убытки за счет резервного фонда кооператива либо путем внесения дополнительных взносов. В случае невыполнения этой обязанности кооператив может быть ликвидирован в судебном порядке по требованию кредиторов. Члены потребительского кооператива солидарно несут субсидиарную ответственность по его обязательствам в пределах невнесенной части дополнительного взноса каждого из членов кооператива.</a:t>
            </a:r>
          </a:p>
          <a:p>
            <a:endParaRPr lang="ru-RU" sz="24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800" b="1" dirty="0">
                <a:solidFill>
                  <a:schemeClr val="tx1"/>
                </a:solidFill>
                <a:latin typeface="Times New Roman" panose="02020603050405020304" pitchFamily="18" charset="0"/>
                <a:cs typeface="Times New Roman" panose="02020603050405020304" pitchFamily="18" charset="0"/>
              </a:rPr>
              <a:t>Состав и компетенцию органов управления кооперативом, порядок принятия ими решений, в том числе по вопросам, требующим единогласного решения или принятия решения квалифицированным большинством голосов.</a:t>
            </a:r>
          </a:p>
          <a:p>
            <a:pPr algn="just"/>
            <a:r>
              <a:rPr lang="ru-RU" sz="2400" dirty="0" smtClean="0">
                <a:solidFill>
                  <a:schemeClr val="tx1"/>
                </a:solidFill>
                <a:latin typeface="Times New Roman" panose="02020603050405020304" pitchFamily="18" charset="0"/>
                <a:cs typeface="Times New Roman" panose="02020603050405020304" pitchFamily="18" charset="0"/>
              </a:rPr>
              <a:t>	В </a:t>
            </a:r>
            <a:r>
              <a:rPr lang="ru-RU" sz="2400" dirty="0">
                <a:solidFill>
                  <a:schemeClr val="tx1"/>
                </a:solidFill>
                <a:latin typeface="Times New Roman" panose="02020603050405020304" pitchFamily="18" charset="0"/>
                <a:cs typeface="Times New Roman" panose="02020603050405020304" pitchFamily="18" charset="0"/>
              </a:rPr>
              <a:t>сельскохозяйственном потребительском кооперативе обязательно формируется высший орган управления - общее собрание членов кооператива. Правление и (или) председатель кооператива - исполнительный орган сельскохозяйственного потребительского кооператива, избираемый из членов кооператива - физлиц или представителей членов кооператива - юридических лиц на срок не более чем пять лет. В дополнение к указанным органам в уставе можно предусмотреть возможность назначения исполнительного директора для осуществления им ряда полномочий правления и председателя кооператива.</a:t>
            </a:r>
            <a:endParaRPr lang="ru-RU" sz="2400" dirty="0">
              <a:solidFill>
                <a:schemeClr val="tx1"/>
              </a:solidFill>
              <a:latin typeface="Times New Roman" panose="02020603050405020304" pitchFamily="18" charset="0"/>
              <a:cs typeface="Times New Roman" panose="02020603050405020304" pitchFamily="18" charset="0"/>
              <a:hlinkClick r:id="rId2"/>
            </a:endParaRPr>
          </a:p>
          <a:p>
            <a:pPr marL="342900" indent="-342900" algn="just">
              <a:buFont typeface="Wingdings" panose="05000000000000000000" pitchFamily="2" charset="2"/>
              <a:buChar char="ü"/>
            </a:pPr>
            <a:r>
              <a:rPr lang="ru-RU" sz="2400" dirty="0">
                <a:solidFill>
                  <a:schemeClr val="tx1"/>
                </a:solidFill>
                <a:latin typeface="Times New Roman" panose="02020603050405020304" pitchFamily="18" charset="0"/>
                <a:cs typeface="Times New Roman" panose="02020603050405020304" pitchFamily="18" charset="0"/>
              </a:rPr>
              <a:t>Количество членов правления - три, если число членов кооператива не более </a:t>
            </a:r>
            <a:r>
              <a:rPr lang="ru-RU" sz="2400" dirty="0" smtClean="0">
                <a:solidFill>
                  <a:schemeClr val="tx1"/>
                </a:solidFill>
                <a:latin typeface="Times New Roman" panose="02020603050405020304" pitchFamily="18" charset="0"/>
                <a:cs typeface="Times New Roman" panose="02020603050405020304" pitchFamily="18" charset="0"/>
              </a:rPr>
              <a:t>100</a:t>
            </a:r>
          </a:p>
          <a:p>
            <a:pPr marL="342900" indent="-342900" algn="just">
              <a:buFont typeface="Wingdings" panose="05000000000000000000" pitchFamily="2" charset="2"/>
              <a:buChar char="ü"/>
            </a:pPr>
            <a:r>
              <a:rPr lang="ru-RU" sz="2400" dirty="0" smtClean="0">
                <a:solidFill>
                  <a:schemeClr val="tx1"/>
                </a:solidFill>
                <a:latin typeface="Times New Roman" panose="02020603050405020304" pitchFamily="18" charset="0"/>
                <a:cs typeface="Times New Roman" panose="02020603050405020304" pitchFamily="18" charset="0"/>
              </a:rPr>
              <a:t> число </a:t>
            </a:r>
            <a:r>
              <a:rPr lang="ru-RU" sz="2400" dirty="0">
                <a:solidFill>
                  <a:schemeClr val="tx1"/>
                </a:solidFill>
                <a:latin typeface="Times New Roman" panose="02020603050405020304" pitchFamily="18" charset="0"/>
                <a:cs typeface="Times New Roman" panose="02020603050405020304" pitchFamily="18" charset="0"/>
              </a:rPr>
              <a:t>членов кооператива превышает 100, то членов правления должно быть </a:t>
            </a:r>
            <a:r>
              <a:rPr lang="ru-RU" sz="2400" dirty="0" smtClean="0">
                <a:solidFill>
                  <a:schemeClr val="tx1"/>
                </a:solidFill>
                <a:latin typeface="Times New Roman" panose="02020603050405020304" pitchFamily="18" charset="0"/>
                <a:cs typeface="Times New Roman" panose="02020603050405020304" pitchFamily="18" charset="0"/>
              </a:rPr>
              <a:t>5</a:t>
            </a:r>
            <a:endParaRPr lang="ru-RU" sz="2400" dirty="0">
              <a:solidFill>
                <a:schemeClr val="tx1"/>
              </a:solidFill>
              <a:latin typeface="Times New Roman" panose="02020603050405020304" pitchFamily="18" charset="0"/>
              <a:cs typeface="Times New Roman" panose="02020603050405020304" pitchFamily="18" charset="0"/>
            </a:endParaRPr>
          </a:p>
          <a:p>
            <a:pPr algn="just"/>
            <a:endParaRPr lang="ru-RU" sz="2400" dirty="0">
              <a:solidFill>
                <a:schemeClr val="tx1"/>
              </a:solidFill>
              <a:latin typeface="Times New Roman" panose="02020603050405020304" pitchFamily="18" charset="0"/>
              <a:cs typeface="Times New Roman" panose="02020603050405020304" pitchFamily="18" charset="0"/>
            </a:endParaRPr>
          </a:p>
          <a:p>
            <a:pPr algn="just"/>
            <a:r>
              <a:rPr lang="ru-RU" sz="2400" dirty="0">
                <a:solidFill>
                  <a:schemeClr val="tx1"/>
                </a:solidFill>
                <a:latin typeface="Times New Roman" panose="02020603050405020304" pitchFamily="18" charset="0"/>
                <a:cs typeface="Times New Roman" panose="02020603050405020304" pitchFamily="18" charset="0"/>
              </a:rPr>
              <a:t>Важно: если в сельскохозяйственном потребительском кооперативе 25 членов и более, то обязательно избираются </a:t>
            </a:r>
            <a:r>
              <a:rPr lang="ru-RU" sz="2400" b="1" dirty="0">
                <a:solidFill>
                  <a:schemeClr val="tx1"/>
                </a:solidFill>
                <a:latin typeface="Times New Roman" panose="02020603050405020304" pitchFamily="18" charset="0"/>
                <a:cs typeface="Times New Roman" panose="02020603050405020304" pitchFamily="18" charset="0"/>
              </a:rPr>
              <a:t>и правление, и председатель</a:t>
            </a:r>
            <a:r>
              <a:rPr lang="ru-RU" sz="2400" dirty="0">
                <a:solidFill>
                  <a:schemeClr val="tx1"/>
                </a:solidFill>
                <a:latin typeface="Times New Roman" panose="02020603050405020304" pitchFamily="18" charset="0"/>
                <a:cs typeface="Times New Roman" panose="02020603050405020304" pitchFamily="18" charset="0"/>
              </a:rPr>
              <a:t>. Если же членов кооператива меньше, то вы вправе избрать только </a:t>
            </a:r>
            <a:r>
              <a:rPr lang="ru-RU" sz="2400" b="1" dirty="0">
                <a:solidFill>
                  <a:schemeClr val="tx1"/>
                </a:solidFill>
                <a:latin typeface="Times New Roman" panose="02020603050405020304" pitchFamily="18" charset="0"/>
                <a:cs typeface="Times New Roman" panose="02020603050405020304" pitchFamily="18" charset="0"/>
              </a:rPr>
              <a:t>председателя и его заместителя</a:t>
            </a:r>
            <a:r>
              <a:rPr lang="ru-RU" sz="2400" dirty="0" smtClean="0">
                <a:solidFill>
                  <a:schemeClr val="tx1"/>
                </a:solidFill>
                <a:latin typeface="Times New Roman" panose="02020603050405020304" pitchFamily="18" charset="0"/>
                <a:cs typeface="Times New Roman" panose="02020603050405020304" pitchFamily="18" charset="0"/>
              </a:rPr>
              <a:t>.</a:t>
            </a:r>
          </a:p>
          <a:p>
            <a:pPr algn="just"/>
            <a:endParaRPr lang="ru-RU" sz="2400" dirty="0">
              <a:solidFill>
                <a:schemeClr val="tx1"/>
              </a:solidFill>
              <a:latin typeface="Times New Roman" panose="02020603050405020304" pitchFamily="18" charset="0"/>
              <a:cs typeface="Times New Roman" panose="02020603050405020304" pitchFamily="18" charset="0"/>
              <a:hlinkClick r:id="rId3"/>
            </a:endParaRPr>
          </a:p>
          <a:p>
            <a:pPr algn="just"/>
            <a:r>
              <a:rPr lang="ru-RU" sz="2400" dirty="0">
                <a:solidFill>
                  <a:schemeClr val="tx1"/>
                </a:solidFill>
                <a:latin typeface="Times New Roman" panose="02020603050405020304" pitchFamily="18" charset="0"/>
                <a:cs typeface="Times New Roman" panose="02020603050405020304" pitchFamily="18" charset="0"/>
              </a:rPr>
              <a:t>Наблюдательный совет. Он состоит не менее чем из трех человек, избираемых общим собранием из числа членов кооператива - физлиц или представителей членов кооператива – юр. лиц </a:t>
            </a:r>
            <a:r>
              <a:rPr lang="ru-RU" sz="2400" b="1" dirty="0">
                <a:solidFill>
                  <a:schemeClr val="accent1">
                    <a:lumMod val="75000"/>
                  </a:schemeClr>
                </a:solidFill>
                <a:latin typeface="Times New Roman" panose="02020603050405020304" pitchFamily="18" charset="0"/>
                <a:cs typeface="Times New Roman" panose="02020603050405020304" pitchFamily="18" charset="0"/>
              </a:rPr>
              <a:t>(п. 1 ст. 29 Закона о сельскохозяйственной кооперации).</a:t>
            </a: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endParaRPr lang="ru-RU" dirty="0"/>
          </a:p>
        </p:txBody>
      </p:sp>
      <p:grpSp>
        <p:nvGrpSpPr>
          <p:cNvPr id="4" name="object 25"/>
          <p:cNvGrpSpPr/>
          <p:nvPr/>
        </p:nvGrpSpPr>
        <p:grpSpPr>
          <a:xfrm>
            <a:off x="-3" y="0"/>
            <a:ext cx="20104100" cy="149225"/>
            <a:chOff x="-3" y="0"/>
            <a:chExt cx="20104100" cy="149225"/>
          </a:xfrm>
        </p:grpSpPr>
        <p:sp>
          <p:nvSpPr>
            <p:cNvPr id="5" name="object 26"/>
            <p:cNvSpPr/>
            <p:nvPr/>
          </p:nvSpPr>
          <p:spPr>
            <a:xfrm>
              <a:off x="6701361"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FF0000"/>
            </a:solidFill>
          </p:spPr>
          <p:txBody>
            <a:bodyPr wrap="square" lIns="0" tIns="0" rIns="0" bIns="0" rtlCol="0"/>
            <a:lstStyle/>
            <a:p>
              <a:endParaRPr dirty="0"/>
            </a:p>
          </p:txBody>
        </p:sp>
        <p:sp>
          <p:nvSpPr>
            <p:cNvPr id="6" name="object 27"/>
            <p:cNvSpPr/>
            <p:nvPr/>
          </p:nvSpPr>
          <p:spPr>
            <a:xfrm>
              <a:off x="-3"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456480"/>
            </a:solidFill>
          </p:spPr>
          <p:txBody>
            <a:bodyPr wrap="square" lIns="0" tIns="0" rIns="0" bIns="0" rtlCol="0"/>
            <a:lstStyle/>
            <a:p>
              <a:endParaRPr dirty="0"/>
            </a:p>
          </p:txBody>
        </p:sp>
        <p:sp>
          <p:nvSpPr>
            <p:cNvPr id="7" name="object 28"/>
            <p:cNvSpPr/>
            <p:nvPr/>
          </p:nvSpPr>
          <p:spPr>
            <a:xfrm>
              <a:off x="13402726"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E6E7E8"/>
            </a:solidFill>
          </p:spPr>
          <p:txBody>
            <a:bodyPr wrap="square" lIns="0" tIns="0" rIns="0" bIns="0" rtlCol="0"/>
            <a:lstStyle/>
            <a:p>
              <a:endParaRPr dirty="0"/>
            </a:p>
          </p:txBody>
        </p:sp>
      </p:grpSp>
    </p:spTree>
    <p:extLst>
      <p:ext uri="{BB962C8B-B14F-4D97-AF65-F5344CB8AC3E}">
        <p14:creationId xmlns:p14="http://schemas.microsoft.com/office/powerpoint/2010/main" val="73031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755650" y="473075"/>
            <a:ext cx="18897600" cy="13049726"/>
          </a:xfrm>
        </p:spPr>
        <p:txBody>
          <a:bodyPr/>
          <a:lstStyle/>
          <a:p>
            <a:pPr algn="just"/>
            <a:endParaRPr lang="ru-RU" sz="24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800" b="1" dirty="0" smtClean="0">
                <a:solidFill>
                  <a:schemeClr val="tx1"/>
                </a:solidFill>
                <a:latin typeface="Times New Roman" panose="02020603050405020304" pitchFamily="18" charset="0"/>
                <a:cs typeface="Times New Roman" panose="02020603050405020304" pitchFamily="18" charset="0"/>
              </a:rPr>
              <a:t>Права </a:t>
            </a:r>
            <a:r>
              <a:rPr lang="ru-RU" sz="2800" b="1" dirty="0">
                <a:solidFill>
                  <a:schemeClr val="tx1"/>
                </a:solidFill>
                <a:latin typeface="Times New Roman" panose="02020603050405020304" pitchFamily="18" charset="0"/>
                <a:cs typeface="Times New Roman" panose="02020603050405020304" pitchFamily="18" charset="0"/>
              </a:rPr>
              <a:t>и обязанности членов кооператива и ассоциированных членов </a:t>
            </a:r>
            <a:r>
              <a:rPr lang="ru-RU" sz="2800" b="1" dirty="0" smtClean="0">
                <a:solidFill>
                  <a:schemeClr val="tx1"/>
                </a:solidFill>
                <a:latin typeface="Times New Roman" panose="02020603050405020304" pitchFamily="18" charset="0"/>
                <a:cs typeface="Times New Roman" panose="02020603050405020304" pitchFamily="18" charset="0"/>
              </a:rPr>
              <a:t>кооператива</a:t>
            </a:r>
            <a:r>
              <a:rPr lang="ru-RU" sz="2400" b="1" dirty="0" smtClean="0">
                <a:solidFill>
                  <a:schemeClr val="tx1"/>
                </a:solidFill>
                <a:latin typeface="Times New Roman" panose="02020603050405020304" pitchFamily="18" charset="0"/>
                <a:cs typeface="Times New Roman" panose="02020603050405020304" pitchFamily="18" charset="0"/>
              </a:rPr>
              <a:t>. </a:t>
            </a:r>
            <a:r>
              <a:rPr lang="ru-RU" sz="2400" dirty="0" smtClean="0">
                <a:solidFill>
                  <a:schemeClr val="tx1"/>
                </a:solidFill>
                <a:latin typeface="Times New Roman" panose="02020603050405020304" pitchFamily="18" charset="0"/>
                <a:cs typeface="Times New Roman" panose="02020603050405020304" pitchFamily="18" charset="0"/>
              </a:rPr>
              <a:t>Предусматривает</a:t>
            </a:r>
            <a:r>
              <a:rPr lang="ru-RU" sz="2400" dirty="0" smtClean="0">
                <a:latin typeface="Times New Roman" panose="02020603050405020304" pitchFamily="18" charset="0"/>
                <a:cs typeface="Times New Roman" panose="02020603050405020304" pitchFamily="18" charset="0"/>
              </a:rPr>
              <a:t> </a:t>
            </a:r>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a:t>
            </a:r>
            <a:r>
              <a:rPr lang="ru-RU" dirty="0" smtClean="0">
                <a:solidFill>
                  <a:schemeClr val="accent1">
                    <a:lumMod val="75000"/>
                  </a:schemeClr>
                </a:solidFill>
                <a:latin typeface="Times New Roman" panose="02020603050405020304" pitchFamily="18" charset="0"/>
                <a:cs typeface="Times New Roman" panose="02020603050405020304" pitchFamily="18" charset="0"/>
              </a:rPr>
              <a:t>с</a:t>
            </a:r>
            <a:r>
              <a:rPr lang="ru-RU" dirty="0" smtClean="0">
                <a:latin typeface="Times New Roman" panose="02020603050405020304" pitchFamily="18" charset="0"/>
                <a:cs typeface="Times New Roman" panose="02020603050405020304" pitchFamily="18" charset="0"/>
              </a:rPr>
              <a:t>т. </a:t>
            </a:r>
            <a:r>
              <a:rPr lang="ru-RU" sz="2400" dirty="0" smtClean="0">
                <a:solidFill>
                  <a:schemeClr val="accent1">
                    <a:lumMod val="75000"/>
                  </a:schemeClr>
                </a:solidFill>
                <a:latin typeface="Times New Roman" panose="02020603050405020304" pitchFamily="18" charset="0"/>
                <a:cs typeface="Times New Roman" panose="02020603050405020304" pitchFamily="18" charset="0"/>
              </a:rPr>
              <a:t>13 </a:t>
            </a:r>
            <a:r>
              <a:rPr lang="ru-RU" sz="2400" dirty="0">
                <a:solidFill>
                  <a:schemeClr val="accent1">
                    <a:lumMod val="75000"/>
                  </a:schemeClr>
                </a:solidFill>
                <a:latin typeface="Times New Roman" panose="02020603050405020304" pitchFamily="18" charset="0"/>
                <a:cs typeface="Times New Roman" panose="02020603050405020304" pitchFamily="18" charset="0"/>
              </a:rPr>
              <a:t>Закона о сельскохозяйственной </a:t>
            </a:r>
            <a:r>
              <a:rPr lang="ru-RU" sz="2400" dirty="0" smtClean="0">
                <a:solidFill>
                  <a:schemeClr val="accent1">
                    <a:lumMod val="75000"/>
                  </a:schemeClr>
                </a:solidFill>
                <a:latin typeface="Times New Roman" panose="02020603050405020304" pitchFamily="18" charset="0"/>
                <a:cs typeface="Times New Roman" panose="02020603050405020304" pitchFamily="18" charset="0"/>
              </a:rPr>
              <a:t>кооперации)</a:t>
            </a:r>
          </a:p>
          <a:p>
            <a:pPr algn="just"/>
            <a:r>
              <a:rPr lang="ru-RU" sz="2400" dirty="0" smtClean="0">
                <a:solidFill>
                  <a:schemeClr val="tx1"/>
                </a:solidFill>
                <a:latin typeface="Times New Roman" panose="02020603050405020304" pitchFamily="18" charset="0"/>
                <a:cs typeface="Times New Roman" panose="02020603050405020304" pitchFamily="18" charset="0"/>
              </a:rPr>
              <a:t>Пример: Членами </a:t>
            </a:r>
            <a:r>
              <a:rPr lang="ru-RU" sz="2400" dirty="0">
                <a:solidFill>
                  <a:schemeClr val="tx1"/>
                </a:solidFill>
                <a:latin typeface="Times New Roman" panose="02020603050405020304" pitchFamily="18" charset="0"/>
                <a:cs typeface="Times New Roman" panose="02020603050405020304" pitchFamily="18" charset="0"/>
              </a:rPr>
              <a:t>Кооператива могут быть лица, ведущие ЛПХ на территории места нахождения Кооператива, владеющие КРС молочной породы в количестве от 1 до 10 голов, сдающие в Кооператив в год не менее 75 процентов надоенного молока, но в любом случае не менее 5 тн, применяющие утверждённые Кооперативом:  Положение о племенных характеристиках,  Положение о содержании </a:t>
            </a:r>
            <a:r>
              <a:rPr lang="ru-RU" sz="2400" dirty="0" smtClean="0">
                <a:solidFill>
                  <a:schemeClr val="tx1"/>
                </a:solidFill>
                <a:latin typeface="Times New Roman" panose="02020603050405020304" pitchFamily="18" charset="0"/>
                <a:cs typeface="Times New Roman" panose="02020603050405020304" pitchFamily="18" charset="0"/>
              </a:rPr>
              <a:t>КРС</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smtClean="0">
                <a:solidFill>
                  <a:schemeClr val="tx1"/>
                </a:solidFill>
                <a:latin typeface="Times New Roman" panose="02020603050405020304" pitchFamily="18" charset="0"/>
                <a:cs typeface="Times New Roman" panose="02020603050405020304" pitchFamily="18" charset="0"/>
              </a:rPr>
              <a:t>и т д.</a:t>
            </a:r>
          </a:p>
          <a:p>
            <a:pPr algn="just"/>
            <a:endParaRPr lang="ru-RU" sz="2400" dirty="0" smtClean="0">
              <a:solidFill>
                <a:srgbClr val="FFC000"/>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2800" b="1" dirty="0">
                <a:solidFill>
                  <a:schemeClr val="tx1"/>
                </a:solidFill>
                <a:latin typeface="Times New Roman" panose="02020603050405020304" pitchFamily="18" charset="0"/>
                <a:cs typeface="Times New Roman" panose="02020603050405020304" pitchFamily="18" charset="0"/>
              </a:rPr>
              <a:t>Время начала и конца финансового года.</a:t>
            </a:r>
          </a:p>
          <a:p>
            <a:pPr algn="just"/>
            <a:endParaRPr lang="ru-RU" sz="2800" dirty="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2800" b="1" dirty="0">
                <a:solidFill>
                  <a:schemeClr val="tx1"/>
                </a:solidFill>
                <a:latin typeface="Times New Roman" panose="02020603050405020304" pitchFamily="18" charset="0"/>
                <a:cs typeface="Times New Roman" panose="02020603050405020304" pitchFamily="18" charset="0"/>
              </a:rPr>
              <a:t>Порядок оценки имущества, вносимого в счет паевого взноса, за исключением земельных участков</a:t>
            </a:r>
            <a:r>
              <a:rPr lang="ru-RU" sz="2800" b="1" dirty="0" smtClean="0">
                <a:solidFill>
                  <a:schemeClr val="tx1"/>
                </a:solidFill>
                <a:latin typeface="Times New Roman" panose="02020603050405020304" pitchFamily="18" charset="0"/>
                <a:cs typeface="Times New Roman" panose="02020603050405020304" pitchFamily="18" charset="0"/>
              </a:rPr>
              <a:t>.</a:t>
            </a:r>
            <a:r>
              <a:rPr lang="ru-RU" dirty="0"/>
              <a:t> </a:t>
            </a:r>
            <a:endParaRPr lang="ru-RU" dirty="0" smtClean="0"/>
          </a:p>
          <a:p>
            <a:pPr algn="just"/>
            <a:r>
              <a:rPr lang="ru-RU" sz="2400" dirty="0" smtClean="0">
                <a:solidFill>
                  <a:schemeClr val="tx1"/>
                </a:solidFill>
                <a:latin typeface="Times New Roman" panose="02020603050405020304" pitchFamily="18" charset="0"/>
                <a:cs typeface="Times New Roman" panose="02020603050405020304" pitchFamily="18" charset="0"/>
              </a:rPr>
              <a:t>	Учет </a:t>
            </a:r>
            <a:r>
              <a:rPr lang="ru-RU" sz="2400" dirty="0">
                <a:solidFill>
                  <a:schemeClr val="tx1"/>
                </a:solidFill>
                <a:latin typeface="Times New Roman" panose="02020603050405020304" pitchFamily="18" charset="0"/>
                <a:cs typeface="Times New Roman" panose="02020603050405020304" pitchFamily="18" charset="0"/>
              </a:rPr>
              <a:t>паевых взносов ведется кооперативом в </a:t>
            </a:r>
            <a:r>
              <a:rPr lang="ru-RU" sz="2400" dirty="0" smtClean="0">
                <a:solidFill>
                  <a:schemeClr val="tx1"/>
                </a:solidFill>
                <a:latin typeface="Times New Roman" panose="02020603050405020304" pitchFamily="18" charset="0"/>
                <a:cs typeface="Times New Roman" panose="02020603050405020304" pitchFamily="18" charset="0"/>
              </a:rPr>
              <a:t>стоимостном </a:t>
            </a:r>
            <a:r>
              <a:rPr lang="ru-RU" sz="2400" dirty="0">
                <a:solidFill>
                  <a:schemeClr val="tx1"/>
                </a:solidFill>
                <a:latin typeface="Times New Roman" panose="02020603050405020304" pitchFamily="18" charset="0"/>
                <a:cs typeface="Times New Roman" panose="02020603050405020304" pitchFamily="18" charset="0"/>
              </a:rPr>
              <a:t>выражении. В случае внесения в счет паевого взноса лицом, вступившим в кооператив, земельных и имущественных долей и иного имущества (за исключением земельных участков) или имущественных прав денежная оценка паевого взноса </a:t>
            </a:r>
            <a:r>
              <a:rPr lang="ru-RU" sz="2400" b="1" dirty="0">
                <a:solidFill>
                  <a:schemeClr val="tx1"/>
                </a:solidFill>
                <a:latin typeface="Times New Roman" panose="02020603050405020304" pitchFamily="18" charset="0"/>
                <a:cs typeface="Times New Roman" panose="02020603050405020304" pitchFamily="18" charset="0"/>
              </a:rPr>
              <a:t>проводится правлением кооператива </a:t>
            </a:r>
            <a:r>
              <a:rPr lang="ru-RU" sz="2400" dirty="0">
                <a:solidFill>
                  <a:schemeClr val="tx1"/>
                </a:solidFill>
                <a:latin typeface="Times New Roman" panose="02020603050405020304" pitchFamily="18" charset="0"/>
                <a:cs typeface="Times New Roman" panose="02020603050405020304" pitchFamily="18" charset="0"/>
              </a:rPr>
              <a:t>и </a:t>
            </a:r>
            <a:r>
              <a:rPr lang="ru-RU" sz="2400" b="1" dirty="0">
                <a:solidFill>
                  <a:schemeClr val="tx1"/>
                </a:solidFill>
                <a:latin typeface="Times New Roman" panose="02020603050405020304" pitchFamily="18" charset="0"/>
                <a:cs typeface="Times New Roman" panose="02020603050405020304" pitchFamily="18" charset="0"/>
              </a:rPr>
              <a:t>утверждается общим собранием членов кооператива</a:t>
            </a:r>
            <a:r>
              <a:rPr lang="ru-RU" sz="2400" dirty="0">
                <a:solidFill>
                  <a:schemeClr val="tx1"/>
                </a:solidFill>
                <a:latin typeface="Times New Roman" panose="02020603050405020304" pitchFamily="18" charset="0"/>
                <a:cs typeface="Times New Roman" panose="02020603050405020304" pitchFamily="18" charset="0"/>
              </a:rPr>
              <a:t>. Общее собрание членов кооператива может </a:t>
            </a:r>
            <a:r>
              <a:rPr lang="ru-RU" sz="2400" b="1" dirty="0">
                <a:solidFill>
                  <a:schemeClr val="tx1"/>
                </a:solidFill>
                <a:latin typeface="Times New Roman" panose="02020603050405020304" pitchFamily="18" charset="0"/>
                <a:cs typeface="Times New Roman" panose="02020603050405020304" pitchFamily="18" charset="0"/>
              </a:rPr>
              <a:t>утвердить методику денежной оценки </a:t>
            </a:r>
            <a:r>
              <a:rPr lang="ru-RU" sz="2400" dirty="0">
                <a:solidFill>
                  <a:schemeClr val="tx1"/>
                </a:solidFill>
                <a:latin typeface="Times New Roman" panose="02020603050405020304" pitchFamily="18" charset="0"/>
                <a:cs typeface="Times New Roman" panose="02020603050405020304" pitchFamily="18" charset="0"/>
              </a:rPr>
              <a:t>передаваемого имущества и поручить правлению кооператива на основе этой методики организовать работу по денежной оценке передаваемого имущества. </a:t>
            </a:r>
            <a:endParaRPr lang="ru-RU" sz="2400" dirty="0" smtClean="0">
              <a:solidFill>
                <a:schemeClr val="tx1"/>
              </a:solidFill>
              <a:latin typeface="Times New Roman" panose="02020603050405020304" pitchFamily="18" charset="0"/>
              <a:cs typeface="Times New Roman" panose="02020603050405020304" pitchFamily="18" charset="0"/>
            </a:endParaRPr>
          </a:p>
          <a:p>
            <a:pPr algn="just"/>
            <a:endParaRPr lang="ru-RU" sz="2400" dirty="0" smtClean="0">
              <a:solidFill>
                <a:schemeClr val="tx1"/>
              </a:solidFill>
              <a:latin typeface="Times New Roman" panose="02020603050405020304" pitchFamily="18" charset="0"/>
              <a:cs typeface="Times New Roman" panose="02020603050405020304" pitchFamily="18" charset="0"/>
            </a:endParaRPr>
          </a:p>
          <a:p>
            <a:pPr algn="ctr"/>
            <a:r>
              <a:rPr lang="ru-RU" sz="2400" dirty="0" smtClean="0">
                <a:solidFill>
                  <a:schemeClr val="tx1"/>
                </a:solidFill>
                <a:latin typeface="Times New Roman" panose="02020603050405020304" pitchFamily="18" charset="0"/>
                <a:cs typeface="Times New Roman" panose="02020603050405020304" pitchFamily="18" charset="0"/>
              </a:rPr>
              <a:t>Результаты </a:t>
            </a:r>
            <a:r>
              <a:rPr lang="ru-RU" sz="2400" dirty="0">
                <a:solidFill>
                  <a:schemeClr val="tx1"/>
                </a:solidFill>
                <a:latin typeface="Times New Roman" panose="02020603050405020304" pitchFamily="18" charset="0"/>
                <a:cs typeface="Times New Roman" panose="02020603050405020304" pitchFamily="18" charset="0"/>
              </a:rPr>
              <a:t>данной оценки подлежат утверждению наблюдательным советом кооператива. </a:t>
            </a:r>
            <a:endParaRPr lang="ru-RU" sz="2400" dirty="0" smtClean="0">
              <a:solidFill>
                <a:schemeClr val="tx1"/>
              </a:solidFill>
              <a:latin typeface="Times New Roman" panose="02020603050405020304" pitchFamily="18" charset="0"/>
              <a:cs typeface="Times New Roman" panose="02020603050405020304" pitchFamily="18" charset="0"/>
            </a:endParaRPr>
          </a:p>
          <a:p>
            <a:pPr algn="ctr"/>
            <a:endParaRPr lang="ru-RU" sz="2400" dirty="0" smtClean="0">
              <a:solidFill>
                <a:schemeClr val="tx1"/>
              </a:solidFill>
              <a:latin typeface="Times New Roman" panose="02020603050405020304" pitchFamily="18" charset="0"/>
              <a:cs typeface="Times New Roman" panose="02020603050405020304" pitchFamily="18" charset="0"/>
            </a:endParaRPr>
          </a:p>
          <a:p>
            <a:pPr algn="just"/>
            <a:r>
              <a:rPr lang="ru-RU" sz="2400" dirty="0" smtClean="0">
                <a:solidFill>
                  <a:schemeClr val="tx1"/>
                </a:solidFill>
                <a:latin typeface="Times New Roman" panose="02020603050405020304" pitchFamily="18" charset="0"/>
                <a:cs typeface="Times New Roman" panose="02020603050405020304" pitchFamily="18" charset="0"/>
              </a:rPr>
              <a:t>В </a:t>
            </a:r>
            <a:r>
              <a:rPr lang="ru-RU" sz="2400" dirty="0">
                <a:solidFill>
                  <a:schemeClr val="tx1"/>
                </a:solidFill>
                <a:latin typeface="Times New Roman" panose="02020603050405020304" pitchFamily="18" charset="0"/>
                <a:cs typeface="Times New Roman" panose="02020603050405020304" pitchFamily="18" charset="0"/>
              </a:rPr>
              <a:t>этом случае на общее собрание членов кооператива выносятся только спорные вопросы по денежной оценке передаваемого имущества. По решению общего собрания членов кооператива денежная оценка паевого взноса может быть проведена независимым оценщиком. В случае внесения в счет паевого взноса земельных участков их денежная оценка проводится в соответствии с законодательством Российской Федерации об оценочной деятельности</a:t>
            </a:r>
            <a:r>
              <a:rPr lang="ru-RU" sz="2400" dirty="0" smtClean="0">
                <a:solidFill>
                  <a:schemeClr val="tx1"/>
                </a:solidFill>
                <a:latin typeface="Times New Roman" panose="02020603050405020304" pitchFamily="18" charset="0"/>
                <a:cs typeface="Times New Roman" panose="02020603050405020304" pitchFamily="18" charset="0"/>
              </a:rPr>
              <a:t>.</a:t>
            </a:r>
            <a:r>
              <a:rPr lang="ru-RU" sz="2400" b="1" dirty="0">
                <a:solidFill>
                  <a:schemeClr val="tx1"/>
                </a:solidFill>
                <a:latin typeface="Times New Roman" panose="02020603050405020304" pitchFamily="18" charset="0"/>
                <a:cs typeface="Times New Roman" panose="02020603050405020304" pitchFamily="18" charset="0"/>
              </a:rPr>
              <a:t> </a:t>
            </a:r>
            <a:r>
              <a:rPr lang="ru-RU" sz="2400" dirty="0" smtClean="0">
                <a:solidFill>
                  <a:schemeClr val="accent1">
                    <a:lumMod val="75000"/>
                  </a:schemeClr>
                </a:solidFill>
                <a:latin typeface="Times New Roman" panose="02020603050405020304" pitchFamily="18" charset="0"/>
                <a:cs typeface="Times New Roman" panose="02020603050405020304" pitchFamily="18" charset="0"/>
              </a:rPr>
              <a:t>(п. 5 ст</a:t>
            </a:r>
            <a:r>
              <a:rPr lang="ru-RU" sz="2400" dirty="0">
                <a:solidFill>
                  <a:schemeClr val="accent1">
                    <a:lumMod val="75000"/>
                  </a:schemeClr>
                </a:solidFill>
                <a:latin typeface="Times New Roman" panose="02020603050405020304" pitchFamily="18" charset="0"/>
                <a:cs typeface="Times New Roman" panose="02020603050405020304" pitchFamily="18" charset="0"/>
              </a:rPr>
              <a:t>. 13 Закона о сельскохозяйственной кооперации</a:t>
            </a:r>
            <a:r>
              <a:rPr lang="ru-RU"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ru-RU" sz="2400" dirty="0">
              <a:solidFill>
                <a:schemeClr val="accent1">
                  <a:lumMod val="75000"/>
                </a:schemeClr>
              </a:solidFill>
              <a:latin typeface="Times New Roman" panose="02020603050405020304" pitchFamily="18" charset="0"/>
              <a:cs typeface="Times New Roman" panose="02020603050405020304" pitchFamily="18" charset="0"/>
            </a:endParaRPr>
          </a:p>
          <a:p>
            <a:pPr algn="just"/>
            <a:endParaRPr lang="ru-RU" sz="2800" dirty="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2800" dirty="0">
                <a:solidFill>
                  <a:schemeClr val="tx1"/>
                </a:solidFill>
                <a:latin typeface="Times New Roman" panose="02020603050405020304" pitchFamily="18" charset="0"/>
                <a:cs typeface="Times New Roman" panose="02020603050405020304" pitchFamily="18" charset="0"/>
              </a:rPr>
              <a:t>Порядок публикации сведений о государственной регистрации, ликвидации и реорганизации кооператива в официальном органе.</a:t>
            </a:r>
          </a:p>
          <a:p>
            <a:pPr algn="just"/>
            <a:endParaRPr lang="ru-RU" sz="2800" dirty="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2800" dirty="0">
                <a:solidFill>
                  <a:schemeClr val="tx1"/>
                </a:solidFill>
                <a:latin typeface="Times New Roman" panose="02020603050405020304" pitchFamily="18" charset="0"/>
                <a:cs typeface="Times New Roman" panose="02020603050405020304" pitchFamily="18" charset="0"/>
              </a:rPr>
              <a:t>Порядок и условия реорганизации и ликвидации кооператива.</a:t>
            </a:r>
          </a:p>
          <a:p>
            <a:endParaRPr lang="ru-RU" sz="2800" dirty="0">
              <a:solidFill>
                <a:schemeClr val="tx1"/>
              </a:solidFill>
              <a:latin typeface="Times New Roman" panose="02020603050405020304" pitchFamily="18" charset="0"/>
              <a:cs typeface="Times New Roman" panose="02020603050405020304" pitchFamily="18" charset="0"/>
            </a:endParaRPr>
          </a:p>
          <a:p>
            <a:endParaRPr lang="ru-RU" sz="2800" dirty="0">
              <a:solidFill>
                <a:schemeClr val="tx1"/>
              </a:solidFill>
              <a:latin typeface="Times New Roman" panose="02020603050405020304" pitchFamily="18" charset="0"/>
              <a:cs typeface="Times New Roman" panose="02020603050405020304" pitchFamily="18" charset="0"/>
            </a:endParaRPr>
          </a:p>
          <a:p>
            <a:endParaRPr lang="ru-RU" sz="2800" dirty="0">
              <a:latin typeface="Times New Roman" panose="02020603050405020304" pitchFamily="18" charset="0"/>
              <a:cs typeface="Times New Roman" panose="02020603050405020304" pitchFamily="18" charset="0"/>
            </a:endParaRPr>
          </a:p>
          <a:p>
            <a:pPr algn="just"/>
            <a:endParaRPr lang="ru-RU" sz="2800" dirty="0" smtClean="0">
              <a:solidFill>
                <a:schemeClr val="tx1"/>
              </a:solidFill>
              <a:latin typeface="Times New Roman" panose="02020603050405020304" pitchFamily="18" charset="0"/>
              <a:cs typeface="Times New Roman" panose="02020603050405020304" pitchFamily="18" charset="0"/>
            </a:endParaRPr>
          </a:p>
          <a:p>
            <a:endParaRPr lang="ru-RU" sz="2800" dirty="0">
              <a:solidFill>
                <a:schemeClr val="tx1"/>
              </a:solidFill>
              <a:latin typeface="Times New Roman" panose="02020603050405020304" pitchFamily="18" charset="0"/>
              <a:cs typeface="Times New Roman" panose="02020603050405020304" pitchFamily="18" charset="0"/>
            </a:endParaRPr>
          </a:p>
          <a:p>
            <a:endParaRPr lang="ru-RU" sz="2400" dirty="0">
              <a:solidFill>
                <a:srgbClr val="FFC000"/>
              </a:solidFill>
              <a:latin typeface="Times New Roman" panose="02020603050405020304" pitchFamily="18" charset="0"/>
              <a:cs typeface="Times New Roman" panose="02020603050405020304" pitchFamily="18" charset="0"/>
            </a:endParaRPr>
          </a:p>
        </p:txBody>
      </p:sp>
      <p:grpSp>
        <p:nvGrpSpPr>
          <p:cNvPr id="4" name="object 25"/>
          <p:cNvGrpSpPr/>
          <p:nvPr/>
        </p:nvGrpSpPr>
        <p:grpSpPr>
          <a:xfrm>
            <a:off x="-3" y="0"/>
            <a:ext cx="20104100" cy="149225"/>
            <a:chOff x="-3" y="0"/>
            <a:chExt cx="20104100" cy="149225"/>
          </a:xfrm>
        </p:grpSpPr>
        <p:sp>
          <p:nvSpPr>
            <p:cNvPr id="5" name="object 26"/>
            <p:cNvSpPr/>
            <p:nvPr/>
          </p:nvSpPr>
          <p:spPr>
            <a:xfrm>
              <a:off x="6701361"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FF0000"/>
            </a:solidFill>
          </p:spPr>
          <p:txBody>
            <a:bodyPr wrap="square" lIns="0" tIns="0" rIns="0" bIns="0" rtlCol="0"/>
            <a:lstStyle/>
            <a:p>
              <a:endParaRPr dirty="0"/>
            </a:p>
          </p:txBody>
        </p:sp>
        <p:sp>
          <p:nvSpPr>
            <p:cNvPr id="6" name="object 27"/>
            <p:cNvSpPr/>
            <p:nvPr/>
          </p:nvSpPr>
          <p:spPr>
            <a:xfrm>
              <a:off x="-3"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456480"/>
            </a:solidFill>
          </p:spPr>
          <p:txBody>
            <a:bodyPr wrap="square" lIns="0" tIns="0" rIns="0" bIns="0" rtlCol="0"/>
            <a:lstStyle/>
            <a:p>
              <a:endParaRPr dirty="0"/>
            </a:p>
          </p:txBody>
        </p:sp>
        <p:sp>
          <p:nvSpPr>
            <p:cNvPr id="7" name="object 28"/>
            <p:cNvSpPr/>
            <p:nvPr/>
          </p:nvSpPr>
          <p:spPr>
            <a:xfrm>
              <a:off x="13402726" y="0"/>
              <a:ext cx="6701790" cy="149225"/>
            </a:xfrm>
            <a:custGeom>
              <a:avLst/>
              <a:gdLst/>
              <a:ahLst/>
              <a:cxnLst/>
              <a:rect l="l" t="t" r="r" b="b"/>
              <a:pathLst>
                <a:path w="6701790" h="149225">
                  <a:moveTo>
                    <a:pt x="6701364" y="0"/>
                  </a:moveTo>
                  <a:lnTo>
                    <a:pt x="0" y="0"/>
                  </a:lnTo>
                  <a:lnTo>
                    <a:pt x="0" y="148902"/>
                  </a:lnTo>
                  <a:lnTo>
                    <a:pt x="6701364" y="148902"/>
                  </a:lnTo>
                  <a:lnTo>
                    <a:pt x="6701364" y="0"/>
                  </a:lnTo>
                  <a:close/>
                </a:path>
              </a:pathLst>
            </a:custGeom>
            <a:solidFill>
              <a:srgbClr val="E6E7E8"/>
            </a:solidFill>
          </p:spPr>
          <p:txBody>
            <a:bodyPr wrap="square" lIns="0" tIns="0" rIns="0" bIns="0" rtlCol="0"/>
            <a:lstStyle/>
            <a:p>
              <a:endParaRPr dirty="0"/>
            </a:p>
          </p:txBody>
        </p:sp>
      </p:grpSp>
    </p:spTree>
    <p:extLst>
      <p:ext uri="{BB962C8B-B14F-4D97-AF65-F5344CB8AC3E}">
        <p14:creationId xmlns:p14="http://schemas.microsoft.com/office/powerpoint/2010/main" val="2019608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5648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5388</TotalTime>
  <Words>1823</Words>
  <Application>Microsoft Office PowerPoint</Application>
  <PresentationFormat>Произвольный</PresentationFormat>
  <Paragraphs>286</Paragraphs>
  <Slides>18</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Calibri</vt:lpstr>
      <vt:lpstr>Lucida Sans Unicode</vt:lpstr>
      <vt:lpstr>Tahoma</vt:lpstr>
      <vt:lpstr>Times New Roman</vt:lpstr>
      <vt:lpstr>Wingdings</vt:lpstr>
      <vt:lpstr>Office Theme</vt:lpstr>
      <vt:lpstr>Презентация PowerPoint</vt:lpstr>
      <vt:lpstr>Законодательная база</vt:lpstr>
      <vt:lpstr>Основные понятия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Агротуризм.cdr</dc:title>
  <dc:creator>Пользователь</dc:creator>
  <cp:lastModifiedBy>Илона Галиева</cp:lastModifiedBy>
  <cp:revision>426</cp:revision>
  <dcterms:created xsi:type="dcterms:W3CDTF">2023-05-18T06:25:59Z</dcterms:created>
  <dcterms:modified xsi:type="dcterms:W3CDTF">2024-10-22T04:32:21Z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2023-05-18T00:00:00Z</vt:filetime>
  </property>
  <property fmtid="{D5CDD505-2E9C-101B-9397-08002B2CF9AE}" pid="3" name="Creator">
    <vt:lpwstr>CorelDRAW 2019</vt:lpwstr>
  </property>
  <property fmtid="{D5CDD505-2E9C-101B-9397-08002B2CF9AE}" pid="4" name="LastSaved">
    <vt:filetime>2023-05-18T00:00:00Z</vt:filetime>
  </property>
</Properties>
</file>