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3" r:id="rId9"/>
    <p:sldId id="266" r:id="rId10"/>
    <p:sldId id="268" r:id="rId11"/>
    <p:sldId id="264" r:id="rId1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66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BBF597-2A76-4A70-8496-1026ECFCEBA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09B02F-347D-4F5D-B0A3-A0F43B7DE8F5}">
      <dgm:prSet phldrT="[Текст]" custT="1"/>
      <dgm:spPr/>
      <dgm:t>
        <a:bodyPr/>
        <a:lstStyle/>
        <a:p>
          <a:pPr algn="ctr"/>
          <a:r>
            <a:rPr lang="ru-RU" sz="1800" dirty="0">
              <a:latin typeface="Times New Roman" pitchFamily="18" charset="0"/>
              <a:cs typeface="Times New Roman" pitchFamily="18" charset="0"/>
            </a:rPr>
            <a:t>производитель не позднее пяти дней </a:t>
          </a:r>
          <a:r>
            <a: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вносит данные о партии во ФГИЗ «Зерно» 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после сбора урожая</a:t>
          </a:r>
          <a:endParaRPr lang="ru-RU" sz="1800" dirty="0"/>
        </a:p>
      </dgm:t>
    </dgm:pt>
    <dgm:pt modelId="{9423763D-E862-46C6-8BF5-BEC183D1036E}" type="parTrans" cxnId="{5EE1A187-D16A-495F-AE38-254C957F9752}">
      <dgm:prSet/>
      <dgm:spPr/>
      <dgm:t>
        <a:bodyPr/>
        <a:lstStyle/>
        <a:p>
          <a:endParaRPr lang="ru-RU"/>
        </a:p>
      </dgm:t>
    </dgm:pt>
    <dgm:pt modelId="{9463ED68-1D8F-4351-B9DC-78079769A400}" type="sibTrans" cxnId="{5EE1A187-D16A-495F-AE38-254C957F9752}">
      <dgm:prSet/>
      <dgm:spPr/>
      <dgm:t>
        <a:bodyPr/>
        <a:lstStyle/>
        <a:p>
          <a:endParaRPr lang="ru-RU"/>
        </a:p>
      </dgm:t>
    </dgm:pt>
    <dgm:pt modelId="{00A6CEAD-01E8-4C9A-B940-2D0AF8330916}">
      <dgm:prSet phldrT="[Текст]" custT="1"/>
      <dgm:spPr/>
      <dgm:t>
        <a:bodyPr/>
        <a:lstStyle/>
        <a:p>
          <a:pPr algn="ctr"/>
          <a:r>
            <a:rPr lang="ru-RU" sz="1800" dirty="0">
              <a:latin typeface="Times New Roman" pitchFamily="18" charset="0"/>
              <a:cs typeface="Times New Roman" pitchFamily="18" charset="0"/>
            </a:rPr>
            <a:t>направляет </a:t>
          </a:r>
          <a:r>
            <a: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уведомление о готовности партии зерна</a:t>
          </a:r>
          <a:r>
            <a:rPr lang="ru-RU" sz="20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в Екатеринбургский филиал ФГБУ «ВНИИЗЖ»  </a:t>
          </a:r>
          <a:endParaRPr lang="ru-RU" sz="1800" dirty="0"/>
        </a:p>
      </dgm:t>
    </dgm:pt>
    <dgm:pt modelId="{C3E47E21-C4C4-4D69-B2A0-6007CCC74E9D}" type="parTrans" cxnId="{AE43ADEA-5152-40CC-89D8-CC960D6A8C31}">
      <dgm:prSet/>
      <dgm:spPr/>
      <dgm:t>
        <a:bodyPr/>
        <a:lstStyle/>
        <a:p>
          <a:endParaRPr lang="ru-RU"/>
        </a:p>
      </dgm:t>
    </dgm:pt>
    <dgm:pt modelId="{A7CDD962-7A2F-41E9-B633-C9FB9E6779B5}" type="sibTrans" cxnId="{AE43ADEA-5152-40CC-89D8-CC960D6A8C31}">
      <dgm:prSet/>
      <dgm:spPr/>
      <dgm:t>
        <a:bodyPr/>
        <a:lstStyle/>
        <a:p>
          <a:endParaRPr lang="ru-RU"/>
        </a:p>
      </dgm:t>
    </dgm:pt>
    <dgm:pt modelId="{576D36BE-FC58-48EC-8A99-C8055C6ACCEC}">
      <dgm:prSet phldrT="[Текст]" custT="1"/>
      <dgm:spPr/>
      <dgm:t>
        <a:bodyPr/>
        <a:lstStyle/>
        <a:p>
          <a:pPr algn="ctr"/>
          <a:r>
            <a:rPr lang="ru-RU" sz="2000" dirty="0">
              <a:latin typeface="Times New Roman" pitchFamily="18" charset="0"/>
              <a:cs typeface="Times New Roman" pitchFamily="18" charset="0"/>
            </a:rPr>
            <a:t>специалист Екатеринбургского филиала ФГБУ «ВНИИЗЖ», осуществляется </a:t>
          </a:r>
          <a:r>
            <a: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выезд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 с целью отбора проб от партии зерна</a:t>
          </a:r>
          <a:endParaRPr lang="ru-RU" sz="2000" dirty="0"/>
        </a:p>
      </dgm:t>
    </dgm:pt>
    <dgm:pt modelId="{0F42C7C4-7409-4757-B48E-8D07109C5ED0}" type="parTrans" cxnId="{2E62ED28-F49F-4FB2-AB05-017A43270E1C}">
      <dgm:prSet/>
      <dgm:spPr/>
      <dgm:t>
        <a:bodyPr/>
        <a:lstStyle/>
        <a:p>
          <a:endParaRPr lang="ru-RU"/>
        </a:p>
      </dgm:t>
    </dgm:pt>
    <dgm:pt modelId="{3FB8CF12-7E58-4794-9FB3-08F863E7672E}" type="sibTrans" cxnId="{2E62ED28-F49F-4FB2-AB05-017A43270E1C}">
      <dgm:prSet/>
      <dgm:spPr/>
      <dgm:t>
        <a:bodyPr/>
        <a:lstStyle/>
        <a:p>
          <a:endParaRPr lang="ru-RU"/>
        </a:p>
      </dgm:t>
    </dgm:pt>
    <dgm:pt modelId="{3DB883FE-F420-448F-9AA2-E1AC52F03856}">
      <dgm:prSet phldrT="[Текст]" custT="1"/>
      <dgm:spPr/>
      <dgm:t>
        <a:bodyPr/>
        <a:lstStyle/>
        <a:p>
          <a:pPr algn="ctr"/>
          <a:r>
            <a:rPr lang="ru-RU" sz="1800" dirty="0">
              <a:latin typeface="Times New Roman" pitchFamily="18" charset="0"/>
              <a:cs typeface="Times New Roman" pitchFamily="18" charset="0"/>
            </a:rPr>
            <a:t>проводятся </a:t>
          </a:r>
          <a:r>
            <a: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лабораторные исследования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потребительских свойств зерна </a:t>
          </a:r>
          <a:r>
            <a: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с оформлением протокола испытания</a:t>
          </a:r>
          <a:endParaRPr lang="ru-RU" sz="2000" b="1" dirty="0">
            <a:solidFill>
              <a:srgbClr val="C00000"/>
            </a:solidFill>
          </a:endParaRPr>
        </a:p>
      </dgm:t>
    </dgm:pt>
    <dgm:pt modelId="{F6409D11-9D4F-4826-B0CC-361782BEE791}" type="parTrans" cxnId="{F90DB172-97AF-4468-94AE-2D89812D03DE}">
      <dgm:prSet/>
      <dgm:spPr/>
      <dgm:t>
        <a:bodyPr/>
        <a:lstStyle/>
        <a:p>
          <a:endParaRPr lang="ru-RU"/>
        </a:p>
      </dgm:t>
    </dgm:pt>
    <dgm:pt modelId="{5292E337-0124-4195-9CEA-F3630B821C8D}" type="sibTrans" cxnId="{F90DB172-97AF-4468-94AE-2D89812D03DE}">
      <dgm:prSet/>
      <dgm:spPr/>
      <dgm:t>
        <a:bodyPr/>
        <a:lstStyle/>
        <a:p>
          <a:endParaRPr lang="ru-RU"/>
        </a:p>
      </dgm:t>
    </dgm:pt>
    <dgm:pt modelId="{7A81B7C6-4C53-4E91-B235-D737312FE4D3}">
      <dgm:prSet phldrT="[Текст]" custT="1"/>
      <dgm:spPr/>
      <dgm:t>
        <a:bodyPr/>
        <a:lstStyle/>
        <a:p>
          <a:pPr algn="ctr"/>
          <a:r>
            <a: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результаты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 исследований вносятся сотрудниками лаборатории в </a:t>
          </a:r>
          <a:r>
            <a: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ФГИС «Зерно</a:t>
          </a:r>
          <a:r>
            <a: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»</a:t>
          </a:r>
        </a:p>
      </dgm:t>
    </dgm:pt>
    <dgm:pt modelId="{DB87C2C3-39A0-433B-A242-0A45CAD6D7CE}" type="parTrans" cxnId="{D0084179-596C-4B5E-B744-E5603754A6F5}">
      <dgm:prSet/>
      <dgm:spPr/>
      <dgm:t>
        <a:bodyPr/>
        <a:lstStyle/>
        <a:p>
          <a:endParaRPr lang="ru-RU"/>
        </a:p>
      </dgm:t>
    </dgm:pt>
    <dgm:pt modelId="{B563136A-2A22-4F1E-A08D-A2BE248D5F69}" type="sibTrans" cxnId="{D0084179-596C-4B5E-B744-E5603754A6F5}">
      <dgm:prSet/>
      <dgm:spPr/>
      <dgm:t>
        <a:bodyPr/>
        <a:lstStyle/>
        <a:p>
          <a:endParaRPr lang="ru-RU"/>
        </a:p>
      </dgm:t>
    </dgm:pt>
    <dgm:pt modelId="{07488229-B39B-40FC-BD22-DC56DE8D0807}">
      <dgm:prSet/>
      <dgm:spPr/>
      <dgm:t>
        <a:bodyPr/>
        <a:lstStyle/>
        <a:p>
          <a:endParaRPr lang="ru-RU"/>
        </a:p>
      </dgm:t>
    </dgm:pt>
    <dgm:pt modelId="{6A381C54-CE27-46D7-9E53-9F0DF24F4B05}" type="sibTrans" cxnId="{DAE90C2C-E39B-409C-8A5E-98C3FA9DAC5A}">
      <dgm:prSet/>
      <dgm:spPr/>
      <dgm:t>
        <a:bodyPr/>
        <a:lstStyle/>
        <a:p>
          <a:endParaRPr lang="ru-RU"/>
        </a:p>
      </dgm:t>
    </dgm:pt>
    <dgm:pt modelId="{105E437E-D47F-469D-92F0-10DCC72492C8}" type="parTrans" cxnId="{DAE90C2C-E39B-409C-8A5E-98C3FA9DAC5A}">
      <dgm:prSet/>
      <dgm:spPr/>
      <dgm:t>
        <a:bodyPr/>
        <a:lstStyle/>
        <a:p>
          <a:endParaRPr lang="ru-RU"/>
        </a:p>
      </dgm:t>
    </dgm:pt>
    <dgm:pt modelId="{4F649DC1-E25B-47B8-8AD4-FA2F3CC0785F}">
      <dgm:prSet phldrT="[Текст]" custT="1"/>
      <dgm:spPr/>
      <dgm:t>
        <a:bodyPr/>
        <a:lstStyle/>
        <a:p>
          <a:pPr algn="ctr"/>
          <a:endParaRPr lang="ru-RU" sz="20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CF6343E-6042-4CFC-8384-E7375A3CF7DC}" type="parTrans" cxnId="{2C6996A4-29E9-40A5-AC3D-D0682F8E3AF0}">
      <dgm:prSet/>
      <dgm:spPr/>
      <dgm:t>
        <a:bodyPr/>
        <a:lstStyle/>
        <a:p>
          <a:endParaRPr lang="ru-RU"/>
        </a:p>
      </dgm:t>
    </dgm:pt>
    <dgm:pt modelId="{AD7739E7-4C5E-457E-844C-74E4380634DD}" type="sibTrans" cxnId="{2C6996A4-29E9-40A5-AC3D-D0682F8E3AF0}">
      <dgm:prSet/>
      <dgm:spPr/>
      <dgm:t>
        <a:bodyPr/>
        <a:lstStyle/>
        <a:p>
          <a:endParaRPr lang="ru-RU"/>
        </a:p>
      </dgm:t>
    </dgm:pt>
    <dgm:pt modelId="{F285909E-2651-45C0-9787-AEAFF53392E9}" type="pres">
      <dgm:prSet presAssocID="{5FBBF597-2A76-4A70-8496-1026ECFCEBAF}" presName="outerComposite" presStyleCnt="0">
        <dgm:presLayoutVars>
          <dgm:chMax val="5"/>
          <dgm:dir/>
          <dgm:resizeHandles val="exact"/>
        </dgm:presLayoutVars>
      </dgm:prSet>
      <dgm:spPr/>
    </dgm:pt>
    <dgm:pt modelId="{4D9A0ED7-2B9C-4D1A-9D09-92E9863FAFE6}" type="pres">
      <dgm:prSet presAssocID="{5FBBF597-2A76-4A70-8496-1026ECFCEBAF}" presName="dummyMaxCanvas" presStyleCnt="0">
        <dgm:presLayoutVars/>
      </dgm:prSet>
      <dgm:spPr/>
    </dgm:pt>
    <dgm:pt modelId="{938135A9-B5DB-4073-BC9B-A76780A4E199}" type="pres">
      <dgm:prSet presAssocID="{5FBBF597-2A76-4A70-8496-1026ECFCEBAF}" presName="FiveNodes_1" presStyleLbl="node1" presStyleIdx="0" presStyleCnt="5" custScaleY="86314" custLinFactNeighborX="1052" custLinFactNeighborY="-15803">
        <dgm:presLayoutVars>
          <dgm:bulletEnabled val="1"/>
        </dgm:presLayoutVars>
      </dgm:prSet>
      <dgm:spPr/>
    </dgm:pt>
    <dgm:pt modelId="{FD81E9E9-BE86-4DFA-B3B9-CA3535E39480}" type="pres">
      <dgm:prSet presAssocID="{5FBBF597-2A76-4A70-8496-1026ECFCEBAF}" presName="FiveNodes_2" presStyleLbl="node1" presStyleIdx="1" presStyleCnt="5" custScaleY="97721" custLinFactNeighborX="-3966" custLinFactNeighborY="-16462">
        <dgm:presLayoutVars>
          <dgm:bulletEnabled val="1"/>
        </dgm:presLayoutVars>
      </dgm:prSet>
      <dgm:spPr/>
    </dgm:pt>
    <dgm:pt modelId="{51B77DEF-D506-46C9-8ED0-0A47802D0B2E}" type="pres">
      <dgm:prSet presAssocID="{5FBBF597-2A76-4A70-8496-1026ECFCEBAF}" presName="FiveNodes_3" presStyleLbl="node1" presStyleIdx="2" presStyleCnt="5" custScaleY="118292" custLinFactNeighborX="-4175" custLinFactNeighborY="-14343">
        <dgm:presLayoutVars>
          <dgm:bulletEnabled val="1"/>
        </dgm:presLayoutVars>
      </dgm:prSet>
      <dgm:spPr/>
    </dgm:pt>
    <dgm:pt modelId="{181E6F4E-8AA2-4ACB-9A12-A3A61A883A36}" type="pres">
      <dgm:prSet presAssocID="{5FBBF597-2A76-4A70-8496-1026ECFCEBAF}" presName="FiveNodes_4" presStyleLbl="node1" presStyleIdx="3" presStyleCnt="5" custScaleY="100076" custLinFactNeighborX="-7680" custLinFactNeighborY="-10087">
        <dgm:presLayoutVars>
          <dgm:bulletEnabled val="1"/>
        </dgm:presLayoutVars>
      </dgm:prSet>
      <dgm:spPr/>
    </dgm:pt>
    <dgm:pt modelId="{70AF51D0-3C70-4356-937B-1F3C551FA732}" type="pres">
      <dgm:prSet presAssocID="{5FBBF597-2A76-4A70-8496-1026ECFCEBAF}" presName="FiveNodes_5" presStyleLbl="node1" presStyleIdx="4" presStyleCnt="5" custScaleY="93698" custLinFactNeighborX="-10941" custLinFactNeighborY="-10678">
        <dgm:presLayoutVars>
          <dgm:bulletEnabled val="1"/>
        </dgm:presLayoutVars>
      </dgm:prSet>
      <dgm:spPr/>
    </dgm:pt>
    <dgm:pt modelId="{0A5F11D9-16B7-481A-8CE5-F892CB8BC88B}" type="pres">
      <dgm:prSet presAssocID="{5FBBF597-2A76-4A70-8496-1026ECFCEBAF}" presName="FiveConn_1-2" presStyleLbl="fgAccFollowNode1" presStyleIdx="0" presStyleCnt="4" custLinFactNeighborX="-11519" custLinFactNeighborY="-15895">
        <dgm:presLayoutVars>
          <dgm:bulletEnabled val="1"/>
        </dgm:presLayoutVars>
      </dgm:prSet>
      <dgm:spPr/>
    </dgm:pt>
    <dgm:pt modelId="{06787B0E-5959-4716-BABC-BD6C6B1947D2}" type="pres">
      <dgm:prSet presAssocID="{5FBBF597-2A76-4A70-8496-1026ECFCEBAF}" presName="FiveConn_2-3" presStyleLbl="fgAccFollowNode1" presStyleIdx="1" presStyleCnt="4" custLinFactNeighborX="-54265" custLinFactNeighborY="-11897">
        <dgm:presLayoutVars>
          <dgm:bulletEnabled val="1"/>
        </dgm:presLayoutVars>
      </dgm:prSet>
      <dgm:spPr/>
    </dgm:pt>
    <dgm:pt modelId="{9F219649-62B9-4CE2-97EF-6EC30621946D}" type="pres">
      <dgm:prSet presAssocID="{5FBBF597-2A76-4A70-8496-1026ECFCEBAF}" presName="FiveConn_3-4" presStyleLbl="fgAccFollowNode1" presStyleIdx="2" presStyleCnt="4" custLinFactNeighborX="-83226" custLinFactNeighborY="64">
        <dgm:presLayoutVars>
          <dgm:bulletEnabled val="1"/>
        </dgm:presLayoutVars>
      </dgm:prSet>
      <dgm:spPr/>
    </dgm:pt>
    <dgm:pt modelId="{48DB917D-BBE8-4399-A245-B0E2D091893A}" type="pres">
      <dgm:prSet presAssocID="{5FBBF597-2A76-4A70-8496-1026ECFCEBAF}" presName="FiveConn_4-5" presStyleLbl="fgAccFollowNode1" presStyleIdx="3" presStyleCnt="4" custLinFactX="-12188" custLinFactNeighborX="-100000" custLinFactNeighborY="-3047">
        <dgm:presLayoutVars>
          <dgm:bulletEnabled val="1"/>
        </dgm:presLayoutVars>
      </dgm:prSet>
      <dgm:spPr/>
    </dgm:pt>
    <dgm:pt modelId="{EE6478C1-00C9-42CA-845A-0479BFB830FE}" type="pres">
      <dgm:prSet presAssocID="{5FBBF597-2A76-4A70-8496-1026ECFCEBAF}" presName="FiveNodes_1_text" presStyleLbl="node1" presStyleIdx="4" presStyleCnt="5">
        <dgm:presLayoutVars>
          <dgm:bulletEnabled val="1"/>
        </dgm:presLayoutVars>
      </dgm:prSet>
      <dgm:spPr/>
    </dgm:pt>
    <dgm:pt modelId="{6710220C-2580-4A0D-823E-5D2B0F31C951}" type="pres">
      <dgm:prSet presAssocID="{5FBBF597-2A76-4A70-8496-1026ECFCEBAF}" presName="FiveNodes_2_text" presStyleLbl="node1" presStyleIdx="4" presStyleCnt="5">
        <dgm:presLayoutVars>
          <dgm:bulletEnabled val="1"/>
        </dgm:presLayoutVars>
      </dgm:prSet>
      <dgm:spPr/>
    </dgm:pt>
    <dgm:pt modelId="{1AEB5FAF-6790-49C9-AB73-80A96B037F32}" type="pres">
      <dgm:prSet presAssocID="{5FBBF597-2A76-4A70-8496-1026ECFCEBAF}" presName="FiveNodes_3_text" presStyleLbl="node1" presStyleIdx="4" presStyleCnt="5">
        <dgm:presLayoutVars>
          <dgm:bulletEnabled val="1"/>
        </dgm:presLayoutVars>
      </dgm:prSet>
      <dgm:spPr/>
    </dgm:pt>
    <dgm:pt modelId="{36BFA4B2-672D-47BD-A064-95D06AC5CF89}" type="pres">
      <dgm:prSet presAssocID="{5FBBF597-2A76-4A70-8496-1026ECFCEBAF}" presName="FiveNodes_4_text" presStyleLbl="node1" presStyleIdx="4" presStyleCnt="5">
        <dgm:presLayoutVars>
          <dgm:bulletEnabled val="1"/>
        </dgm:presLayoutVars>
      </dgm:prSet>
      <dgm:spPr/>
    </dgm:pt>
    <dgm:pt modelId="{828E58DA-17A5-4F21-95C4-65E6F8EA3630}" type="pres">
      <dgm:prSet presAssocID="{5FBBF597-2A76-4A70-8496-1026ECFCEBAF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90BF7200-32F2-4339-9F04-A265E98D5699}" type="presOf" srcId="{3DB883FE-F420-448F-9AA2-E1AC52F03856}" destId="{181E6F4E-8AA2-4ACB-9A12-A3A61A883A36}" srcOrd="0" destOrd="0" presId="urn:microsoft.com/office/officeart/2005/8/layout/vProcess5"/>
    <dgm:cxn modelId="{D7B8900C-3CFB-4C2E-913F-E05C34799805}" type="presOf" srcId="{00A6CEAD-01E8-4C9A-B940-2D0AF8330916}" destId="{FD81E9E9-BE86-4DFA-B3B9-CA3535E39480}" srcOrd="0" destOrd="0" presId="urn:microsoft.com/office/officeart/2005/8/layout/vProcess5"/>
    <dgm:cxn modelId="{DE0AF21C-1B19-43A6-98BB-D7BE89109AA9}" type="presOf" srcId="{576D36BE-FC58-48EC-8A99-C8055C6ACCEC}" destId="{51B77DEF-D506-46C9-8ED0-0A47802D0B2E}" srcOrd="0" destOrd="0" presId="urn:microsoft.com/office/officeart/2005/8/layout/vProcess5"/>
    <dgm:cxn modelId="{AEA81E1F-3AC0-474E-AECF-7DD23E8B140F}" type="presOf" srcId="{DA09B02F-347D-4F5D-B0A3-A0F43B7DE8F5}" destId="{938135A9-B5DB-4073-BC9B-A76780A4E199}" srcOrd="0" destOrd="0" presId="urn:microsoft.com/office/officeart/2005/8/layout/vProcess5"/>
    <dgm:cxn modelId="{2E62ED28-F49F-4FB2-AB05-017A43270E1C}" srcId="{5FBBF597-2A76-4A70-8496-1026ECFCEBAF}" destId="{576D36BE-FC58-48EC-8A99-C8055C6ACCEC}" srcOrd="2" destOrd="0" parTransId="{0F42C7C4-7409-4757-B48E-8D07109C5ED0}" sibTransId="{3FB8CF12-7E58-4794-9FB3-08F863E7672E}"/>
    <dgm:cxn modelId="{DAE90C2C-E39B-409C-8A5E-98C3FA9DAC5A}" srcId="{5FBBF597-2A76-4A70-8496-1026ECFCEBAF}" destId="{07488229-B39B-40FC-BD22-DC56DE8D0807}" srcOrd="6" destOrd="0" parTransId="{105E437E-D47F-469D-92F0-10DCC72492C8}" sibTransId="{6A381C54-CE27-46D7-9E53-9F0DF24F4B05}"/>
    <dgm:cxn modelId="{C5454538-69D4-46B9-BEC6-E46E245943AF}" type="presOf" srcId="{5FBBF597-2A76-4A70-8496-1026ECFCEBAF}" destId="{F285909E-2651-45C0-9787-AEAFF53392E9}" srcOrd="0" destOrd="0" presId="urn:microsoft.com/office/officeart/2005/8/layout/vProcess5"/>
    <dgm:cxn modelId="{E6D6375C-6612-4859-B935-3E1D6DB86041}" type="presOf" srcId="{576D36BE-FC58-48EC-8A99-C8055C6ACCEC}" destId="{1AEB5FAF-6790-49C9-AB73-80A96B037F32}" srcOrd="1" destOrd="0" presId="urn:microsoft.com/office/officeart/2005/8/layout/vProcess5"/>
    <dgm:cxn modelId="{C3F20265-FE5A-4FA2-B310-DB7847B89DED}" type="presOf" srcId="{7A81B7C6-4C53-4E91-B235-D737312FE4D3}" destId="{828E58DA-17A5-4F21-95C4-65E6F8EA3630}" srcOrd="1" destOrd="0" presId="urn:microsoft.com/office/officeart/2005/8/layout/vProcess5"/>
    <dgm:cxn modelId="{3A69934E-BA96-4FC5-AAFD-6076248498E2}" type="presOf" srcId="{9463ED68-1D8F-4351-B9DC-78079769A400}" destId="{0A5F11D9-16B7-481A-8CE5-F892CB8BC88B}" srcOrd="0" destOrd="0" presId="urn:microsoft.com/office/officeart/2005/8/layout/vProcess5"/>
    <dgm:cxn modelId="{3CBD5551-7808-41CA-BC30-837F1BE45403}" type="presOf" srcId="{3DB883FE-F420-448F-9AA2-E1AC52F03856}" destId="{36BFA4B2-672D-47BD-A064-95D06AC5CF89}" srcOrd="1" destOrd="0" presId="urn:microsoft.com/office/officeart/2005/8/layout/vProcess5"/>
    <dgm:cxn modelId="{F90DB172-97AF-4468-94AE-2D89812D03DE}" srcId="{5FBBF597-2A76-4A70-8496-1026ECFCEBAF}" destId="{3DB883FE-F420-448F-9AA2-E1AC52F03856}" srcOrd="3" destOrd="0" parTransId="{F6409D11-9D4F-4826-B0CC-361782BEE791}" sibTransId="{5292E337-0124-4195-9CEA-F3630B821C8D}"/>
    <dgm:cxn modelId="{D0084179-596C-4B5E-B744-E5603754A6F5}" srcId="{5FBBF597-2A76-4A70-8496-1026ECFCEBAF}" destId="{7A81B7C6-4C53-4E91-B235-D737312FE4D3}" srcOrd="4" destOrd="0" parTransId="{DB87C2C3-39A0-433B-A242-0A45CAD6D7CE}" sibTransId="{B563136A-2A22-4F1E-A08D-A2BE248D5F69}"/>
    <dgm:cxn modelId="{69E87980-C60C-45F3-AD36-F07FC544BAB7}" type="presOf" srcId="{00A6CEAD-01E8-4C9A-B940-2D0AF8330916}" destId="{6710220C-2580-4A0D-823E-5D2B0F31C951}" srcOrd="1" destOrd="0" presId="urn:microsoft.com/office/officeart/2005/8/layout/vProcess5"/>
    <dgm:cxn modelId="{5EE1A187-D16A-495F-AE38-254C957F9752}" srcId="{5FBBF597-2A76-4A70-8496-1026ECFCEBAF}" destId="{DA09B02F-347D-4F5D-B0A3-A0F43B7DE8F5}" srcOrd="0" destOrd="0" parTransId="{9423763D-E862-46C6-8BF5-BEC183D1036E}" sibTransId="{9463ED68-1D8F-4351-B9DC-78079769A400}"/>
    <dgm:cxn modelId="{8DBFEC93-3211-409B-8EBD-3A76D7752144}" type="presOf" srcId="{A7CDD962-7A2F-41E9-B633-C9FB9E6779B5}" destId="{06787B0E-5959-4716-BABC-BD6C6B1947D2}" srcOrd="0" destOrd="0" presId="urn:microsoft.com/office/officeart/2005/8/layout/vProcess5"/>
    <dgm:cxn modelId="{FA681AA4-D557-4C5C-990C-A3EE599CAED0}" type="presOf" srcId="{7A81B7C6-4C53-4E91-B235-D737312FE4D3}" destId="{70AF51D0-3C70-4356-937B-1F3C551FA732}" srcOrd="0" destOrd="0" presId="urn:microsoft.com/office/officeart/2005/8/layout/vProcess5"/>
    <dgm:cxn modelId="{2C6996A4-29E9-40A5-AC3D-D0682F8E3AF0}" srcId="{5FBBF597-2A76-4A70-8496-1026ECFCEBAF}" destId="{4F649DC1-E25B-47B8-8AD4-FA2F3CC0785F}" srcOrd="5" destOrd="0" parTransId="{9CF6343E-6042-4CFC-8384-E7375A3CF7DC}" sibTransId="{AD7739E7-4C5E-457E-844C-74E4380634DD}"/>
    <dgm:cxn modelId="{B4E978BE-F9A9-43C8-B42E-396745245E7C}" type="presOf" srcId="{5292E337-0124-4195-9CEA-F3630B821C8D}" destId="{48DB917D-BBE8-4399-A245-B0E2D091893A}" srcOrd="0" destOrd="0" presId="urn:microsoft.com/office/officeart/2005/8/layout/vProcess5"/>
    <dgm:cxn modelId="{C50E1AD2-B797-4DB6-9161-E31EF5C7B486}" type="presOf" srcId="{3FB8CF12-7E58-4794-9FB3-08F863E7672E}" destId="{9F219649-62B9-4CE2-97EF-6EC30621946D}" srcOrd="0" destOrd="0" presId="urn:microsoft.com/office/officeart/2005/8/layout/vProcess5"/>
    <dgm:cxn modelId="{A0544ED7-BB8B-43F1-ADE0-88A5142B8284}" type="presOf" srcId="{DA09B02F-347D-4F5D-B0A3-A0F43B7DE8F5}" destId="{EE6478C1-00C9-42CA-845A-0479BFB830FE}" srcOrd="1" destOrd="0" presId="urn:microsoft.com/office/officeart/2005/8/layout/vProcess5"/>
    <dgm:cxn modelId="{AE43ADEA-5152-40CC-89D8-CC960D6A8C31}" srcId="{5FBBF597-2A76-4A70-8496-1026ECFCEBAF}" destId="{00A6CEAD-01E8-4C9A-B940-2D0AF8330916}" srcOrd="1" destOrd="0" parTransId="{C3E47E21-C4C4-4D69-B2A0-6007CCC74E9D}" sibTransId="{A7CDD962-7A2F-41E9-B633-C9FB9E6779B5}"/>
    <dgm:cxn modelId="{D811DDE0-9256-49B9-A4AD-910FF6354E5C}" type="presParOf" srcId="{F285909E-2651-45C0-9787-AEAFF53392E9}" destId="{4D9A0ED7-2B9C-4D1A-9D09-92E9863FAFE6}" srcOrd="0" destOrd="0" presId="urn:microsoft.com/office/officeart/2005/8/layout/vProcess5"/>
    <dgm:cxn modelId="{6765B6B7-4ED3-4251-8AD8-DEA3B2A9024C}" type="presParOf" srcId="{F285909E-2651-45C0-9787-AEAFF53392E9}" destId="{938135A9-B5DB-4073-BC9B-A76780A4E199}" srcOrd="1" destOrd="0" presId="urn:microsoft.com/office/officeart/2005/8/layout/vProcess5"/>
    <dgm:cxn modelId="{4E598A06-882C-4321-BDAB-55CFB2AB3FF7}" type="presParOf" srcId="{F285909E-2651-45C0-9787-AEAFF53392E9}" destId="{FD81E9E9-BE86-4DFA-B3B9-CA3535E39480}" srcOrd="2" destOrd="0" presId="urn:microsoft.com/office/officeart/2005/8/layout/vProcess5"/>
    <dgm:cxn modelId="{6B5CC9B8-09C1-4A91-87A2-0056C616EEEE}" type="presParOf" srcId="{F285909E-2651-45C0-9787-AEAFF53392E9}" destId="{51B77DEF-D506-46C9-8ED0-0A47802D0B2E}" srcOrd="3" destOrd="0" presId="urn:microsoft.com/office/officeart/2005/8/layout/vProcess5"/>
    <dgm:cxn modelId="{8E17297F-F309-473B-BDBE-470181552DF9}" type="presParOf" srcId="{F285909E-2651-45C0-9787-AEAFF53392E9}" destId="{181E6F4E-8AA2-4ACB-9A12-A3A61A883A36}" srcOrd="4" destOrd="0" presId="urn:microsoft.com/office/officeart/2005/8/layout/vProcess5"/>
    <dgm:cxn modelId="{570BB819-3F57-41E4-B928-22241ADF9DBE}" type="presParOf" srcId="{F285909E-2651-45C0-9787-AEAFF53392E9}" destId="{70AF51D0-3C70-4356-937B-1F3C551FA732}" srcOrd="5" destOrd="0" presId="urn:microsoft.com/office/officeart/2005/8/layout/vProcess5"/>
    <dgm:cxn modelId="{4FA2EC3A-D2C5-45A1-A000-136B71191301}" type="presParOf" srcId="{F285909E-2651-45C0-9787-AEAFF53392E9}" destId="{0A5F11D9-16B7-481A-8CE5-F892CB8BC88B}" srcOrd="6" destOrd="0" presId="urn:microsoft.com/office/officeart/2005/8/layout/vProcess5"/>
    <dgm:cxn modelId="{E9D07C2B-E3F2-4708-A682-25FA6CBC1049}" type="presParOf" srcId="{F285909E-2651-45C0-9787-AEAFF53392E9}" destId="{06787B0E-5959-4716-BABC-BD6C6B1947D2}" srcOrd="7" destOrd="0" presId="urn:microsoft.com/office/officeart/2005/8/layout/vProcess5"/>
    <dgm:cxn modelId="{B617B51F-987A-46F3-91BB-D6375A14E70F}" type="presParOf" srcId="{F285909E-2651-45C0-9787-AEAFF53392E9}" destId="{9F219649-62B9-4CE2-97EF-6EC30621946D}" srcOrd="8" destOrd="0" presId="urn:microsoft.com/office/officeart/2005/8/layout/vProcess5"/>
    <dgm:cxn modelId="{1C2B03E7-A4E6-4245-8C80-689775295021}" type="presParOf" srcId="{F285909E-2651-45C0-9787-AEAFF53392E9}" destId="{48DB917D-BBE8-4399-A245-B0E2D091893A}" srcOrd="9" destOrd="0" presId="urn:microsoft.com/office/officeart/2005/8/layout/vProcess5"/>
    <dgm:cxn modelId="{C7E2DE5D-C3EE-4DA8-947C-526D001EA9B8}" type="presParOf" srcId="{F285909E-2651-45C0-9787-AEAFF53392E9}" destId="{EE6478C1-00C9-42CA-845A-0479BFB830FE}" srcOrd="10" destOrd="0" presId="urn:microsoft.com/office/officeart/2005/8/layout/vProcess5"/>
    <dgm:cxn modelId="{DA0A6DEE-5235-4375-9FF5-0D3D56AC3A4F}" type="presParOf" srcId="{F285909E-2651-45C0-9787-AEAFF53392E9}" destId="{6710220C-2580-4A0D-823E-5D2B0F31C951}" srcOrd="11" destOrd="0" presId="urn:microsoft.com/office/officeart/2005/8/layout/vProcess5"/>
    <dgm:cxn modelId="{B8A6A89F-D559-4C44-A5A9-7E27607B281B}" type="presParOf" srcId="{F285909E-2651-45C0-9787-AEAFF53392E9}" destId="{1AEB5FAF-6790-49C9-AB73-80A96B037F32}" srcOrd="12" destOrd="0" presId="urn:microsoft.com/office/officeart/2005/8/layout/vProcess5"/>
    <dgm:cxn modelId="{A254965F-88E7-4635-AE9E-8991DFC2D840}" type="presParOf" srcId="{F285909E-2651-45C0-9787-AEAFF53392E9}" destId="{36BFA4B2-672D-47BD-A064-95D06AC5CF89}" srcOrd="13" destOrd="0" presId="urn:microsoft.com/office/officeart/2005/8/layout/vProcess5"/>
    <dgm:cxn modelId="{03BAE01B-8355-4196-A247-7404EC7CFCBF}" type="presParOf" srcId="{F285909E-2651-45C0-9787-AEAFF53392E9}" destId="{828E58DA-17A5-4F21-95C4-65E6F8EA3630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8135A9-B5DB-4073-BC9B-A76780A4E199}">
      <dsp:nvSpPr>
        <dsp:cNvPr id="0" name=""/>
        <dsp:cNvSpPr/>
      </dsp:nvSpPr>
      <dsp:spPr>
        <a:xfrm>
          <a:off x="72032" y="0"/>
          <a:ext cx="6847209" cy="6936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производитель не позднее пяти дней </a:t>
          </a:r>
          <a:r>
            <a:rPr lang="ru-RU" sz="20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вносит данные о партии во ФГИЗ «Зерно» 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после сбора урожая</a:t>
          </a:r>
          <a:endParaRPr lang="ru-RU" sz="1800" kern="1200" dirty="0"/>
        </a:p>
      </dsp:txBody>
      <dsp:txXfrm>
        <a:off x="92348" y="20316"/>
        <a:ext cx="5892472" cy="652995"/>
      </dsp:txXfrm>
    </dsp:sp>
    <dsp:sp modelId="{FD81E9E9-BE86-4DFA-B3B9-CA3535E39480}">
      <dsp:nvSpPr>
        <dsp:cNvPr id="0" name=""/>
        <dsp:cNvSpPr/>
      </dsp:nvSpPr>
      <dsp:spPr>
        <a:xfrm>
          <a:off x="239757" y="792088"/>
          <a:ext cx="6847209" cy="785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направляет </a:t>
          </a:r>
          <a:r>
            <a:rPr lang="ru-RU" sz="20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уведомление о готовности партии зерна</a:t>
          </a:r>
          <a:r>
            <a:rPr lang="ru-RU" sz="20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в Екатеринбургский филиал ФГБУ «ВНИИЗЖ»  </a:t>
          </a:r>
          <a:endParaRPr lang="ru-RU" sz="1800" kern="1200" dirty="0"/>
        </a:p>
      </dsp:txBody>
      <dsp:txXfrm>
        <a:off x="262758" y="815089"/>
        <a:ext cx="5767543" cy="739293"/>
      </dsp:txXfrm>
    </dsp:sp>
    <dsp:sp modelId="{51B77DEF-D506-46C9-8ED0-0A47802D0B2E}">
      <dsp:nvSpPr>
        <dsp:cNvPr id="0" name=""/>
        <dsp:cNvSpPr/>
      </dsp:nvSpPr>
      <dsp:spPr>
        <a:xfrm>
          <a:off x="736764" y="1641683"/>
          <a:ext cx="6847209" cy="9506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специалист Екатеринбургского филиала ФГБУ «ВНИИЗЖ», осуществляется </a:t>
          </a:r>
          <a:r>
            <a:rPr lang="ru-RU" sz="24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выезд</a:t>
          </a: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 с целью отбора проб от партии зерна</a:t>
          </a:r>
          <a:endParaRPr lang="ru-RU" sz="2000" kern="1200" dirty="0"/>
        </a:p>
      </dsp:txBody>
      <dsp:txXfrm>
        <a:off x="764606" y="1669525"/>
        <a:ext cx="5757861" cy="894921"/>
      </dsp:txXfrm>
    </dsp:sp>
    <dsp:sp modelId="{181E6F4E-8AA2-4ACB-9A12-A3A61A883A36}">
      <dsp:nvSpPr>
        <dsp:cNvPr id="0" name=""/>
        <dsp:cNvSpPr/>
      </dsp:nvSpPr>
      <dsp:spPr>
        <a:xfrm>
          <a:off x="1008087" y="2664299"/>
          <a:ext cx="6847209" cy="804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проводятся </a:t>
          </a:r>
          <a:r>
            <a:rPr lang="ru-RU" sz="20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лабораторные исследования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потребительских свойств зерна </a:t>
          </a:r>
          <a:r>
            <a:rPr lang="ru-RU" sz="20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с оформлением протокола испытания</a:t>
          </a:r>
          <a:endParaRPr lang="ru-RU" sz="2000" b="1" kern="1200" dirty="0">
            <a:solidFill>
              <a:srgbClr val="C00000"/>
            </a:solidFill>
          </a:endParaRPr>
        </a:p>
      </dsp:txBody>
      <dsp:txXfrm>
        <a:off x="1031642" y="2687854"/>
        <a:ext cx="5766435" cy="757110"/>
      </dsp:txXfrm>
    </dsp:sp>
    <dsp:sp modelId="{70AF51D0-3C70-4356-937B-1F3C551FA732}">
      <dsp:nvSpPr>
        <dsp:cNvPr id="0" name=""/>
        <dsp:cNvSpPr/>
      </dsp:nvSpPr>
      <dsp:spPr>
        <a:xfrm>
          <a:off x="1296117" y="3600399"/>
          <a:ext cx="6847209" cy="752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результаты</a:t>
          </a: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 исследований вносятся сотрудниками лаборатории в </a:t>
          </a:r>
          <a:r>
            <a:rPr lang="ru-RU" sz="20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ФГИС «Зерно</a:t>
          </a:r>
          <a:r>
            <a:rPr lang="ru-RU" sz="2000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»</a:t>
          </a:r>
        </a:p>
      </dsp:txBody>
      <dsp:txXfrm>
        <a:off x="1318171" y="3622453"/>
        <a:ext cx="5769437" cy="708857"/>
      </dsp:txXfrm>
    </dsp:sp>
    <dsp:sp modelId="{0A5F11D9-16B7-481A-8CE5-F892CB8BC88B}">
      <dsp:nvSpPr>
        <dsp:cNvPr id="0" name=""/>
        <dsp:cNvSpPr/>
      </dsp:nvSpPr>
      <dsp:spPr>
        <a:xfrm>
          <a:off x="6264694" y="504054"/>
          <a:ext cx="522346" cy="52234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300" kern="1200"/>
        </a:p>
      </dsp:txBody>
      <dsp:txXfrm>
        <a:off x="6382222" y="504054"/>
        <a:ext cx="287290" cy="393065"/>
      </dsp:txXfrm>
    </dsp:sp>
    <dsp:sp modelId="{06787B0E-5959-4716-BABC-BD6C6B1947D2}">
      <dsp:nvSpPr>
        <dsp:cNvPr id="0" name=""/>
        <dsp:cNvSpPr/>
      </dsp:nvSpPr>
      <dsp:spPr>
        <a:xfrm>
          <a:off x="6552730" y="1440159"/>
          <a:ext cx="522346" cy="52234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300" kern="1200"/>
        </a:p>
      </dsp:txBody>
      <dsp:txXfrm>
        <a:off x="6670258" y="1440159"/>
        <a:ext cx="287290" cy="393065"/>
      </dsp:txXfrm>
    </dsp:sp>
    <dsp:sp modelId="{9F219649-62B9-4CE2-97EF-6EC30621946D}">
      <dsp:nvSpPr>
        <dsp:cNvPr id="0" name=""/>
        <dsp:cNvSpPr/>
      </dsp:nvSpPr>
      <dsp:spPr>
        <a:xfrm>
          <a:off x="6912771" y="2404465"/>
          <a:ext cx="522346" cy="52234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300" kern="1200"/>
        </a:p>
      </dsp:txBody>
      <dsp:txXfrm>
        <a:off x="7030299" y="2404465"/>
        <a:ext cx="287290" cy="393065"/>
      </dsp:txXfrm>
    </dsp:sp>
    <dsp:sp modelId="{48DB917D-BBE8-4399-A245-B0E2D091893A}">
      <dsp:nvSpPr>
        <dsp:cNvPr id="0" name=""/>
        <dsp:cNvSpPr/>
      </dsp:nvSpPr>
      <dsp:spPr>
        <a:xfrm>
          <a:off x="7272806" y="3312365"/>
          <a:ext cx="522346" cy="52234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300" kern="1200"/>
        </a:p>
      </dsp:txBody>
      <dsp:txXfrm>
        <a:off x="7390334" y="3312365"/>
        <a:ext cx="287290" cy="393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D9826-58F5-419A-8F70-101BC3845E2D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88CC-CDAA-4269-A280-A929405C91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947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D9826-58F5-419A-8F70-101BC3845E2D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88CC-CDAA-4269-A280-A929405C91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0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D9826-58F5-419A-8F70-101BC3845E2D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88CC-CDAA-4269-A280-A929405C91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849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D9826-58F5-419A-8F70-101BC3845E2D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88CC-CDAA-4269-A280-A929405C91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126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D9826-58F5-419A-8F70-101BC3845E2D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88CC-CDAA-4269-A280-A929405C91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52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D9826-58F5-419A-8F70-101BC3845E2D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88CC-CDAA-4269-A280-A929405C91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472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D9826-58F5-419A-8F70-101BC3845E2D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88CC-CDAA-4269-A280-A929405C91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242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D9826-58F5-419A-8F70-101BC3845E2D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88CC-CDAA-4269-A280-A929405C91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39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D9826-58F5-419A-8F70-101BC3845E2D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88CC-CDAA-4269-A280-A929405C91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171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D9826-58F5-419A-8F70-101BC3845E2D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88CC-CDAA-4269-A280-A929405C91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694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D9826-58F5-419A-8F70-101BC3845E2D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88CC-CDAA-4269-A280-A929405C91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005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D9826-58F5-419A-8F70-101BC3845E2D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588CC-CDAA-4269-A280-A929405C91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525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tel:+73842572086" TargetMode="External"/><Relationship Id="rId2" Type="http://schemas.openxmlformats.org/officeDocument/2006/relationships/hyperlink" Target="mailto:m-zerno-2024@ya.ru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/>
                </a:solidFill>
              </a:rPr>
              <a:t>Екатеринбургский филиал</a:t>
            </a:r>
            <a:br>
              <a:rPr lang="ru-RU" b="1" dirty="0">
                <a:solidFill>
                  <a:schemeClr val="tx2"/>
                </a:solidFill>
              </a:rPr>
            </a:br>
            <a:r>
              <a:rPr lang="ru-RU" b="1" dirty="0">
                <a:solidFill>
                  <a:schemeClr val="tx2"/>
                </a:solidFill>
              </a:rPr>
              <a:t> ФГБУ «ВНИИЗЖ»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b="1" cap="all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ГОСМОНИТОРИНГ В 2024 ГОДУ БУДЕТ ОСУЩЕСТВЛЯТЬСЯ ТОЛЬКО ДЛЯ ПШЕНИЦЫ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48706"/>
            <a:ext cx="4038600" cy="3028950"/>
          </a:xfrm>
        </p:spPr>
      </p:pic>
      <p:pic>
        <p:nvPicPr>
          <p:cNvPr id="4" name="Рисунок 5">
            <a:extLst>
              <a:ext uri="{FF2B5EF4-FFF2-40B4-BE49-F238E27FC236}">
                <a16:creationId xmlns:a16="http://schemas.microsoft.com/office/drawing/2014/main" id="{A9CAA031-77D5-2446-9A8B-E0C062F6ECE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148" y="157038"/>
            <a:ext cx="862869" cy="92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91052C-DB72-124A-8D29-B9EB20B0B67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272" y="285728"/>
            <a:ext cx="1026003" cy="778822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0666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Екатеринбургский филиал ФГБУ «ВНИИЗЖ»</a:t>
            </a:r>
            <a:b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оказывает следующие услуги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7091" y="1312168"/>
            <a:ext cx="8229600" cy="5141168"/>
          </a:xfrm>
        </p:spPr>
        <p:txBody>
          <a:bodyPr anchor="ctr">
            <a:noAutofit/>
          </a:bodyPr>
          <a:lstStyle/>
          <a:p>
            <a:pPr marL="722313" indent="-441325">
              <a:buNone/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Испытания почв и грунтов:</a:t>
            </a:r>
          </a:p>
          <a:p>
            <a:pPr marL="722313" indent="-441325"/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Комплексная оценка состояния плодородия почвы;</a:t>
            </a:r>
          </a:p>
          <a:p>
            <a:pPr marL="722313" indent="-441325"/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Агрохимические исследования;</a:t>
            </a:r>
          </a:p>
          <a:p>
            <a:pPr marL="722313" indent="-441325"/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Расчет лимитов внесения удобрений;</a:t>
            </a:r>
          </a:p>
          <a:p>
            <a:pPr marL="722313" indent="-441325"/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Разработка проектов рекультивации.</a:t>
            </a:r>
          </a:p>
          <a:p>
            <a:pPr marL="722313" indent="-441325">
              <a:buNone/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Разработка, оценка и актуализация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22313" indent="-441325"/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 Производственного контроля.</a:t>
            </a:r>
          </a:p>
          <a:p>
            <a:pPr marL="722313" indent="-441325"/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ТУ, СТО (пищевая продукция, корма, комбикорма, зерно, ППЖ). </a:t>
            </a:r>
          </a:p>
          <a:p>
            <a:pPr marL="722313" indent="-441325"/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ХАССП</a:t>
            </a:r>
          </a:p>
          <a:p>
            <a:pPr marL="722313" indent="-441325">
              <a:buNone/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Разработка и регистрация деклараций; </a:t>
            </a:r>
          </a:p>
          <a:p>
            <a:pPr marL="722313" indent="-441325">
              <a:buNone/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Подготовка предприятия для включения в реестр экспортеров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722313" indent="-441325">
              <a:buNone/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Доставка проб (в том числе и биологического материала) для лабораторных исследований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22313" indent="-441325">
              <a:buNone/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Консультационные услуги/ обучение по работе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22313" indent="-441325"/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информационных системах (ФГИС «Зерно», ФГИС «Меркурий», ФГИС «Цербер», ФГИС «Сатурн» и др.);</a:t>
            </a:r>
          </a:p>
          <a:p>
            <a:pPr marL="722313" indent="-441325"/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судебных разбирательствах</a:t>
            </a:r>
          </a:p>
          <a:p>
            <a:pPr marL="722313" indent="-441325"/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вакцинации.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D1FDC70-C6DA-C04B-8D90-661183829F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24" y="404664"/>
            <a:ext cx="926135" cy="70301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3247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/>
                </a:solidFill>
              </a:rPr>
              <a:t>Екатеринбургский филиал</a:t>
            </a:r>
            <a:br>
              <a:rPr lang="ru-RU" b="1" dirty="0">
                <a:solidFill>
                  <a:schemeClr val="tx2"/>
                </a:solidFill>
              </a:rPr>
            </a:br>
            <a:r>
              <a:rPr lang="ru-RU" b="1" dirty="0">
                <a:solidFill>
                  <a:schemeClr val="tx2"/>
                </a:solidFill>
              </a:rPr>
              <a:t> ФГБУ «ВНИИЗЖ»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marL="0" indent="0" algn="ctr">
              <a:buNone/>
            </a:pPr>
            <a:r>
              <a:rPr 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Надеемся на дальнейшее сотрудничество!</a:t>
            </a:r>
          </a:p>
          <a:p>
            <a:pPr marL="0" indent="0" algn="ctr">
              <a:buNone/>
            </a:pPr>
            <a:r>
              <a:rPr lang="ru-RU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Екатеринбург, ул. Мостовая 15б, </a:t>
            </a:r>
          </a:p>
          <a:p>
            <a:pPr marL="0" indent="0" algn="ctr">
              <a:buNone/>
            </a:pPr>
            <a:r>
              <a:rPr lang="ru-RU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тел. 8(343) 264-89-55; 301-89-95 </a:t>
            </a:r>
          </a:p>
          <a:p>
            <a:pPr marL="0" indent="0" algn="ctr">
              <a:buNone/>
            </a:pPr>
            <a:r>
              <a:rPr lang="ru-RU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Е-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mail: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m-zerno-2024@ya.ru</a:t>
            </a:r>
            <a:endParaRPr lang="ru-RU" sz="24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D1FDC70-C6DA-C04B-8D90-661183829F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77" y="578268"/>
            <a:ext cx="926135" cy="70301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6484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Государственный мониторинг зерна 2024 год</a:t>
            </a:r>
            <a:endParaRPr lang="ru-RU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77500" lnSpcReduction="20000"/>
          </a:bodyPr>
          <a:lstStyle/>
          <a:p>
            <a:pPr marL="0" indent="457200"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Государственный мониторинг обязателен для всех производителей зерна пшеницы.</a:t>
            </a:r>
          </a:p>
          <a:p>
            <a:pPr marL="0" indent="457200"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Государственный мониторинг зерна осуществляется в целях получения достоверных данных по показателям качества пшеницы.</a:t>
            </a:r>
          </a:p>
          <a:p>
            <a:pPr marL="0" indent="457200" algn="just"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В 2024 году объектом мониторинга зерна является зерно мягкой и твердой пшеницы урожая 2024 года в период уборки урожая в месте выращивания с географическим указанием, предназначенное для формирования партии зерна.</a:t>
            </a:r>
          </a:p>
          <a:p>
            <a:pPr marL="0" indent="45720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Государственный мониторинг зерна на территории  Свердловской области и Пермского края осуществляется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только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Екатеринбургским филиалом ФГБУ «ВНИИЗЖ».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D1FDC70-C6DA-C04B-8D90-661183829F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77" y="578268"/>
            <a:ext cx="926135" cy="70301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4680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Государственный мониторинг зерна 2024 год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t">
            <a:normAutofit lnSpcReduction="10000"/>
          </a:bodyPr>
          <a:lstStyle/>
          <a:p>
            <a:pPr marL="0" indent="45720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рамках мониторинга зерна осуществляются анализ, оценка объема и потребительских свойств зерна, произведенного на территории Российской Федерации. Перечень потребительских свойств зерна для целей мониторинга зерна установлен Приказом Минсельхоза России от 08.09.2021 №611.</a:t>
            </a:r>
          </a:p>
          <a:p>
            <a:pPr marL="0" indent="45720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Результаты исследований вносятся в ФГИС «Зерно» специалистами лаборатории. </a:t>
            </a:r>
          </a:p>
          <a:p>
            <a:pPr marL="0" indent="45720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Информация о результатах исследований является общедоступной для пользователей ФГИС «Зерно».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D1FDC70-C6DA-C04B-8D90-661183829F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77" y="578268"/>
            <a:ext cx="926135" cy="70301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10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Государственный мониторинг зерна 2024 год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Порядок работы с Екатеринбургским филиалом ФГБУ «ВНИИЗЖ» в рамках государственного мониторинга:</a:t>
            </a:r>
          </a:p>
          <a:p>
            <a:pPr marL="0" indent="0" algn="ctr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D1FDC70-C6DA-C04B-8D90-661183829F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77" y="578268"/>
            <a:ext cx="926135" cy="703014"/>
          </a:xfrm>
          <a:prstGeom prst="rect">
            <a:avLst/>
          </a:prstGeom>
          <a:ln>
            <a:noFill/>
          </a:ln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40357198"/>
              </p:ext>
            </p:extLst>
          </p:nvPr>
        </p:nvGraphicFramePr>
        <p:xfrm>
          <a:off x="251520" y="2204864"/>
          <a:ext cx="889248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61400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Государственный мониторинг зерна 2024 год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Aharoni" pitchFamily="2" charset="-79"/>
              </a:rPr>
              <a:t>Внесение результатов лабораторных исследований во ФГИС «Зерно» позволит:</a:t>
            </a:r>
          </a:p>
          <a:p>
            <a:pPr lvl="0"/>
            <a:r>
              <a:rPr lang="ru-RU" sz="2000" dirty="0">
                <a:latin typeface="Times New Roman" pitchFamily="18" charset="0"/>
                <a:cs typeface="Aharoni" pitchFamily="2" charset="-79"/>
              </a:rPr>
              <a:t>получить объективную информацию о качестве зерна нового урожая в соответствии с товарной классификацией;</a:t>
            </a:r>
          </a:p>
          <a:p>
            <a:pPr lvl="0"/>
            <a:r>
              <a:rPr lang="ru-RU" sz="2000" dirty="0">
                <a:latin typeface="Times New Roman" pitchFamily="18" charset="0"/>
                <a:cs typeface="Aharoni" pitchFamily="2" charset="-79"/>
              </a:rPr>
              <a:t>сформировать товарные партии зерна, исходя из потребительских свойств с заданными техническими параметрами;</a:t>
            </a:r>
          </a:p>
          <a:p>
            <a:pPr lvl="0"/>
            <a:r>
              <a:rPr lang="ru-RU" sz="2000" dirty="0">
                <a:latin typeface="Times New Roman" pitchFamily="18" charset="0"/>
                <a:cs typeface="Aharoni" pitchFamily="2" charset="-79"/>
              </a:rPr>
              <a:t>составить партии зерна по технологическим характеристикам для отраслей перерабатывающей промышленности;</a:t>
            </a:r>
          </a:p>
          <a:p>
            <a:pPr lvl="0"/>
            <a:r>
              <a:rPr lang="ru-RU" sz="2000" dirty="0">
                <a:latin typeface="Times New Roman" pitchFamily="18" charset="0"/>
                <a:cs typeface="Aharoni" pitchFamily="2" charset="-79"/>
              </a:rPr>
              <a:t>проводить обоснованные взаиморасчеты </a:t>
            </a:r>
            <a:r>
              <a:rPr lang="ru-RU" sz="2000" dirty="0" err="1">
                <a:latin typeface="Times New Roman" pitchFamily="18" charset="0"/>
                <a:cs typeface="Aharoni" pitchFamily="2" charset="-79"/>
              </a:rPr>
              <a:t>сельхозтоваропроизводителей</a:t>
            </a:r>
            <a:r>
              <a:rPr lang="ru-RU" sz="2000" dirty="0">
                <a:latin typeface="Times New Roman" pitchFamily="18" charset="0"/>
                <a:cs typeface="Aharoni" pitchFamily="2" charset="-79"/>
              </a:rPr>
              <a:t> и участников зернового рынка;</a:t>
            </a:r>
          </a:p>
          <a:p>
            <a:pPr lvl="0"/>
            <a:r>
              <a:rPr lang="ru-RU" sz="2000" dirty="0">
                <a:latin typeface="Times New Roman" pitchFamily="18" charset="0"/>
                <a:cs typeface="Aharoni" pitchFamily="2" charset="-79"/>
              </a:rPr>
              <a:t>использовать для регистрации декларации соответствия</a:t>
            </a:r>
          </a:p>
          <a:p>
            <a:pPr lvl="0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Напоминаем, что анализ потребительских свойств зерна БЕСПЛАТНЫЙ.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D1FDC70-C6DA-C04B-8D90-661183829F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77" y="578268"/>
            <a:ext cx="926135" cy="70301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7800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Государственный мониторинг зерна 2024 год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3995936" y="1600200"/>
            <a:ext cx="4690864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Уведомление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направляется в Екатеринбургский филиал ФГБУ «ВНИИЗЖ» не позднее чем за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10 дней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до предполагаемого выезда специалиста.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Контактная информация:</a:t>
            </a:r>
          </a:p>
          <a:p>
            <a:pPr marL="0" indent="0"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dirty="0">
                <a:hlinkClick r:id="rId2"/>
              </a:rPr>
              <a:t>m-zerno-2024@ya.ru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Тел.:</a:t>
            </a:r>
            <a:r>
              <a:rPr lang="ru-RU" sz="2600" dirty="0">
                <a:latin typeface="Times New Roman" pitchFamily="18" charset="0"/>
                <a:cs typeface="Times New Roman" pitchFamily="18" charset="0"/>
                <a:hlinkClick r:id="rId3"/>
              </a:rPr>
              <a:t>+7 (343) 264-89-55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      +7 (343) 301-89-95 </a:t>
            </a:r>
          </a:p>
          <a:p>
            <a:pPr marL="0" indent="0">
              <a:buNone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D1FDC70-C6DA-C04B-8D90-661183829F2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77" y="578268"/>
            <a:ext cx="926135" cy="703014"/>
          </a:xfrm>
          <a:prstGeom prst="rect">
            <a:avLst/>
          </a:prstGeom>
          <a:ln>
            <a:noFill/>
          </a:ln>
        </p:spPr>
      </p:pic>
      <p:sp>
        <p:nvSpPr>
          <p:cNvPr id="2" name="Объект 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ru-RU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97343"/>
            <a:ext cx="3914775" cy="488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8019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Государственный мониторинг зерна 2024 год</a:t>
            </a:r>
            <a:endParaRPr lang="ru-RU" sz="28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D1FDC70-C6DA-C04B-8D90-661183829F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76672"/>
            <a:ext cx="926135" cy="703014"/>
          </a:xfrm>
          <a:prstGeom prst="rect">
            <a:avLst/>
          </a:prstGeom>
          <a:ln>
            <a:noFill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807887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4816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7412" y="274638"/>
            <a:ext cx="7619084" cy="1143000"/>
          </a:xfrm>
        </p:spPr>
        <p:txBody>
          <a:bodyPr anchor="b">
            <a:noAutofit/>
          </a:bodyPr>
          <a:lstStyle/>
          <a:p>
            <a:r>
              <a:rPr lang="ru-RU" sz="2800" b="1" dirty="0">
                <a:solidFill>
                  <a:schemeClr val="tx2"/>
                </a:solidFill>
              </a:rPr>
              <a:t>Оптимизация ваших затрат при работе с       Екатеринбургским филиалом ФГБУ «ВНИИЗЖ»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775712" y="158491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Одновременно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с отбором проб в рамках мониторинга Вы получаете </a:t>
            </a: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возможность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провести исследование на </a:t>
            </a: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ГМО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в соответствии с ФЗ от 30 декабря 2021 г. N 454-ФЗ "О семеноводстве"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отбора проб сельскохозяйственных культур: </a:t>
            </a:r>
          </a:p>
          <a:p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для целей </a:t>
            </a: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декларирования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 целью исследования потребительских свойств;</a:t>
            </a:r>
          </a:p>
          <a:p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на фитосанитарное исследования.</a:t>
            </a:r>
          </a:p>
          <a:p>
            <a:pPr marL="0" indent="457200" fontAlgn="ctr">
              <a:buNone/>
            </a:pP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marL="0" indent="457200" font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Для этого необходимо при подаче уведомления о готовности партии зерна направить заявку  на отбор проб (форма заявки находится на сайте в разделе: </a:t>
            </a:r>
          </a:p>
          <a:p>
            <a:pPr marL="0" indent="457200" fontAlgn="ctr">
              <a:buNone/>
            </a:pPr>
            <a:r>
              <a:rPr lang="ru-RU" sz="3400" u="sng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Заказчикам/Бланки и образцы для заполнения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D1FDC70-C6DA-C04B-8D90-661183829F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77" y="578268"/>
            <a:ext cx="926135" cy="70301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8190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10939"/>
            <a:ext cx="792088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Екатеринбургский филиал ФГБУ «ВНИИЗЖ»</a:t>
            </a:r>
            <a:b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оказывает следующие услуги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 indent="457200">
              <a:buAutoNum type="arabicPeriod"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Исследования семенного и посадочного материала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(от 30 декабря 2021 года№454-ФЗ "О семеноводстве")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pPr marL="628650" indent="-28575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наличие/отсутствие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ГМО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посевах/посадках, семенах/посадочном материале;</a:t>
            </a:r>
          </a:p>
          <a:p>
            <a:pPr marL="628650" indent="-28575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посевные качества семян/посадочного материала;</a:t>
            </a:r>
          </a:p>
          <a:p>
            <a:pPr marL="628650" indent="-28575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апробация сортовых посевов.</a:t>
            </a:r>
          </a:p>
          <a:p>
            <a:pPr marL="685800">
              <a:buAutoNum type="arabicPeriod" startAt="2"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Фитосанитарное обследование:</a:t>
            </a:r>
          </a:p>
          <a:p>
            <a:pPr marL="68580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Обследование посевов/посадок сельскохозяйственных культур;</a:t>
            </a:r>
          </a:p>
          <a:p>
            <a:pPr marL="68580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Обследование складских и производственных помещений.</a:t>
            </a:r>
          </a:p>
          <a:p>
            <a:pPr indent="0">
              <a:buNone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 Обеззараживание (фумигация):</a:t>
            </a:r>
          </a:p>
          <a:p>
            <a:pPr marL="68580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Обеззараживание складских и производственных помещений;</a:t>
            </a:r>
          </a:p>
          <a:p>
            <a:pPr marL="68580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Обеззараживание сельскохозяйственной продукции,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т.ч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зерна;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D1FDC70-C6DA-C04B-8D90-661183829F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24" y="404664"/>
            <a:ext cx="926135" cy="70301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96154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744</Words>
  <Application>Microsoft Office PowerPoint</Application>
  <PresentationFormat>Экран (4:3)</PresentationFormat>
  <Paragraphs>81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Екатеринбургский филиал  ФГБУ «ВНИИЗЖ»</vt:lpstr>
      <vt:lpstr>Государственный мониторинг зерна 2024 год</vt:lpstr>
      <vt:lpstr>Государственный мониторинг зерна 2024 год</vt:lpstr>
      <vt:lpstr>Государственный мониторинг зерна 2024 год</vt:lpstr>
      <vt:lpstr>Государственный мониторинг зерна 2024 год</vt:lpstr>
      <vt:lpstr>Государственный мониторинг зерна 2024 год</vt:lpstr>
      <vt:lpstr>Государственный мониторинг зерна 2024 год</vt:lpstr>
      <vt:lpstr>Оптимизация ваших затрат при работе с       Екатеринбургским филиалом ФГБУ «ВНИИЗЖ»</vt:lpstr>
      <vt:lpstr>Екатеринбургский филиал ФГБУ «ВНИИЗЖ» оказывает следующие услуги :</vt:lpstr>
      <vt:lpstr>Екатеринбургский филиал ФГБУ «ВНИИЗЖ» оказывает следующие услуги :</vt:lpstr>
      <vt:lpstr>Екатеринбургский филиал  ФГБУ «ВНИИЗЖ»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ГОСМОНИТОРИНГ В 2024 ГОДУ БУДЕТ ОСУЩЕСТВЛЯТЬСЯ ТОЛЬКО ДЛЯ ПШЕНИЦЫ</dc:title>
  <dc:creator>Пользователь Windows</dc:creator>
  <cp:lastModifiedBy>Huawei</cp:lastModifiedBy>
  <cp:revision>65</cp:revision>
  <cp:lastPrinted>2024-06-20T11:28:20Z</cp:lastPrinted>
  <dcterms:created xsi:type="dcterms:W3CDTF">2024-06-17T04:03:55Z</dcterms:created>
  <dcterms:modified xsi:type="dcterms:W3CDTF">2024-06-20T16:10:09Z</dcterms:modified>
</cp:coreProperties>
</file>