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85" r:id="rId6"/>
    <p:sldId id="260" r:id="rId7"/>
    <p:sldId id="261" r:id="rId8"/>
    <p:sldId id="287" r:id="rId9"/>
    <p:sldId id="286" r:id="rId10"/>
    <p:sldId id="271" r:id="rId11"/>
    <p:sldId id="262" r:id="rId12"/>
    <p:sldId id="273" r:id="rId13"/>
    <p:sldId id="275" r:id="rId14"/>
    <p:sldId id="267" r:id="rId15"/>
    <p:sldId id="277" r:id="rId16"/>
    <p:sldId id="279" r:id="rId17"/>
    <p:sldId id="268" r:id="rId18"/>
    <p:sldId id="281" r:id="rId19"/>
    <p:sldId id="284" r:id="rId20"/>
    <p:sldId id="270" r:id="rId21"/>
    <p:sldId id="282" r:id="rId22"/>
    <p:sldId id="265" r:id="rId23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4660"/>
  </p:normalViewPr>
  <p:slideViewPr>
    <p:cSldViewPr>
      <p:cViewPr varScale="1">
        <p:scale>
          <a:sx n="67" d="100"/>
          <a:sy n="67" d="100"/>
        </p:scale>
        <p:origin x="798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425E9A-45F0-4241-8DE9-3F303F8B57E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4231BFB-9076-4279-BF73-1C1D56181E31}">
      <dgm:prSet phldrT="[Текст]"/>
      <dgm:spPr>
        <a:ln w="12700"/>
      </dgm:spPr>
      <dgm:t>
        <a:bodyPr/>
        <a:lstStyle/>
        <a:p>
          <a:r>
            <a:rPr lang="ru-RU" b="1" dirty="0">
              <a:solidFill>
                <a:schemeClr val="tx2">
                  <a:lumMod val="50000"/>
                </a:schemeClr>
              </a:solidFill>
            </a:rPr>
            <a:t>Прямое влияние реализации проекта на увеличение объема реализации производимой с/х продукции</a:t>
          </a:r>
        </a:p>
      </dgm:t>
    </dgm:pt>
    <dgm:pt modelId="{8B88CADD-F2FC-4B35-9D46-3C9B723FC506}" type="parTrans" cxnId="{FB47ED91-AD13-4950-BBF6-8E6A87ADDFCE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B321AA7D-8FD7-420C-A545-B498412F0ADE}" type="sibTrans" cxnId="{FB47ED91-AD13-4950-BBF6-8E6A87ADDFCE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8B7E97C4-F0EF-440F-9DFF-7E1A9218C0CB}">
      <dgm:prSet phldrT="[Текст]"/>
      <dgm:spPr>
        <a:ln w="12700"/>
      </dgm:spPr>
      <dgm:t>
        <a:bodyPr/>
        <a:lstStyle/>
        <a:p>
          <a:r>
            <a:rPr lang="ru-RU" b="1" dirty="0">
              <a:solidFill>
                <a:schemeClr val="tx2">
                  <a:lumMod val="50000"/>
                </a:schemeClr>
              </a:solidFill>
            </a:rPr>
            <a:t>Привлечение туристов, увеличение туристического </a:t>
          </a:r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потока (экскурсантов</a:t>
          </a:r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)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dgm:t>
    </dgm:pt>
    <dgm:pt modelId="{49E9E2FB-4337-436C-82F7-3A77A860628F}" type="parTrans" cxnId="{DEFAB3F6-2D93-4722-B838-EF59A0B15D54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95F404E6-34D3-4066-90BC-935F6C09C091}" type="sibTrans" cxnId="{DEFAB3F6-2D93-4722-B838-EF59A0B15D54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0211674E-EE55-4B74-9E48-4F90DB46DED7}">
      <dgm:prSet phldrT="[Текст]"/>
      <dgm:spPr>
        <a:ln w="12700"/>
      </dgm:spPr>
      <dgm:t>
        <a:bodyPr/>
        <a:lstStyle/>
        <a:p>
          <a:r>
            <a:rPr lang="ru-RU" b="1" dirty="0">
              <a:solidFill>
                <a:schemeClr val="tx2">
                  <a:lumMod val="50000"/>
                </a:schemeClr>
              </a:solidFill>
            </a:rPr>
            <a:t>Сезонность проекта (преимущество установлено для проектов круглогодичного функционирования)</a:t>
          </a:r>
        </a:p>
      </dgm:t>
    </dgm:pt>
    <dgm:pt modelId="{D67F32FA-C7B6-4C65-B563-D06E624F7B6C}" type="parTrans" cxnId="{B4373436-3BE1-41D4-B0CD-E18B99A9FD88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9A531028-AFC7-4DF6-9D77-CB8704B3244B}" type="sibTrans" cxnId="{B4373436-3BE1-41D4-B0CD-E18B99A9FD88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7876B4E5-A434-4477-AB86-58D73A83C93E}">
      <dgm:prSet phldrT="[Текст]"/>
      <dgm:spPr>
        <a:ln w="12700"/>
      </dgm:spPr>
      <dgm:t>
        <a:bodyPr/>
        <a:lstStyle/>
        <a:p>
          <a:r>
            <a:rPr lang="ru-RU" b="1" dirty="0">
              <a:solidFill>
                <a:schemeClr val="tx2">
                  <a:lumMod val="50000"/>
                </a:schemeClr>
              </a:solidFill>
            </a:rPr>
            <a:t>Создание новых рабочих мест и обеспечение работников заработной платой не менее среднего уровня по отрасли в регионе</a:t>
          </a:r>
        </a:p>
      </dgm:t>
    </dgm:pt>
    <dgm:pt modelId="{0CA3EE08-4815-478F-8803-FF7EA4066F66}" type="parTrans" cxnId="{48C0D34D-5977-4936-A88E-B891DA033A6F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1A7F2B03-7B9B-4824-B49F-826960EA49D4}" type="sibTrans" cxnId="{48C0D34D-5977-4936-A88E-B891DA033A6F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E79629B4-289A-4EF6-B949-2EC9A0129470}">
      <dgm:prSet phldrT="[Текст]"/>
      <dgm:spPr>
        <a:ln w="12700"/>
      </dgm:spPr>
      <dgm:t>
        <a:bodyPr/>
        <a:lstStyle/>
        <a:p>
          <a:r>
            <a:rPr lang="ru-RU" b="1" i="0" dirty="0">
              <a:solidFill>
                <a:schemeClr val="tx2">
                  <a:lumMod val="50000"/>
                </a:schemeClr>
              </a:solidFill>
            </a:rPr>
            <a:t>Обеспечение комфортной среды для маломобильных граждан</a:t>
          </a:r>
        </a:p>
      </dgm:t>
    </dgm:pt>
    <dgm:pt modelId="{6D04886E-B8D3-4714-A639-BD04CE9A5692}" type="parTrans" cxnId="{D76340CE-1813-417B-9D48-9DAEDF7B80EA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B16DE6F3-7D65-47BB-A544-CE3D83E50B73}" type="sibTrans" cxnId="{D76340CE-1813-417B-9D48-9DAEDF7B80EA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D44FBC8F-AB55-42BE-9422-76547B7AF7CF}">
      <dgm:prSet phldrT="[Текст]"/>
      <dgm:spPr>
        <a:ln w="12700"/>
      </dgm:spPr>
      <dgm:t>
        <a:bodyPr/>
        <a:lstStyle/>
        <a:p>
          <a:r>
            <a:rPr lang="ru-RU" b="1" dirty="0">
              <a:solidFill>
                <a:schemeClr val="tx2">
                  <a:lumMod val="50000"/>
                </a:schemeClr>
              </a:solidFill>
            </a:rPr>
            <a:t>Срок окупаемости </a:t>
          </a:r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проекта 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F3D21631-37C9-4ABC-867A-84999BB98907}" type="parTrans" cxnId="{CB41420F-8A4C-48F3-9FF6-089211FE5B25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08FC2221-B4CE-406F-A9AE-9171FA0DB5B0}" type="sibTrans" cxnId="{CB41420F-8A4C-48F3-9FF6-089211FE5B25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1EBC10AA-1701-4C19-A66E-B284DAF36BFA}">
      <dgm:prSet phldrT="[Текст]"/>
      <dgm:spPr>
        <a:ln w="12700"/>
      </dgm:spPr>
      <dgm:t>
        <a:bodyPr/>
        <a:lstStyle/>
        <a:p>
          <a:r>
            <a:rPr lang="ru-RU" b="1" dirty="0">
              <a:solidFill>
                <a:schemeClr val="tx2">
                  <a:lumMod val="50000"/>
                </a:schemeClr>
              </a:solidFill>
            </a:rPr>
            <a:t>Объем привлеченных внебюджетных средств</a:t>
          </a:r>
        </a:p>
      </dgm:t>
    </dgm:pt>
    <dgm:pt modelId="{97C2FF3A-C618-4002-B82B-6E77D18F5FEB}" type="parTrans" cxnId="{F897411A-268E-41F9-A4A3-CD18087F5DD9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D9F6953B-8813-499E-AD74-308B1FB8049E}" type="sibTrans" cxnId="{F897411A-268E-41F9-A4A3-CD18087F5DD9}">
      <dgm:prSet/>
      <dgm:spPr/>
      <dgm:t>
        <a:bodyPr/>
        <a:lstStyle/>
        <a:p>
          <a:endParaRPr lang="ru-RU">
            <a:solidFill>
              <a:schemeClr val="accent6">
                <a:lumMod val="50000"/>
              </a:schemeClr>
            </a:solidFill>
          </a:endParaRPr>
        </a:p>
      </dgm:t>
    </dgm:pt>
    <dgm:pt modelId="{71EEDFE0-6D19-43C7-9F9C-342A0B49828D}" type="pres">
      <dgm:prSet presAssocID="{71425E9A-45F0-4241-8DE9-3F303F8B57E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94BAC86-667F-4C35-B4DD-B6C6DF7F9300}" type="pres">
      <dgm:prSet presAssocID="{71425E9A-45F0-4241-8DE9-3F303F8B57E3}" presName="Name1" presStyleCnt="0"/>
      <dgm:spPr/>
    </dgm:pt>
    <dgm:pt modelId="{7FD99364-FAEE-4E47-80A6-0EC537422097}" type="pres">
      <dgm:prSet presAssocID="{71425E9A-45F0-4241-8DE9-3F303F8B57E3}" presName="cycle" presStyleCnt="0"/>
      <dgm:spPr/>
    </dgm:pt>
    <dgm:pt modelId="{2A67D404-41B6-4DB6-92EF-2826E4DEF215}" type="pres">
      <dgm:prSet presAssocID="{71425E9A-45F0-4241-8DE9-3F303F8B57E3}" presName="srcNode" presStyleLbl="node1" presStyleIdx="0" presStyleCnt="7"/>
      <dgm:spPr/>
    </dgm:pt>
    <dgm:pt modelId="{09488064-2F60-4743-AC65-2C649B7AE111}" type="pres">
      <dgm:prSet presAssocID="{71425E9A-45F0-4241-8DE9-3F303F8B57E3}" presName="conn" presStyleLbl="parChTrans1D2" presStyleIdx="0" presStyleCnt="1"/>
      <dgm:spPr/>
      <dgm:t>
        <a:bodyPr/>
        <a:lstStyle/>
        <a:p>
          <a:endParaRPr lang="ru-RU"/>
        </a:p>
      </dgm:t>
    </dgm:pt>
    <dgm:pt modelId="{5F8FBAAE-A0E4-4660-9C00-2182189B211D}" type="pres">
      <dgm:prSet presAssocID="{71425E9A-45F0-4241-8DE9-3F303F8B57E3}" presName="extraNode" presStyleLbl="node1" presStyleIdx="0" presStyleCnt="7"/>
      <dgm:spPr/>
    </dgm:pt>
    <dgm:pt modelId="{7BF8CE9B-AD30-427E-89E2-AD89B416EC6F}" type="pres">
      <dgm:prSet presAssocID="{71425E9A-45F0-4241-8DE9-3F303F8B57E3}" presName="dstNode" presStyleLbl="node1" presStyleIdx="0" presStyleCnt="7"/>
      <dgm:spPr/>
    </dgm:pt>
    <dgm:pt modelId="{0AF58CF1-EEFC-4161-A8EA-0CAAB0B99340}" type="pres">
      <dgm:prSet presAssocID="{14231BFB-9076-4279-BF73-1C1D56181E31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1A0BD-1914-4C3A-8CCA-275F471ADB7B}" type="pres">
      <dgm:prSet presAssocID="{14231BFB-9076-4279-BF73-1C1D56181E31}" presName="accent_1" presStyleCnt="0"/>
      <dgm:spPr/>
    </dgm:pt>
    <dgm:pt modelId="{3E280ED8-469C-4655-85EF-BDD5ACD163C9}" type="pres">
      <dgm:prSet presAssocID="{14231BFB-9076-4279-BF73-1C1D56181E31}" presName="accentRepeatNode" presStyleLbl="solidFgAcc1" presStyleIdx="0" presStyleCnt="7" custLinFactNeighborY="-6447"/>
      <dgm:spPr>
        <a:ln w="3175"/>
      </dgm:spPr>
    </dgm:pt>
    <dgm:pt modelId="{6318F840-7D7A-4968-8000-1049EF29FCD8}" type="pres">
      <dgm:prSet presAssocID="{8B7E97C4-F0EF-440F-9DFF-7E1A9218C0CB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C046E-450F-4354-B03F-E00F3C88C5AF}" type="pres">
      <dgm:prSet presAssocID="{8B7E97C4-F0EF-440F-9DFF-7E1A9218C0CB}" presName="accent_2" presStyleCnt="0"/>
      <dgm:spPr/>
    </dgm:pt>
    <dgm:pt modelId="{A54FCEFB-9373-428F-AB6C-7EE9C2787EFB}" type="pres">
      <dgm:prSet presAssocID="{8B7E97C4-F0EF-440F-9DFF-7E1A9218C0CB}" presName="accentRepeatNode" presStyleLbl="solidFgAcc1" presStyleIdx="1" presStyleCnt="7" custLinFactNeighborY="-6447"/>
      <dgm:spPr>
        <a:ln w="3175"/>
      </dgm:spPr>
    </dgm:pt>
    <dgm:pt modelId="{EA66EFEA-9FB9-4230-95A1-6A0EC7D36CEB}" type="pres">
      <dgm:prSet presAssocID="{0211674E-EE55-4B74-9E48-4F90DB46DED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179CA6-E578-4B9A-91AD-90E5E10BA9C4}" type="pres">
      <dgm:prSet presAssocID="{0211674E-EE55-4B74-9E48-4F90DB46DED7}" presName="accent_3" presStyleCnt="0"/>
      <dgm:spPr/>
    </dgm:pt>
    <dgm:pt modelId="{2BB137AD-67AE-4B45-896B-D3A20BB8B435}" type="pres">
      <dgm:prSet presAssocID="{0211674E-EE55-4B74-9E48-4F90DB46DED7}" presName="accentRepeatNode" presStyleLbl="solidFgAcc1" presStyleIdx="2" presStyleCnt="7" custLinFactNeighborY="-6447"/>
      <dgm:spPr>
        <a:ln w="3175"/>
      </dgm:spPr>
    </dgm:pt>
    <dgm:pt modelId="{4204A6C0-04F6-4513-87A5-8E5DC6541CA7}" type="pres">
      <dgm:prSet presAssocID="{7876B4E5-A434-4477-AB86-58D73A83C93E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B586D-EC9B-42AD-8827-46EBD9B0D61F}" type="pres">
      <dgm:prSet presAssocID="{7876B4E5-A434-4477-AB86-58D73A83C93E}" presName="accent_4" presStyleCnt="0"/>
      <dgm:spPr/>
    </dgm:pt>
    <dgm:pt modelId="{96CF9285-3CEE-4654-A882-71E79A9AF92D}" type="pres">
      <dgm:prSet presAssocID="{7876B4E5-A434-4477-AB86-58D73A83C93E}" presName="accentRepeatNode" presStyleLbl="solidFgAcc1" presStyleIdx="3" presStyleCnt="7" custLinFactNeighborY="-6447"/>
      <dgm:spPr>
        <a:ln w="3175"/>
      </dgm:spPr>
    </dgm:pt>
    <dgm:pt modelId="{807D3CB8-8163-4473-908E-0F410D26F7AE}" type="pres">
      <dgm:prSet presAssocID="{E79629B4-289A-4EF6-B949-2EC9A0129470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CDD886-A6C4-41F6-B346-7A4A7AB1E4C3}" type="pres">
      <dgm:prSet presAssocID="{E79629B4-289A-4EF6-B949-2EC9A0129470}" presName="accent_5" presStyleCnt="0"/>
      <dgm:spPr/>
    </dgm:pt>
    <dgm:pt modelId="{53EA241F-1C59-4DD3-8E86-EDEB577A27A7}" type="pres">
      <dgm:prSet presAssocID="{E79629B4-289A-4EF6-B949-2EC9A0129470}" presName="accentRepeatNode" presStyleLbl="solidFgAcc1" presStyleIdx="4" presStyleCnt="7" custLinFactNeighborY="-6447"/>
      <dgm:spPr>
        <a:ln w="3175"/>
      </dgm:spPr>
    </dgm:pt>
    <dgm:pt modelId="{FB459722-3F99-4246-9BC8-44E7B28EB37A}" type="pres">
      <dgm:prSet presAssocID="{D44FBC8F-AB55-42BE-9422-76547B7AF7CF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1CB2E-631F-4F7B-8C93-1E41C4ED72F5}" type="pres">
      <dgm:prSet presAssocID="{D44FBC8F-AB55-42BE-9422-76547B7AF7CF}" presName="accent_6" presStyleCnt="0"/>
      <dgm:spPr/>
    </dgm:pt>
    <dgm:pt modelId="{9C62E718-47B5-41EE-B0E6-8523F5AEABF3}" type="pres">
      <dgm:prSet presAssocID="{D44FBC8F-AB55-42BE-9422-76547B7AF7CF}" presName="accentRepeatNode" presStyleLbl="solidFgAcc1" presStyleIdx="5" presStyleCnt="7" custLinFactNeighborY="-6447"/>
      <dgm:spPr>
        <a:ln w="3175"/>
      </dgm:spPr>
    </dgm:pt>
    <dgm:pt modelId="{6EF3CC75-508C-4676-8330-9F7FAC643F1D}" type="pres">
      <dgm:prSet presAssocID="{1EBC10AA-1701-4C19-A66E-B284DAF36BFA}" presName="text_7" presStyleLbl="node1" presStyleIdx="6" presStyleCnt="7" custLinFactNeighborX="856" custLinFactNeighborY="19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9F6D6C-3BF7-46BB-8D98-735077A86CAD}" type="pres">
      <dgm:prSet presAssocID="{1EBC10AA-1701-4C19-A66E-B284DAF36BFA}" presName="accent_7" presStyleCnt="0"/>
      <dgm:spPr/>
    </dgm:pt>
    <dgm:pt modelId="{50C87C1C-E02E-497D-BA54-D0C8B49E7DD3}" type="pres">
      <dgm:prSet presAssocID="{1EBC10AA-1701-4C19-A66E-B284DAF36BFA}" presName="accentRepeatNode" presStyleLbl="solidFgAcc1" presStyleIdx="6" presStyleCnt="7"/>
      <dgm:spPr>
        <a:ln w="3175"/>
      </dgm:spPr>
    </dgm:pt>
  </dgm:ptLst>
  <dgm:cxnLst>
    <dgm:cxn modelId="{4324BCAA-EB5B-463D-B562-A0A0BAB85788}" type="presOf" srcId="{14231BFB-9076-4279-BF73-1C1D56181E31}" destId="{0AF58CF1-EEFC-4161-A8EA-0CAAB0B99340}" srcOrd="0" destOrd="0" presId="urn:microsoft.com/office/officeart/2008/layout/VerticalCurvedList"/>
    <dgm:cxn modelId="{F897411A-268E-41F9-A4A3-CD18087F5DD9}" srcId="{71425E9A-45F0-4241-8DE9-3F303F8B57E3}" destId="{1EBC10AA-1701-4C19-A66E-B284DAF36BFA}" srcOrd="6" destOrd="0" parTransId="{97C2FF3A-C618-4002-B82B-6E77D18F5FEB}" sibTransId="{D9F6953B-8813-499E-AD74-308B1FB8049E}"/>
    <dgm:cxn modelId="{302A52E8-0C80-42E2-B107-6BA7BD16CA7D}" type="presOf" srcId="{7876B4E5-A434-4477-AB86-58D73A83C93E}" destId="{4204A6C0-04F6-4513-87A5-8E5DC6541CA7}" srcOrd="0" destOrd="0" presId="urn:microsoft.com/office/officeart/2008/layout/VerticalCurvedList"/>
    <dgm:cxn modelId="{589E7B09-3920-456D-ACE0-DF968B46ACF8}" type="presOf" srcId="{B321AA7D-8FD7-420C-A545-B498412F0ADE}" destId="{09488064-2F60-4743-AC65-2C649B7AE111}" srcOrd="0" destOrd="0" presId="urn:microsoft.com/office/officeart/2008/layout/VerticalCurvedList"/>
    <dgm:cxn modelId="{CB41420F-8A4C-48F3-9FF6-089211FE5B25}" srcId="{71425E9A-45F0-4241-8DE9-3F303F8B57E3}" destId="{D44FBC8F-AB55-42BE-9422-76547B7AF7CF}" srcOrd="5" destOrd="0" parTransId="{F3D21631-37C9-4ABC-867A-84999BB98907}" sibTransId="{08FC2221-B4CE-406F-A9AE-9171FA0DB5B0}"/>
    <dgm:cxn modelId="{DEFAB3F6-2D93-4722-B838-EF59A0B15D54}" srcId="{71425E9A-45F0-4241-8DE9-3F303F8B57E3}" destId="{8B7E97C4-F0EF-440F-9DFF-7E1A9218C0CB}" srcOrd="1" destOrd="0" parTransId="{49E9E2FB-4337-436C-82F7-3A77A860628F}" sibTransId="{95F404E6-34D3-4066-90BC-935F6C09C091}"/>
    <dgm:cxn modelId="{121BEFCD-17D7-4F63-A3BD-266320ECF508}" type="presOf" srcId="{E79629B4-289A-4EF6-B949-2EC9A0129470}" destId="{807D3CB8-8163-4473-908E-0F410D26F7AE}" srcOrd="0" destOrd="0" presId="urn:microsoft.com/office/officeart/2008/layout/VerticalCurvedList"/>
    <dgm:cxn modelId="{D76340CE-1813-417B-9D48-9DAEDF7B80EA}" srcId="{71425E9A-45F0-4241-8DE9-3F303F8B57E3}" destId="{E79629B4-289A-4EF6-B949-2EC9A0129470}" srcOrd="4" destOrd="0" parTransId="{6D04886E-B8D3-4714-A639-BD04CE9A5692}" sibTransId="{B16DE6F3-7D65-47BB-A544-CE3D83E50B73}"/>
    <dgm:cxn modelId="{48C0D34D-5977-4936-A88E-B891DA033A6F}" srcId="{71425E9A-45F0-4241-8DE9-3F303F8B57E3}" destId="{7876B4E5-A434-4477-AB86-58D73A83C93E}" srcOrd="3" destOrd="0" parTransId="{0CA3EE08-4815-478F-8803-FF7EA4066F66}" sibTransId="{1A7F2B03-7B9B-4824-B49F-826960EA49D4}"/>
    <dgm:cxn modelId="{888C22CA-23FB-4DF8-90C3-1EA5026688AD}" type="presOf" srcId="{D44FBC8F-AB55-42BE-9422-76547B7AF7CF}" destId="{FB459722-3F99-4246-9BC8-44E7B28EB37A}" srcOrd="0" destOrd="0" presId="urn:microsoft.com/office/officeart/2008/layout/VerticalCurvedList"/>
    <dgm:cxn modelId="{69473CF8-A8B8-448D-A47A-642CB3560A47}" type="presOf" srcId="{0211674E-EE55-4B74-9E48-4F90DB46DED7}" destId="{EA66EFEA-9FB9-4230-95A1-6A0EC7D36CEB}" srcOrd="0" destOrd="0" presId="urn:microsoft.com/office/officeart/2008/layout/VerticalCurvedList"/>
    <dgm:cxn modelId="{FAA96D66-4803-46BD-988E-CB1EF3646119}" type="presOf" srcId="{1EBC10AA-1701-4C19-A66E-B284DAF36BFA}" destId="{6EF3CC75-508C-4676-8330-9F7FAC643F1D}" srcOrd="0" destOrd="0" presId="urn:microsoft.com/office/officeart/2008/layout/VerticalCurvedList"/>
    <dgm:cxn modelId="{8DF60E04-1D00-47B1-90B9-819F7D11E953}" type="presOf" srcId="{71425E9A-45F0-4241-8DE9-3F303F8B57E3}" destId="{71EEDFE0-6D19-43C7-9F9C-342A0B49828D}" srcOrd="0" destOrd="0" presId="urn:microsoft.com/office/officeart/2008/layout/VerticalCurvedList"/>
    <dgm:cxn modelId="{B4373436-3BE1-41D4-B0CD-E18B99A9FD88}" srcId="{71425E9A-45F0-4241-8DE9-3F303F8B57E3}" destId="{0211674E-EE55-4B74-9E48-4F90DB46DED7}" srcOrd="2" destOrd="0" parTransId="{D67F32FA-C7B6-4C65-B563-D06E624F7B6C}" sibTransId="{9A531028-AFC7-4DF6-9D77-CB8704B3244B}"/>
    <dgm:cxn modelId="{FB47ED91-AD13-4950-BBF6-8E6A87ADDFCE}" srcId="{71425E9A-45F0-4241-8DE9-3F303F8B57E3}" destId="{14231BFB-9076-4279-BF73-1C1D56181E31}" srcOrd="0" destOrd="0" parTransId="{8B88CADD-F2FC-4B35-9D46-3C9B723FC506}" sibTransId="{B321AA7D-8FD7-420C-A545-B498412F0ADE}"/>
    <dgm:cxn modelId="{F9D88410-4170-4FE2-81BA-0A1AAA3D2683}" type="presOf" srcId="{8B7E97C4-F0EF-440F-9DFF-7E1A9218C0CB}" destId="{6318F840-7D7A-4968-8000-1049EF29FCD8}" srcOrd="0" destOrd="0" presId="urn:microsoft.com/office/officeart/2008/layout/VerticalCurvedList"/>
    <dgm:cxn modelId="{167D182F-56B3-422B-9E0D-98159F6E2676}" type="presParOf" srcId="{71EEDFE0-6D19-43C7-9F9C-342A0B49828D}" destId="{794BAC86-667F-4C35-B4DD-B6C6DF7F9300}" srcOrd="0" destOrd="0" presId="urn:microsoft.com/office/officeart/2008/layout/VerticalCurvedList"/>
    <dgm:cxn modelId="{48295CDD-BCA8-4B8C-81AD-9E06D7E8B1FB}" type="presParOf" srcId="{794BAC86-667F-4C35-B4DD-B6C6DF7F9300}" destId="{7FD99364-FAEE-4E47-80A6-0EC537422097}" srcOrd="0" destOrd="0" presId="urn:microsoft.com/office/officeart/2008/layout/VerticalCurvedList"/>
    <dgm:cxn modelId="{CD4228D4-B07E-4DA5-8639-4083A02D8740}" type="presParOf" srcId="{7FD99364-FAEE-4E47-80A6-0EC537422097}" destId="{2A67D404-41B6-4DB6-92EF-2826E4DEF215}" srcOrd="0" destOrd="0" presId="urn:microsoft.com/office/officeart/2008/layout/VerticalCurvedList"/>
    <dgm:cxn modelId="{C4715CD9-A857-447B-8A45-1F4FD5E2D624}" type="presParOf" srcId="{7FD99364-FAEE-4E47-80A6-0EC537422097}" destId="{09488064-2F60-4743-AC65-2C649B7AE111}" srcOrd="1" destOrd="0" presId="urn:microsoft.com/office/officeart/2008/layout/VerticalCurvedList"/>
    <dgm:cxn modelId="{88FF91DE-C37F-4684-8DFF-C959305CD6C2}" type="presParOf" srcId="{7FD99364-FAEE-4E47-80A6-0EC537422097}" destId="{5F8FBAAE-A0E4-4660-9C00-2182189B211D}" srcOrd="2" destOrd="0" presId="urn:microsoft.com/office/officeart/2008/layout/VerticalCurvedList"/>
    <dgm:cxn modelId="{FD79FD93-1DD6-4FB6-9D3F-B1AC7CA40A55}" type="presParOf" srcId="{7FD99364-FAEE-4E47-80A6-0EC537422097}" destId="{7BF8CE9B-AD30-427E-89E2-AD89B416EC6F}" srcOrd="3" destOrd="0" presId="urn:microsoft.com/office/officeart/2008/layout/VerticalCurvedList"/>
    <dgm:cxn modelId="{ADECE94C-A44C-48E8-82A2-9944BB7933B9}" type="presParOf" srcId="{794BAC86-667F-4C35-B4DD-B6C6DF7F9300}" destId="{0AF58CF1-EEFC-4161-A8EA-0CAAB0B99340}" srcOrd="1" destOrd="0" presId="urn:microsoft.com/office/officeart/2008/layout/VerticalCurvedList"/>
    <dgm:cxn modelId="{099036EC-2821-48E9-AE00-F8A509137848}" type="presParOf" srcId="{794BAC86-667F-4C35-B4DD-B6C6DF7F9300}" destId="{36B1A0BD-1914-4C3A-8CCA-275F471ADB7B}" srcOrd="2" destOrd="0" presId="urn:microsoft.com/office/officeart/2008/layout/VerticalCurvedList"/>
    <dgm:cxn modelId="{69D970F2-85CD-4665-B3C5-C301AB945227}" type="presParOf" srcId="{36B1A0BD-1914-4C3A-8CCA-275F471ADB7B}" destId="{3E280ED8-469C-4655-85EF-BDD5ACD163C9}" srcOrd="0" destOrd="0" presId="urn:microsoft.com/office/officeart/2008/layout/VerticalCurvedList"/>
    <dgm:cxn modelId="{650D2F1E-F4F6-4E42-827F-65AC040E5299}" type="presParOf" srcId="{794BAC86-667F-4C35-B4DD-B6C6DF7F9300}" destId="{6318F840-7D7A-4968-8000-1049EF29FCD8}" srcOrd="3" destOrd="0" presId="urn:microsoft.com/office/officeart/2008/layout/VerticalCurvedList"/>
    <dgm:cxn modelId="{ECBCAA42-CA7A-4E6B-B1C3-153481664932}" type="presParOf" srcId="{794BAC86-667F-4C35-B4DD-B6C6DF7F9300}" destId="{EACC046E-450F-4354-B03F-E00F3C88C5AF}" srcOrd="4" destOrd="0" presId="urn:microsoft.com/office/officeart/2008/layout/VerticalCurvedList"/>
    <dgm:cxn modelId="{F8ADEBA0-4158-49B0-A00A-10DB93990F3D}" type="presParOf" srcId="{EACC046E-450F-4354-B03F-E00F3C88C5AF}" destId="{A54FCEFB-9373-428F-AB6C-7EE9C2787EFB}" srcOrd="0" destOrd="0" presId="urn:microsoft.com/office/officeart/2008/layout/VerticalCurvedList"/>
    <dgm:cxn modelId="{6A8D8539-A9CA-428C-BA63-446BA962430E}" type="presParOf" srcId="{794BAC86-667F-4C35-B4DD-B6C6DF7F9300}" destId="{EA66EFEA-9FB9-4230-95A1-6A0EC7D36CEB}" srcOrd="5" destOrd="0" presId="urn:microsoft.com/office/officeart/2008/layout/VerticalCurvedList"/>
    <dgm:cxn modelId="{0B88E167-E192-4441-A92F-3C7DC6F39223}" type="presParOf" srcId="{794BAC86-667F-4C35-B4DD-B6C6DF7F9300}" destId="{B0179CA6-E578-4B9A-91AD-90E5E10BA9C4}" srcOrd="6" destOrd="0" presId="urn:microsoft.com/office/officeart/2008/layout/VerticalCurvedList"/>
    <dgm:cxn modelId="{6EE3C9D5-3E5B-4D14-9F44-DC6E26DA86E0}" type="presParOf" srcId="{B0179CA6-E578-4B9A-91AD-90E5E10BA9C4}" destId="{2BB137AD-67AE-4B45-896B-D3A20BB8B435}" srcOrd="0" destOrd="0" presId="urn:microsoft.com/office/officeart/2008/layout/VerticalCurvedList"/>
    <dgm:cxn modelId="{7324814E-C1D1-4540-BBC2-F8FF9883B1FC}" type="presParOf" srcId="{794BAC86-667F-4C35-B4DD-B6C6DF7F9300}" destId="{4204A6C0-04F6-4513-87A5-8E5DC6541CA7}" srcOrd="7" destOrd="0" presId="urn:microsoft.com/office/officeart/2008/layout/VerticalCurvedList"/>
    <dgm:cxn modelId="{27C5A404-2119-4529-B509-440D716F2DE9}" type="presParOf" srcId="{794BAC86-667F-4C35-B4DD-B6C6DF7F9300}" destId="{886B586D-EC9B-42AD-8827-46EBD9B0D61F}" srcOrd="8" destOrd="0" presId="urn:microsoft.com/office/officeart/2008/layout/VerticalCurvedList"/>
    <dgm:cxn modelId="{C4479BB8-A87E-4E3F-96FE-A7784DCE348F}" type="presParOf" srcId="{886B586D-EC9B-42AD-8827-46EBD9B0D61F}" destId="{96CF9285-3CEE-4654-A882-71E79A9AF92D}" srcOrd="0" destOrd="0" presId="urn:microsoft.com/office/officeart/2008/layout/VerticalCurvedList"/>
    <dgm:cxn modelId="{ED1B97BB-9B33-4BEE-A1A5-F8DC5490BA36}" type="presParOf" srcId="{794BAC86-667F-4C35-B4DD-B6C6DF7F9300}" destId="{807D3CB8-8163-4473-908E-0F410D26F7AE}" srcOrd="9" destOrd="0" presId="urn:microsoft.com/office/officeart/2008/layout/VerticalCurvedList"/>
    <dgm:cxn modelId="{85A6A5D7-E844-4DBB-8854-F7C0C795C5E5}" type="presParOf" srcId="{794BAC86-667F-4C35-B4DD-B6C6DF7F9300}" destId="{3CCDD886-A6C4-41F6-B346-7A4A7AB1E4C3}" srcOrd="10" destOrd="0" presId="urn:microsoft.com/office/officeart/2008/layout/VerticalCurvedList"/>
    <dgm:cxn modelId="{9C7CA74C-43D8-48EB-A643-48F63E95EF40}" type="presParOf" srcId="{3CCDD886-A6C4-41F6-B346-7A4A7AB1E4C3}" destId="{53EA241F-1C59-4DD3-8E86-EDEB577A27A7}" srcOrd="0" destOrd="0" presId="urn:microsoft.com/office/officeart/2008/layout/VerticalCurvedList"/>
    <dgm:cxn modelId="{5B3F5A76-C8B0-4FDB-A622-EAB1998FBF2D}" type="presParOf" srcId="{794BAC86-667F-4C35-B4DD-B6C6DF7F9300}" destId="{FB459722-3F99-4246-9BC8-44E7B28EB37A}" srcOrd="11" destOrd="0" presId="urn:microsoft.com/office/officeart/2008/layout/VerticalCurvedList"/>
    <dgm:cxn modelId="{7461EBC1-4491-4B94-BDB0-F4AA57820FFF}" type="presParOf" srcId="{794BAC86-667F-4C35-B4DD-B6C6DF7F9300}" destId="{DFE1CB2E-631F-4F7B-8C93-1E41C4ED72F5}" srcOrd="12" destOrd="0" presId="urn:microsoft.com/office/officeart/2008/layout/VerticalCurvedList"/>
    <dgm:cxn modelId="{85184714-A579-4E6B-AF85-DDF36EEF9F08}" type="presParOf" srcId="{DFE1CB2E-631F-4F7B-8C93-1E41C4ED72F5}" destId="{9C62E718-47B5-41EE-B0E6-8523F5AEABF3}" srcOrd="0" destOrd="0" presId="urn:microsoft.com/office/officeart/2008/layout/VerticalCurvedList"/>
    <dgm:cxn modelId="{B02B5A55-E741-4AE0-B04B-13DB76DF9617}" type="presParOf" srcId="{794BAC86-667F-4C35-B4DD-B6C6DF7F9300}" destId="{6EF3CC75-508C-4676-8330-9F7FAC643F1D}" srcOrd="13" destOrd="0" presId="urn:microsoft.com/office/officeart/2008/layout/VerticalCurvedList"/>
    <dgm:cxn modelId="{23BEE89B-F94A-4AF8-9D79-035367A10A8F}" type="presParOf" srcId="{794BAC86-667F-4C35-B4DD-B6C6DF7F9300}" destId="{249F6D6C-3BF7-46BB-8D98-735077A86CAD}" srcOrd="14" destOrd="0" presId="urn:microsoft.com/office/officeart/2008/layout/VerticalCurvedList"/>
    <dgm:cxn modelId="{0F3A0E1C-35EF-4275-80C3-C1CF3CF81C79}" type="presParOf" srcId="{249F6D6C-3BF7-46BB-8D98-735077A86CAD}" destId="{50C87C1C-E02E-497D-BA54-D0C8B49E7DD3}" srcOrd="0" destOrd="0" presId="urn:microsoft.com/office/officeart/2008/layout/VerticalCurvedList"/>
  </dgm:cxnLst>
  <dgm:bg/>
  <dgm:whole>
    <a:ln w="9525"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88064-2F60-4743-AC65-2C649B7AE111}">
      <dsp:nvSpPr>
        <dsp:cNvPr id="0" name=""/>
        <dsp:cNvSpPr/>
      </dsp:nvSpPr>
      <dsp:spPr>
        <a:xfrm>
          <a:off x="-9749905" y="-1490029"/>
          <a:ext cx="11611628" cy="11611628"/>
        </a:xfrm>
        <a:prstGeom prst="blockArc">
          <a:avLst>
            <a:gd name="adj1" fmla="val 18900000"/>
            <a:gd name="adj2" fmla="val 2700000"/>
            <a:gd name="adj3" fmla="val 186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58CF1-EEFC-4161-A8EA-0CAAB0B99340}">
      <dsp:nvSpPr>
        <dsp:cNvPr id="0" name=""/>
        <dsp:cNvSpPr/>
      </dsp:nvSpPr>
      <dsp:spPr>
        <a:xfrm>
          <a:off x="605504" y="392391"/>
          <a:ext cx="16805263" cy="784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64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chemeClr val="tx2">
                  <a:lumMod val="50000"/>
                </a:schemeClr>
              </a:solidFill>
            </a:rPr>
            <a:t>Прямое влияние реализации проекта на увеличение объема реализации производимой с/х продукции</a:t>
          </a:r>
        </a:p>
      </dsp:txBody>
      <dsp:txXfrm>
        <a:off x="605504" y="392391"/>
        <a:ext cx="16805263" cy="784436"/>
      </dsp:txXfrm>
    </dsp:sp>
    <dsp:sp modelId="{3E280ED8-469C-4655-85EF-BDD5ACD163C9}">
      <dsp:nvSpPr>
        <dsp:cNvPr id="0" name=""/>
        <dsp:cNvSpPr/>
      </dsp:nvSpPr>
      <dsp:spPr>
        <a:xfrm>
          <a:off x="115231" y="231120"/>
          <a:ext cx="980546" cy="980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8F840-7D7A-4968-8000-1049EF29FCD8}">
      <dsp:nvSpPr>
        <dsp:cNvPr id="0" name=""/>
        <dsp:cNvSpPr/>
      </dsp:nvSpPr>
      <dsp:spPr>
        <a:xfrm>
          <a:off x="1315882" y="1569737"/>
          <a:ext cx="16094885" cy="784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64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chemeClr val="tx2">
                  <a:lumMod val="50000"/>
                </a:schemeClr>
              </a:solidFill>
            </a:rPr>
            <a:t>Привлечение туристов, увеличение туристического </a:t>
          </a:r>
          <a:r>
            <a:rPr lang="ru-RU" sz="2300" b="1" kern="1200" dirty="0" smtClean="0">
              <a:solidFill>
                <a:schemeClr val="tx2">
                  <a:lumMod val="50000"/>
                </a:schemeClr>
              </a:solidFill>
            </a:rPr>
            <a:t>потока (экскурсантов</a:t>
          </a:r>
          <a:r>
            <a:rPr lang="ru-RU" sz="2300" kern="1200" dirty="0" smtClean="0">
              <a:solidFill>
                <a:schemeClr val="tx2">
                  <a:lumMod val="50000"/>
                </a:schemeClr>
              </a:solidFill>
            </a:rPr>
            <a:t>)</a:t>
          </a:r>
          <a:endParaRPr lang="ru-RU" sz="23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315882" y="1569737"/>
        <a:ext cx="16094885" cy="784436"/>
      </dsp:txXfrm>
    </dsp:sp>
    <dsp:sp modelId="{A54FCEFB-9373-428F-AB6C-7EE9C2787EFB}">
      <dsp:nvSpPr>
        <dsp:cNvPr id="0" name=""/>
        <dsp:cNvSpPr/>
      </dsp:nvSpPr>
      <dsp:spPr>
        <a:xfrm>
          <a:off x="825609" y="1408466"/>
          <a:ext cx="980546" cy="980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6EFEA-9FB9-4230-95A1-6A0EC7D36CEB}">
      <dsp:nvSpPr>
        <dsp:cNvPr id="0" name=""/>
        <dsp:cNvSpPr/>
      </dsp:nvSpPr>
      <dsp:spPr>
        <a:xfrm>
          <a:off x="1705166" y="2746219"/>
          <a:ext cx="15705602" cy="784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64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chemeClr val="tx2">
                  <a:lumMod val="50000"/>
                </a:schemeClr>
              </a:solidFill>
            </a:rPr>
            <a:t>Сезонность проекта (преимущество установлено для проектов круглогодичного функционирования)</a:t>
          </a:r>
        </a:p>
      </dsp:txBody>
      <dsp:txXfrm>
        <a:off x="1705166" y="2746219"/>
        <a:ext cx="15705602" cy="784436"/>
      </dsp:txXfrm>
    </dsp:sp>
    <dsp:sp modelId="{2BB137AD-67AE-4B45-896B-D3A20BB8B435}">
      <dsp:nvSpPr>
        <dsp:cNvPr id="0" name=""/>
        <dsp:cNvSpPr/>
      </dsp:nvSpPr>
      <dsp:spPr>
        <a:xfrm>
          <a:off x="1214893" y="2584949"/>
          <a:ext cx="980546" cy="980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4A6C0-04F6-4513-87A5-8E5DC6541CA7}">
      <dsp:nvSpPr>
        <dsp:cNvPr id="0" name=""/>
        <dsp:cNvSpPr/>
      </dsp:nvSpPr>
      <dsp:spPr>
        <a:xfrm>
          <a:off x="1829461" y="3923566"/>
          <a:ext cx="15581307" cy="784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64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chemeClr val="tx2">
                  <a:lumMod val="50000"/>
                </a:schemeClr>
              </a:solidFill>
            </a:rPr>
            <a:t>Создание новых рабочих мест и обеспечение работников заработной платой не менее среднего уровня по отрасли в регионе</a:t>
          </a:r>
        </a:p>
      </dsp:txBody>
      <dsp:txXfrm>
        <a:off x="1829461" y="3923566"/>
        <a:ext cx="15581307" cy="784436"/>
      </dsp:txXfrm>
    </dsp:sp>
    <dsp:sp modelId="{96CF9285-3CEE-4654-A882-71E79A9AF92D}">
      <dsp:nvSpPr>
        <dsp:cNvPr id="0" name=""/>
        <dsp:cNvSpPr/>
      </dsp:nvSpPr>
      <dsp:spPr>
        <a:xfrm>
          <a:off x="1339187" y="3762295"/>
          <a:ext cx="980546" cy="980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D3CB8-8163-4473-908E-0F410D26F7AE}">
      <dsp:nvSpPr>
        <dsp:cNvPr id="0" name=""/>
        <dsp:cNvSpPr/>
      </dsp:nvSpPr>
      <dsp:spPr>
        <a:xfrm>
          <a:off x="1705166" y="5100912"/>
          <a:ext cx="15705602" cy="784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64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>
              <a:solidFill>
                <a:schemeClr val="tx2">
                  <a:lumMod val="50000"/>
                </a:schemeClr>
              </a:solidFill>
            </a:rPr>
            <a:t>Обеспечение комфортной среды для маломобильных граждан</a:t>
          </a:r>
        </a:p>
      </dsp:txBody>
      <dsp:txXfrm>
        <a:off x="1705166" y="5100912"/>
        <a:ext cx="15705602" cy="784436"/>
      </dsp:txXfrm>
    </dsp:sp>
    <dsp:sp modelId="{53EA241F-1C59-4DD3-8E86-EDEB577A27A7}">
      <dsp:nvSpPr>
        <dsp:cNvPr id="0" name=""/>
        <dsp:cNvSpPr/>
      </dsp:nvSpPr>
      <dsp:spPr>
        <a:xfrm>
          <a:off x="1214893" y="4939641"/>
          <a:ext cx="980546" cy="980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59722-3F99-4246-9BC8-44E7B28EB37A}">
      <dsp:nvSpPr>
        <dsp:cNvPr id="0" name=""/>
        <dsp:cNvSpPr/>
      </dsp:nvSpPr>
      <dsp:spPr>
        <a:xfrm>
          <a:off x="1315882" y="6277394"/>
          <a:ext cx="16094885" cy="784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64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chemeClr val="tx2">
                  <a:lumMod val="50000"/>
                </a:schemeClr>
              </a:solidFill>
            </a:rPr>
            <a:t>Срок окупаемости </a:t>
          </a:r>
          <a:r>
            <a:rPr lang="ru-RU" sz="2300" b="1" kern="1200" dirty="0" smtClean="0">
              <a:solidFill>
                <a:schemeClr val="tx2">
                  <a:lumMod val="50000"/>
                </a:schemeClr>
              </a:solidFill>
            </a:rPr>
            <a:t>проекта </a:t>
          </a:r>
          <a:endParaRPr lang="ru-RU" sz="23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315882" y="6277394"/>
        <a:ext cx="16094885" cy="784436"/>
      </dsp:txXfrm>
    </dsp:sp>
    <dsp:sp modelId="{9C62E718-47B5-41EE-B0E6-8523F5AEABF3}">
      <dsp:nvSpPr>
        <dsp:cNvPr id="0" name=""/>
        <dsp:cNvSpPr/>
      </dsp:nvSpPr>
      <dsp:spPr>
        <a:xfrm>
          <a:off x="825609" y="6116124"/>
          <a:ext cx="980546" cy="980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F3CC75-508C-4676-8330-9F7FAC643F1D}">
      <dsp:nvSpPr>
        <dsp:cNvPr id="0" name=""/>
        <dsp:cNvSpPr/>
      </dsp:nvSpPr>
      <dsp:spPr>
        <a:xfrm>
          <a:off x="720736" y="7605839"/>
          <a:ext cx="16805263" cy="7844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64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>
              <a:solidFill>
                <a:schemeClr val="tx2">
                  <a:lumMod val="50000"/>
                </a:schemeClr>
              </a:solidFill>
            </a:rPr>
            <a:t>Объем привлеченных внебюджетных средств</a:t>
          </a:r>
        </a:p>
      </dsp:txBody>
      <dsp:txXfrm>
        <a:off x="720736" y="7605839"/>
        <a:ext cx="16805263" cy="784436"/>
      </dsp:txXfrm>
    </dsp:sp>
    <dsp:sp modelId="{50C87C1C-E02E-497D-BA54-D0C8B49E7DD3}">
      <dsp:nvSpPr>
        <dsp:cNvPr id="0" name=""/>
        <dsp:cNvSpPr/>
      </dsp:nvSpPr>
      <dsp:spPr>
        <a:xfrm>
          <a:off x="115231" y="7356686"/>
          <a:ext cx="980546" cy="980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17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58629-628A-48A4-B535-DBEBF54ADA05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2FAE6-1953-41CB-95EE-0956A062E6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2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f391192_01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209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67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f391192_01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815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f391192_01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3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2FAE6-1953-41CB-95EE-0956A062E6D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0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‹#›</a:t>
            </a:fld>
            <a:endParaRPr spc="-8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rgbClr val="45648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‹#›</a:t>
            </a:fld>
            <a:endParaRPr spc="-8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‹#›</a:t>
            </a:fld>
            <a:endParaRPr spc="-8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‹#›</a:t>
            </a:fld>
            <a:endParaRPr spc="-8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‹#›</a:t>
            </a:fld>
            <a:endParaRPr spc="-8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5"/>
          <p:cNvGrpSpPr/>
          <p:nvPr/>
        </p:nvGrpSpPr>
        <p:grpSpPr>
          <a:xfrm>
            <a:off x="-263" y="-232"/>
            <a:ext cx="20103706" cy="11308948"/>
            <a:chOff x="2973586" y="2777133"/>
            <a:chExt cx="2856819" cy="1606935"/>
          </a:xfrm>
        </p:grpSpPr>
        <p:sp>
          <p:nvSpPr>
            <p:cNvPr id="49" name="Google Shape;49;p5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1005205" y="-220"/>
            <a:ext cx="12062460" cy="39894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1"/>
          </p:nvPr>
        </p:nvSpPr>
        <p:spPr>
          <a:xfrm>
            <a:off x="7036435" y="4198103"/>
            <a:ext cx="12062460" cy="607914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05200" lvl="0" indent="-837667">
              <a:spcBef>
                <a:spcPts val="1319"/>
              </a:spcBef>
              <a:spcAft>
                <a:spcPts val="0"/>
              </a:spcAft>
              <a:buSzPts val="2400"/>
              <a:buChar char="▰"/>
              <a:defRPr/>
            </a:lvl1pPr>
            <a:lvl2pPr marL="2010400" lvl="1" indent="-83766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2pPr>
            <a:lvl3pPr marL="3015600" lvl="2" indent="-83766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3pPr>
            <a:lvl4pPr marL="4020800" lvl="3" indent="-83766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4pPr>
            <a:lvl5pPr marL="5026000" lvl="4" indent="-83766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5pPr>
            <a:lvl6pPr marL="6031200" lvl="5" indent="-83766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6pPr>
            <a:lvl7pPr marL="7036399" lvl="6" indent="-83766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7pPr>
            <a:lvl8pPr marL="8041599" lvl="7" indent="-83766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8pPr>
            <a:lvl9pPr marL="9046799" lvl="8" indent="-837667">
              <a:spcBef>
                <a:spcPts val="0"/>
              </a:spcBef>
              <a:spcAft>
                <a:spcPts val="0"/>
              </a:spcAft>
              <a:buSzPts val="2400"/>
              <a:buChar char="▰"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569935" y="10277250"/>
            <a:ext cx="1058631" cy="53891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914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>
            <a:off x="-263" y="-232"/>
            <a:ext cx="20103706" cy="11308948"/>
            <a:chOff x="2973586" y="2777133"/>
            <a:chExt cx="2856819" cy="1606935"/>
          </a:xfrm>
        </p:grpSpPr>
        <p:sp>
          <p:nvSpPr>
            <p:cNvPr id="73" name="Google Shape;73;p7"/>
            <p:cNvSpPr/>
            <p:nvPr/>
          </p:nvSpPr>
          <p:spPr>
            <a:xfrm>
              <a:off x="2973586" y="2944901"/>
              <a:ext cx="2856819" cy="1439167"/>
            </a:xfrm>
            <a:custGeom>
              <a:avLst/>
              <a:gdLst/>
              <a:ahLst/>
              <a:cxnLst/>
              <a:rect l="l" t="t" r="r" b="b"/>
              <a:pathLst>
                <a:path w="2856819" h="1439167" extrusionOk="0">
                  <a:moveTo>
                    <a:pt x="0" y="1439576"/>
                  </a:moveTo>
                  <a:lnTo>
                    <a:pt x="2856819" y="1439576"/>
                  </a:lnTo>
                  <a:lnTo>
                    <a:pt x="2856819" y="0"/>
                  </a:lnTo>
                  <a:lnTo>
                    <a:pt x="0" y="503855"/>
                  </a:lnTo>
                  <a:lnTo>
                    <a:pt x="0" y="14395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669936" y="2777133"/>
              <a:ext cx="1203732" cy="211335"/>
            </a:xfrm>
            <a:custGeom>
              <a:avLst/>
              <a:gdLst/>
              <a:ahLst/>
              <a:cxnLst/>
              <a:rect l="l" t="t" r="r" b="b"/>
              <a:pathLst>
                <a:path w="1203732" h="211335" extrusionOk="0">
                  <a:moveTo>
                    <a:pt x="251070" y="0"/>
                  </a:moveTo>
                  <a:lnTo>
                    <a:pt x="0" y="44281"/>
                  </a:lnTo>
                  <a:lnTo>
                    <a:pt x="0" y="212457"/>
                  </a:lnTo>
                  <a:lnTo>
                    <a:pt x="1204612" y="0"/>
                  </a:lnTo>
                  <a:lnTo>
                    <a:pt x="251070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973586" y="2900141"/>
              <a:ext cx="249971" cy="211335"/>
            </a:xfrm>
            <a:custGeom>
              <a:avLst/>
              <a:gdLst/>
              <a:ahLst/>
              <a:cxnLst/>
              <a:rect l="l" t="t" r="r" b="b"/>
              <a:pathLst>
                <a:path w="249971" h="211335" extrusionOk="0">
                  <a:moveTo>
                    <a:pt x="0" y="44087"/>
                  </a:moveTo>
                  <a:lnTo>
                    <a:pt x="0" y="212263"/>
                  </a:lnTo>
                  <a:lnTo>
                    <a:pt x="249972" y="168176"/>
                  </a:lnTo>
                  <a:lnTo>
                    <a:pt x="249972" y="0"/>
                  </a:lnTo>
                  <a:lnTo>
                    <a:pt x="0" y="44087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2973586" y="3176135"/>
              <a:ext cx="592194" cy="272355"/>
            </a:xfrm>
            <a:custGeom>
              <a:avLst/>
              <a:gdLst/>
              <a:ahLst/>
              <a:cxnLst/>
              <a:rect l="l" t="t" r="r" b="b"/>
              <a:pathLst>
                <a:path w="592194" h="272355" extrusionOk="0">
                  <a:moveTo>
                    <a:pt x="0" y="104445"/>
                  </a:moveTo>
                  <a:lnTo>
                    <a:pt x="0" y="272620"/>
                  </a:lnTo>
                  <a:lnTo>
                    <a:pt x="592195" y="168176"/>
                  </a:lnTo>
                  <a:lnTo>
                    <a:pt x="592195" y="0"/>
                  </a:lnTo>
                  <a:lnTo>
                    <a:pt x="0" y="104445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1960"/>
                  </a:srgbClr>
                </a:gs>
                <a:gs pos="100000">
                  <a:srgbClr val="00001A">
                    <a:alpha val="7843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5446520" y="2777133"/>
              <a:ext cx="383885" cy="235148"/>
            </a:xfrm>
            <a:custGeom>
              <a:avLst/>
              <a:gdLst/>
              <a:ahLst/>
              <a:cxnLst/>
              <a:rect l="l" t="t" r="r" b="b"/>
              <a:pathLst>
                <a:path w="383885" h="235148" extrusionOk="0">
                  <a:moveTo>
                    <a:pt x="383885" y="0"/>
                  </a:moveTo>
                  <a:lnTo>
                    <a:pt x="381571" y="0"/>
                  </a:lnTo>
                  <a:lnTo>
                    <a:pt x="0" y="67297"/>
                  </a:lnTo>
                  <a:lnTo>
                    <a:pt x="0" y="235473"/>
                  </a:lnTo>
                  <a:lnTo>
                    <a:pt x="383885" y="167768"/>
                  </a:lnTo>
                  <a:lnTo>
                    <a:pt x="383885" y="0"/>
                  </a:lnTo>
                  <a:close/>
                </a:path>
              </a:pathLst>
            </a:custGeom>
            <a:gradFill>
              <a:gsLst>
                <a:gs pos="0">
                  <a:srgbClr val="00001A">
                    <a:alpha val="7843"/>
                  </a:srgbClr>
                </a:gs>
                <a:gs pos="100000">
                  <a:srgbClr val="00001A">
                    <a:alpha val="1960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973586" y="2964659"/>
              <a:ext cx="837702" cy="315515"/>
            </a:xfrm>
            <a:custGeom>
              <a:avLst/>
              <a:gdLst/>
              <a:ahLst/>
              <a:cxnLst/>
              <a:rect l="l" t="t" r="r" b="b"/>
              <a:pathLst>
                <a:path w="837702" h="315515" extrusionOk="0">
                  <a:moveTo>
                    <a:pt x="0" y="147745"/>
                  </a:moveTo>
                  <a:lnTo>
                    <a:pt x="0" y="315920"/>
                  </a:lnTo>
                  <a:lnTo>
                    <a:pt x="837703" y="168176"/>
                  </a:lnTo>
                  <a:lnTo>
                    <a:pt x="837703" y="0"/>
                  </a:lnTo>
                  <a:lnTo>
                    <a:pt x="0" y="147745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11764"/>
                  </a:srgbClr>
                </a:gs>
                <a:gs pos="100000">
                  <a:srgbClr val="FFFFFF">
                    <a:alpha val="4705"/>
                  </a:srgbClr>
                </a:gs>
              </a:gsLst>
              <a:lin ang="599887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95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1005205" y="-220"/>
            <a:ext cx="12062460" cy="39894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7036380" y="4198103"/>
            <a:ext cx="5482457" cy="66325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05200" lvl="0" indent="-753900">
              <a:spcBef>
                <a:spcPts val="1319"/>
              </a:spcBef>
              <a:spcAft>
                <a:spcPts val="0"/>
              </a:spcAft>
              <a:buSzPts val="1800"/>
              <a:buChar char="▰"/>
              <a:defRPr sz="3957"/>
            </a:lvl1pPr>
            <a:lvl2pPr marL="2010400" lvl="1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2pPr>
            <a:lvl3pPr marL="3015600" lvl="2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3pPr>
            <a:lvl4pPr marL="4020800" lvl="3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4pPr>
            <a:lvl5pPr marL="5026000" lvl="4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5pPr>
            <a:lvl6pPr marL="6031200" lvl="5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6pPr>
            <a:lvl7pPr marL="7036399" lvl="6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7pPr>
            <a:lvl8pPr marL="8041599" lvl="7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8pPr>
            <a:lvl9pPr marL="9046799" lvl="8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13616449" y="4198103"/>
            <a:ext cx="5482457" cy="66325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05200" lvl="0" indent="-753900">
              <a:spcBef>
                <a:spcPts val="1319"/>
              </a:spcBef>
              <a:spcAft>
                <a:spcPts val="0"/>
              </a:spcAft>
              <a:buSzPts val="1800"/>
              <a:buChar char="▰"/>
              <a:defRPr sz="3957"/>
            </a:lvl1pPr>
            <a:lvl2pPr marL="2010400" lvl="1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2pPr>
            <a:lvl3pPr marL="3015600" lvl="2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3pPr>
            <a:lvl4pPr marL="4020800" lvl="3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4pPr>
            <a:lvl5pPr marL="5026000" lvl="4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5pPr>
            <a:lvl6pPr marL="6031200" lvl="5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6pPr>
            <a:lvl7pPr marL="7036399" lvl="6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7pPr>
            <a:lvl8pPr marL="8041599" lvl="7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8pPr>
            <a:lvl9pPr marL="9046799" lvl="8" indent="-753900">
              <a:spcBef>
                <a:spcPts val="0"/>
              </a:spcBef>
              <a:spcAft>
                <a:spcPts val="0"/>
              </a:spcAft>
              <a:buSzPts val="1800"/>
              <a:buChar char="▰"/>
              <a:defRPr sz="3957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sldNum" idx="12"/>
          </p:nvPr>
        </p:nvSpPr>
        <p:spPr>
          <a:xfrm>
            <a:off x="569935" y="10277250"/>
            <a:ext cx="1058631" cy="53891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785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8931352" y="10135824"/>
            <a:ext cx="1172845" cy="1172845"/>
          </a:xfrm>
          <a:custGeom>
            <a:avLst/>
            <a:gdLst/>
            <a:ahLst/>
            <a:cxnLst/>
            <a:rect l="l" t="t" r="r" b="b"/>
            <a:pathLst>
              <a:path w="1172844" h="1172845">
                <a:moveTo>
                  <a:pt x="1172739" y="0"/>
                </a:moveTo>
                <a:lnTo>
                  <a:pt x="0" y="1172736"/>
                </a:lnTo>
                <a:lnTo>
                  <a:pt x="1172739" y="1172736"/>
                </a:lnTo>
                <a:lnTo>
                  <a:pt x="1172739" y="0"/>
                </a:lnTo>
                <a:close/>
              </a:path>
            </a:pathLst>
          </a:custGeom>
          <a:solidFill>
            <a:srgbClr val="45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94258" y="4481749"/>
            <a:ext cx="16915583" cy="95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2842" y="5124247"/>
            <a:ext cx="18038414" cy="4696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45648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9658486" y="10824144"/>
            <a:ext cx="187325" cy="306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chemeClr val="bg1"/>
                </a:solidFill>
                <a:latin typeface="Lucida Sans Unicode"/>
                <a:cs typeface="Lucida Sans Unicode"/>
              </a:defRPr>
            </a:lvl1pPr>
          </a:lstStyle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‹#›</a:t>
            </a:fld>
            <a:endParaRPr spc="-8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ref=92DA0E0B3E1C904470B7F4CBE6F8F5CCA316E0663D0D2B602B576742E78BAC6E7674BA293248200008541D4486d6A4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92DA0E0B3E1C904470B7F4CBE6F8F5CCA316E0663D0D2B602B576742E78BAC6E6474E22530493E0809414B15C035A1B7D91007E9DA32DB37dBABF" TargetMode="External"/><Relationship Id="rId13" Type="http://schemas.openxmlformats.org/officeDocument/2006/relationships/hyperlink" Target="consultantplus://offline/ref=92DA0E0B3E1C904470B7F4CBE6F8F5CCA316E0663D0D2B602B576742E78BAC6E6474E225304938000F414B15C035A1B7D91007E9DA32DB37dBABF" TargetMode="External"/><Relationship Id="rId18" Type="http://schemas.openxmlformats.org/officeDocument/2006/relationships/hyperlink" Target="consultantplus://offline/ref=92DA0E0B3E1C904470B7F4CBE6F8F5CCA316E0663D0D2B602B576742E78BAC6E6474E225304E3F0809414B15C035A1B7D91007E9DA32DB37dBABF" TargetMode="External"/><Relationship Id="rId26" Type="http://schemas.openxmlformats.org/officeDocument/2006/relationships/hyperlink" Target="consultantplus://offline/ref=92DA0E0B3E1C904470B7F4CBE6F8F5CCA316E0663D0D2B602B576742E78BAC6E6474E225304A360405414B15C035A1B7D91007E9DA32DB37dBABF" TargetMode="External"/><Relationship Id="rId39" Type="http://schemas.openxmlformats.org/officeDocument/2006/relationships/hyperlink" Target="consultantplus://offline/ref=92DA0E0B3E1C904470B7F4CBE6F8F5CCA316E0663D0D2B602B576742E78BAC6E6474E22530493E050D414B15C035A1B7D91007E9DA32DB37dBABF" TargetMode="External"/><Relationship Id="rId3" Type="http://schemas.openxmlformats.org/officeDocument/2006/relationships/hyperlink" Target="consultantplus://offline/ref=92DA0E0B3E1C904470B7F4CBE6F8F5CCA316E0663D0D2B602B576742E78BAC6E6474E22530493E0709414B15C035A1B7D91007E9DA32DB37dBABF" TargetMode="External"/><Relationship Id="rId21" Type="http://schemas.openxmlformats.org/officeDocument/2006/relationships/hyperlink" Target="consultantplus://offline/ref=92DA0E0B3E1C904470B7F4CBE6F8F5CCA316E0663D0D2B602B576742E78BAC6E6474E225304E39050F414B15C035A1B7D91007E9DA32DB37dBABF" TargetMode="External"/><Relationship Id="rId34" Type="http://schemas.openxmlformats.org/officeDocument/2006/relationships/hyperlink" Target="consultantplus://offline/ref=92DA0E0B3E1C904470B7F4CBE6F8F5CCA316E0663D0D2B602B576742E78BAC6E6474E22530493E030B414B15C035A1B7D91007E9DA32DB37dBABF" TargetMode="External"/><Relationship Id="rId42" Type="http://schemas.openxmlformats.org/officeDocument/2006/relationships/hyperlink" Target="consultantplus://offline/ref=92DA0E0B3E1C904470B7F4CBE6F8F5CCA316E0663D0D2B602B576742E78BAC6E6474E22530493E050B414B15C035A1B7D91007E9DA32DB37dBABF" TargetMode="External"/><Relationship Id="rId7" Type="http://schemas.openxmlformats.org/officeDocument/2006/relationships/hyperlink" Target="consultantplus://offline/ref=92DA0E0B3E1C904470B7F4CBE6F8F5CCA316E0663D0D2B602B576742E78BAC6E6474E22530493E080F414B15C035A1B7D91007E9DA32DB37dBABF" TargetMode="External"/><Relationship Id="rId12" Type="http://schemas.openxmlformats.org/officeDocument/2006/relationships/hyperlink" Target="consultantplus://offline/ref=92DA0E0B3E1C904470B7F4CBE6F8F5CCA316E0663D0D2B602B576742E78BAC6E6474E22530493B0205414B15C035A1B7D91007E9DA32DB37dBABF" TargetMode="External"/><Relationship Id="rId17" Type="http://schemas.openxmlformats.org/officeDocument/2006/relationships/hyperlink" Target="consultantplus://offline/ref=92DA0E0B3E1C904470B7F4CBE6F8F5CCA316E0663D0D2B602B576742E78BAC6E6474E2253049370805414B15C035A1B7D91007E9DA32DB37dBABF" TargetMode="External"/><Relationship Id="rId25" Type="http://schemas.openxmlformats.org/officeDocument/2006/relationships/hyperlink" Target="consultantplus://offline/ref=92DA0E0B3E1C904470B7F4CBE6F8F5CCA316E0663D0D2B602B576742E78BAC6E6474E225304A3C060F414B15C035A1B7D91007E9DA32DB37dBABF" TargetMode="External"/><Relationship Id="rId33" Type="http://schemas.openxmlformats.org/officeDocument/2006/relationships/hyperlink" Target="consultantplus://offline/ref=92DA0E0B3E1C904470B7F4CBE6F8F5CCA316E0663D0D2B602B576742E78BAC6E6474E22530493E0309414B15C035A1B7D91007E9DA32DB37dBABF" TargetMode="External"/><Relationship Id="rId38" Type="http://schemas.openxmlformats.org/officeDocument/2006/relationships/hyperlink" Target="consultantplus://offline/ref=92DA0E0B3E1C904470B7F4CBE6F8F5CCA316E0663D0D2B602B576742E78BAC6E6474E22530493E0409414B15C035A1B7D91007E9DA32DB37dBABF" TargetMode="External"/><Relationship Id="rId46" Type="http://schemas.openxmlformats.org/officeDocument/2006/relationships/hyperlink" Target="consultantplus://offline/ref=92DA0E0B3E1C904470B7F4CBE6F8F5CCA316E0663D0D2B602B576742E78BAC6E6474E22530493E070D414B15C035A1B7D91007E9DA32DB37dBABF" TargetMode="External"/><Relationship Id="rId2" Type="http://schemas.openxmlformats.org/officeDocument/2006/relationships/hyperlink" Target="consultantplus://offline/ref=92DA0E0B3E1C904470B7F4CBE6F8F5CCA316E0663D0D2B602B576742E78BAC6E6474E22530493E070F414B15C035A1B7D91007E9DA32DB37dBABF" TargetMode="External"/><Relationship Id="rId16" Type="http://schemas.openxmlformats.org/officeDocument/2006/relationships/hyperlink" Target="consultantplus://offline/ref=92DA0E0B3E1C904470B7F4CBE6F8F5CCA316E0663D0D2B602B576742E78BAC6E6474E225304939010B414B15C035A1B7D91007E9DA32DB37dBABF" TargetMode="External"/><Relationship Id="rId20" Type="http://schemas.openxmlformats.org/officeDocument/2006/relationships/hyperlink" Target="consultantplus://offline/ref=92DA0E0B3E1C904470B7F4CBE6F8F5CCA316E0663D0D2B602B576742E78BAC6E6474E225304E39040F414B15C035A1B7D91007E9DA32DB37dBABF" TargetMode="External"/><Relationship Id="rId29" Type="http://schemas.openxmlformats.org/officeDocument/2006/relationships/hyperlink" Target="consultantplus://offline/ref=92DA0E0B3E1C904470B7F4CBE6F8F5CCA316E0663D0D2B602B576742E78BAC6E6474E22530483C030F414B15C035A1B7D91007E9DA32DB37dBABF" TargetMode="External"/><Relationship Id="rId41" Type="http://schemas.openxmlformats.org/officeDocument/2006/relationships/hyperlink" Target="consultantplus://offline/ref=92DA0E0B3E1C904470B7F4CBE6F8F5CCA316E0663D0D2B602B576742E78BAC6E6474E22530493E0509414B15C035A1B7D91007E9DA32DB37dBAB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consultantplus://offline/ref=92DA0E0B3E1C904470B7F4CBE6F8F5CCA316E0663D0D2B602B576742E78BAC6E6474E22530493E080D414B15C035A1B7D91007E9DA32DB37dBABF" TargetMode="External"/><Relationship Id="rId11" Type="http://schemas.openxmlformats.org/officeDocument/2006/relationships/hyperlink" Target="consultantplus://offline/ref=92DA0E0B3E1C904470B7F4CBE6F8F5CCA316E0663D0D2B602B576742E78BAC6E6474E22530493A030F414B15C035A1B7D91007E9DA32DB37dBABF" TargetMode="External"/><Relationship Id="rId24" Type="http://schemas.openxmlformats.org/officeDocument/2006/relationships/hyperlink" Target="consultantplus://offline/ref=92DA0E0B3E1C904470B7F4CBE6F8F5CCA316E0663D0D2B602B576742E78BAC6E6474E225334B3E080B414B15C035A1B7D91007E9DA32DB37dBABF" TargetMode="External"/><Relationship Id="rId32" Type="http://schemas.openxmlformats.org/officeDocument/2006/relationships/hyperlink" Target="consultantplus://offline/ref=92DA0E0B3E1C904470B7F4CBE6F8F5CCA316E0663D0D2B602B576742E78BAC6E6474E22530483B050D414B15C035A1B7D91007E9DA32DB37dBABF" TargetMode="External"/><Relationship Id="rId37" Type="http://schemas.openxmlformats.org/officeDocument/2006/relationships/hyperlink" Target="consultantplus://offline/ref=92DA0E0B3E1C904470B7F4CBE6F8F5CCA316E0663D0D2B602B576742E78BAC6E6474E22530493E040F414B15C035A1B7D91007E9DA32DB37dBABF" TargetMode="External"/><Relationship Id="rId40" Type="http://schemas.openxmlformats.org/officeDocument/2006/relationships/hyperlink" Target="consultantplus://offline/ref=92DA0E0B3E1C904470B7F4CBE6F8F5CCA316E0663D0D2B602B576742E78BAC6E6474E22530493E050F414B15C035A1B7D91007E9DA32DB37dBABF" TargetMode="External"/><Relationship Id="rId45" Type="http://schemas.openxmlformats.org/officeDocument/2006/relationships/hyperlink" Target="consultantplus://offline/ref=92DA0E0B3E1C904470B7F4CBE6F8F5CCA316E0663D0D2B602B576742E78BAC6E6474E22530493E060F414B15C035A1B7D91007E9DA32DB37dBABF" TargetMode="External"/><Relationship Id="rId5" Type="http://schemas.openxmlformats.org/officeDocument/2006/relationships/hyperlink" Target="consultantplus://offline/ref=92DA0E0B3E1C904470B7F4CBE6F8F5CCA316E0663D0D2B602B576742E78BAC6E6474E22530493E0705414B15C035A1B7D91007E9DA32DB37dBABF" TargetMode="External"/><Relationship Id="rId15" Type="http://schemas.openxmlformats.org/officeDocument/2006/relationships/hyperlink" Target="consultantplus://offline/ref=92DA0E0B3E1C904470B7F4CBE6F8F5CCA316E0663D0D2B602B576742E78BAC6E6474E2253049380609414B15C035A1B7D91007E9DA32DB37dBABF" TargetMode="External"/><Relationship Id="rId23" Type="http://schemas.openxmlformats.org/officeDocument/2006/relationships/hyperlink" Target="consultantplus://offline/ref=92DA0E0B3E1C904470B7F4CBE6F8F5CCA316E0663D0D2B602B576742E78BAC6E6474E225304E36070D414B15C035A1B7D91007E9DA32DB37dBABF" TargetMode="External"/><Relationship Id="rId28" Type="http://schemas.openxmlformats.org/officeDocument/2006/relationships/hyperlink" Target="consultantplus://offline/ref=92DA0E0B3E1C904470B7F4CBE6F8F5CCA316E0663D0D2B602B576742E78BAC6E6474E22530483E050D414B15C035A1B7D91007E9DA32DB37dBABF" TargetMode="External"/><Relationship Id="rId36" Type="http://schemas.openxmlformats.org/officeDocument/2006/relationships/hyperlink" Target="consultantplus://offline/ref=92DA0E0B3E1C904470B7F4CBE6F8F5CCA316E0663D0D2B602B576742E78BAC6E6474E22530493E040D414B15C035A1B7D91007E9DA32DB37dBABF" TargetMode="External"/><Relationship Id="rId10" Type="http://schemas.openxmlformats.org/officeDocument/2006/relationships/hyperlink" Target="consultantplus://offline/ref=92DA0E0B3E1C904470B7F4CBE6F8F5CCA316E0663D0D2B602B576742E78BAC6E6474E22530493A030D414B15C035A1B7D91007E9DA32DB37dBABF" TargetMode="External"/><Relationship Id="rId19" Type="http://schemas.openxmlformats.org/officeDocument/2006/relationships/hyperlink" Target="consultantplus://offline/ref=92DA0E0B3E1C904470B7F4CBE6F8F5CCA316E0663D0D2B602B576742E78BAC6E6474E225304E3A0505414B15C035A1B7D91007E9DA32DB37dBABF" TargetMode="External"/><Relationship Id="rId31" Type="http://schemas.openxmlformats.org/officeDocument/2006/relationships/hyperlink" Target="consultantplus://offline/ref=92DA0E0B3E1C904470B7F4CBE6F8F5CCA316E0663D0D2B602B576742E78BAC6E6474E22530483D0205414B15C035A1B7D91007E9DA32DB37dBABF" TargetMode="External"/><Relationship Id="rId44" Type="http://schemas.openxmlformats.org/officeDocument/2006/relationships/hyperlink" Target="consultantplus://offline/ref=92DA0E0B3E1C904470B7F4CBE6F8F5CCA316E0663D0D2B602B576742E78BAC6E6474E22530493E060D414B15C035A1B7D91007E9DA32DB37dBABF" TargetMode="External"/><Relationship Id="rId4" Type="http://schemas.openxmlformats.org/officeDocument/2006/relationships/hyperlink" Target="consultantplus://offline/ref=92DA0E0B3E1C904470B7F4CBE6F8F5CCA316E0663D0D2B602B576742E78BAC6E6474E22530493E070B414B15C035A1B7D91007E9DA32DB37dBABF" TargetMode="External"/><Relationship Id="rId9" Type="http://schemas.openxmlformats.org/officeDocument/2006/relationships/hyperlink" Target="consultantplus://offline/ref=92DA0E0B3E1C904470B7F4CBE6F8F5CCA316E0663D0D2B602B576742E78BAC6E6474E22530493A0205414B15C035A1B7D91007E9DA32DB37dBABF" TargetMode="External"/><Relationship Id="rId14" Type="http://schemas.openxmlformats.org/officeDocument/2006/relationships/hyperlink" Target="consultantplus://offline/ref=92DA0E0B3E1C904470B7F4CBE6F8F5CCA316E0663D0D2B602B576742E78BAC6E6474E225304938000B414B15C035A1B7D91007E9DA32DB37dBABF" TargetMode="External"/><Relationship Id="rId22" Type="http://schemas.openxmlformats.org/officeDocument/2006/relationships/hyperlink" Target="consultantplus://offline/ref=92DA0E0B3E1C904470B7F4CBE6F8F5CCA316E0663D0D2B602B576742E78BAC6E6474E225304E360109414B15C035A1B7D91007E9DA32DB37dBABF" TargetMode="External"/><Relationship Id="rId27" Type="http://schemas.openxmlformats.org/officeDocument/2006/relationships/hyperlink" Target="consultantplus://offline/ref=92DA0E0B3E1C904470B7F4CBE6F8F5CCA316E0663D0D2B602B576742E78BAC6E6474E22530483E040B414B15C035A1B7D91007E9DA32DB37dBABF" TargetMode="External"/><Relationship Id="rId30" Type="http://schemas.openxmlformats.org/officeDocument/2006/relationships/hyperlink" Target="consultantplus://offline/ref=92DA0E0B3E1C904470B7F4CBE6F8F5CCA316E0663D0D2B602B576742E78BAC6E6474E22530483C050B414B15C035A1B7D91007E9DA32DB37dBABF" TargetMode="External"/><Relationship Id="rId35" Type="http://schemas.openxmlformats.org/officeDocument/2006/relationships/hyperlink" Target="consultantplus://offline/ref=92DA0E0B3E1C904470B7F4CBE6F8F5CCA316E0663D0D2B602B576742E78BAC6E6474E22530493E0305414B15C035A1B7D91007E9DA32DB37dBABF" TargetMode="External"/><Relationship Id="rId43" Type="http://schemas.openxmlformats.org/officeDocument/2006/relationships/hyperlink" Target="consultantplus://offline/ref=92DA0E0B3E1C904470B7F4CBE6F8F5CCA316E0663D0D2B602B576742E78BAC6E6474E22530493E0505414B15C035A1B7D91007E9DA32DB37dBAB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61"/>
                </a:lnTo>
                <a:lnTo>
                  <a:pt x="20104099" y="11308561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225" y="635"/>
            <a:ext cx="20104665" cy="11308715"/>
            <a:chOff x="-6" y="0"/>
            <a:chExt cx="20104665" cy="11308715"/>
          </a:xfrm>
        </p:grpSpPr>
        <p:sp>
          <p:nvSpPr>
            <p:cNvPr id="4" name="object 4"/>
            <p:cNvSpPr/>
            <p:nvPr/>
          </p:nvSpPr>
          <p:spPr>
            <a:xfrm>
              <a:off x="12504773" y="53532"/>
              <a:ext cx="7599680" cy="9666605"/>
            </a:xfrm>
            <a:custGeom>
              <a:avLst/>
              <a:gdLst/>
              <a:ahLst/>
              <a:cxnLst/>
              <a:rect l="l" t="t" r="r" b="b"/>
              <a:pathLst>
                <a:path w="7599680" h="9666605">
                  <a:moveTo>
                    <a:pt x="7599321" y="0"/>
                  </a:moveTo>
                  <a:lnTo>
                    <a:pt x="0" y="7599320"/>
                  </a:lnTo>
                  <a:lnTo>
                    <a:pt x="2066763" y="9666080"/>
                  </a:lnTo>
                  <a:lnTo>
                    <a:pt x="7599321" y="4133522"/>
                  </a:lnTo>
                  <a:lnTo>
                    <a:pt x="75993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566064" y="2372332"/>
              <a:ext cx="6538595" cy="5610225"/>
            </a:xfrm>
            <a:custGeom>
              <a:avLst/>
              <a:gdLst/>
              <a:ahLst/>
              <a:cxnLst/>
              <a:rect l="l" t="t" r="r" b="b"/>
              <a:pathLst>
                <a:path w="6538594" h="5610225">
                  <a:moveTo>
                    <a:pt x="1258824" y="5227599"/>
                  </a:moveTo>
                  <a:lnTo>
                    <a:pt x="1126210" y="5095303"/>
                  </a:lnTo>
                  <a:lnTo>
                    <a:pt x="960882" y="5261026"/>
                  </a:lnTo>
                  <a:lnTo>
                    <a:pt x="795070" y="5095583"/>
                  </a:lnTo>
                  <a:lnTo>
                    <a:pt x="629767" y="5261330"/>
                  </a:lnTo>
                  <a:lnTo>
                    <a:pt x="629450" y="5261597"/>
                  </a:lnTo>
                  <a:lnTo>
                    <a:pt x="629145" y="5261330"/>
                  </a:lnTo>
                  <a:lnTo>
                    <a:pt x="463384" y="5096002"/>
                  </a:lnTo>
                  <a:lnTo>
                    <a:pt x="297942" y="5261851"/>
                  </a:lnTo>
                  <a:lnTo>
                    <a:pt x="132270" y="5096548"/>
                  </a:lnTo>
                  <a:lnTo>
                    <a:pt x="0" y="5229174"/>
                  </a:lnTo>
                  <a:lnTo>
                    <a:pt x="298284" y="5526760"/>
                  </a:lnTo>
                  <a:lnTo>
                    <a:pt x="463740" y="5360860"/>
                  </a:lnTo>
                  <a:lnTo>
                    <a:pt x="629462" y="5526214"/>
                  </a:lnTo>
                  <a:lnTo>
                    <a:pt x="629780" y="5525833"/>
                  </a:lnTo>
                  <a:lnTo>
                    <a:pt x="630110" y="5526214"/>
                  </a:lnTo>
                  <a:lnTo>
                    <a:pt x="630491" y="5525833"/>
                  </a:lnTo>
                  <a:lnTo>
                    <a:pt x="795020" y="5360860"/>
                  </a:lnTo>
                  <a:lnTo>
                    <a:pt x="795413" y="5360467"/>
                  </a:lnTo>
                  <a:lnTo>
                    <a:pt x="961199" y="5525935"/>
                  </a:lnTo>
                  <a:lnTo>
                    <a:pt x="1126286" y="5360467"/>
                  </a:lnTo>
                  <a:lnTo>
                    <a:pt x="1224661" y="5261851"/>
                  </a:lnTo>
                  <a:lnTo>
                    <a:pt x="1224902" y="5261597"/>
                  </a:lnTo>
                  <a:lnTo>
                    <a:pt x="1225486" y="5261026"/>
                  </a:lnTo>
                  <a:lnTo>
                    <a:pt x="1258824" y="5227599"/>
                  </a:lnTo>
                  <a:close/>
                </a:path>
                <a:path w="6538594" h="5610225">
                  <a:moveTo>
                    <a:pt x="1878469" y="3164408"/>
                  </a:moveTo>
                  <a:lnTo>
                    <a:pt x="1871916" y="3116110"/>
                  </a:lnTo>
                  <a:lnTo>
                    <a:pt x="1853565" y="3072714"/>
                  </a:lnTo>
                  <a:lnTo>
                    <a:pt x="1825117" y="3035960"/>
                  </a:lnTo>
                  <a:lnTo>
                    <a:pt x="1788312" y="3007588"/>
                  </a:lnTo>
                  <a:lnTo>
                    <a:pt x="1744891" y="2989326"/>
                  </a:lnTo>
                  <a:lnTo>
                    <a:pt x="1696567" y="2982887"/>
                  </a:lnTo>
                  <a:lnTo>
                    <a:pt x="1648307" y="2989440"/>
                  </a:lnTo>
                  <a:lnTo>
                    <a:pt x="1604949" y="3007817"/>
                  </a:lnTo>
                  <a:lnTo>
                    <a:pt x="1568246" y="3036290"/>
                  </a:lnTo>
                  <a:lnTo>
                    <a:pt x="1539900" y="3073108"/>
                  </a:lnTo>
                  <a:lnTo>
                    <a:pt x="1521650" y="3116542"/>
                  </a:lnTo>
                  <a:lnTo>
                    <a:pt x="1515224" y="3164865"/>
                  </a:lnTo>
                  <a:lnTo>
                    <a:pt x="1521764" y="3213138"/>
                  </a:lnTo>
                  <a:lnTo>
                    <a:pt x="1540129" y="3256508"/>
                  </a:lnTo>
                  <a:lnTo>
                    <a:pt x="1568564" y="3293237"/>
                  </a:lnTo>
                  <a:lnTo>
                    <a:pt x="1605343" y="3321596"/>
                  </a:lnTo>
                  <a:lnTo>
                    <a:pt x="1648739" y="3339858"/>
                  </a:lnTo>
                  <a:lnTo>
                    <a:pt x="1697012" y="3346285"/>
                  </a:lnTo>
                  <a:lnTo>
                    <a:pt x="1745322" y="3339744"/>
                  </a:lnTo>
                  <a:lnTo>
                    <a:pt x="1788706" y="3321380"/>
                  </a:lnTo>
                  <a:lnTo>
                    <a:pt x="1825434" y="3292919"/>
                  </a:lnTo>
                  <a:lnTo>
                    <a:pt x="1853793" y="3256127"/>
                  </a:lnTo>
                  <a:lnTo>
                    <a:pt x="1872043" y="3212706"/>
                  </a:lnTo>
                  <a:lnTo>
                    <a:pt x="1878469" y="3164408"/>
                  </a:lnTo>
                  <a:close/>
                </a:path>
                <a:path w="6538594" h="5610225">
                  <a:moveTo>
                    <a:pt x="2244369" y="5608802"/>
                  </a:moveTo>
                  <a:lnTo>
                    <a:pt x="2243455" y="4877257"/>
                  </a:lnTo>
                  <a:lnTo>
                    <a:pt x="2243226" y="4692942"/>
                  </a:lnTo>
                  <a:lnTo>
                    <a:pt x="2242832" y="4381474"/>
                  </a:lnTo>
                  <a:lnTo>
                    <a:pt x="2242540" y="4143933"/>
                  </a:lnTo>
                  <a:lnTo>
                    <a:pt x="1413624" y="4144962"/>
                  </a:lnTo>
                  <a:lnTo>
                    <a:pt x="1413624" y="4512894"/>
                  </a:lnTo>
                  <a:lnTo>
                    <a:pt x="1413573" y="4561510"/>
                  </a:lnTo>
                  <a:lnTo>
                    <a:pt x="1398993" y="4607534"/>
                  </a:lnTo>
                  <a:lnTo>
                    <a:pt x="1369504" y="4648466"/>
                  </a:lnTo>
                  <a:lnTo>
                    <a:pt x="1328661" y="4678057"/>
                  </a:lnTo>
                  <a:lnTo>
                    <a:pt x="1282280" y="4692878"/>
                  </a:lnTo>
                  <a:lnTo>
                    <a:pt x="1234046" y="4692942"/>
                  </a:lnTo>
                  <a:lnTo>
                    <a:pt x="1187627" y="4678235"/>
                  </a:lnTo>
                  <a:lnTo>
                    <a:pt x="1146695" y="4648759"/>
                  </a:lnTo>
                  <a:lnTo>
                    <a:pt x="1117092" y="4607890"/>
                  </a:lnTo>
                  <a:lnTo>
                    <a:pt x="1102258" y="4561510"/>
                  </a:lnTo>
                  <a:lnTo>
                    <a:pt x="1102321" y="4512894"/>
                  </a:lnTo>
                  <a:lnTo>
                    <a:pt x="1116914" y="4466844"/>
                  </a:lnTo>
                  <a:lnTo>
                    <a:pt x="1146429" y="4425899"/>
                  </a:lnTo>
                  <a:lnTo>
                    <a:pt x="1187284" y="4396333"/>
                  </a:lnTo>
                  <a:lnTo>
                    <a:pt x="1233665" y="4381512"/>
                  </a:lnTo>
                  <a:lnTo>
                    <a:pt x="1282001" y="4381512"/>
                  </a:lnTo>
                  <a:lnTo>
                    <a:pt x="1328293" y="4396194"/>
                  </a:lnTo>
                  <a:lnTo>
                    <a:pt x="1369212" y="4425670"/>
                  </a:lnTo>
                  <a:lnTo>
                    <a:pt x="1398790" y="4466526"/>
                  </a:lnTo>
                  <a:lnTo>
                    <a:pt x="1413624" y="4512894"/>
                  </a:lnTo>
                  <a:lnTo>
                    <a:pt x="1413624" y="4144962"/>
                  </a:lnTo>
                  <a:lnTo>
                    <a:pt x="777697" y="4145750"/>
                  </a:lnTo>
                  <a:lnTo>
                    <a:pt x="778611" y="4878184"/>
                  </a:lnTo>
                  <a:lnTo>
                    <a:pt x="1511007" y="4877727"/>
                  </a:lnTo>
                  <a:lnTo>
                    <a:pt x="1511935" y="5609717"/>
                  </a:lnTo>
                  <a:lnTo>
                    <a:pt x="2244369" y="5608802"/>
                  </a:lnTo>
                  <a:close/>
                </a:path>
                <a:path w="6538594" h="5610225">
                  <a:moveTo>
                    <a:pt x="2332799" y="3163836"/>
                  </a:moveTo>
                  <a:lnTo>
                    <a:pt x="2326246" y="3115538"/>
                  </a:lnTo>
                  <a:lnTo>
                    <a:pt x="2307869" y="3072142"/>
                  </a:lnTo>
                  <a:lnTo>
                    <a:pt x="2279421" y="3035401"/>
                  </a:lnTo>
                  <a:lnTo>
                    <a:pt x="2242616" y="3007017"/>
                  </a:lnTo>
                  <a:lnTo>
                    <a:pt x="2199195" y="2988754"/>
                  </a:lnTo>
                  <a:lnTo>
                    <a:pt x="2150884" y="2982315"/>
                  </a:lnTo>
                  <a:lnTo>
                    <a:pt x="2102586" y="2988868"/>
                  </a:lnTo>
                  <a:lnTo>
                    <a:pt x="2059203" y="3007245"/>
                  </a:lnTo>
                  <a:lnTo>
                    <a:pt x="2022462" y="3035719"/>
                  </a:lnTo>
                  <a:lnTo>
                    <a:pt x="1994103" y="3072536"/>
                  </a:lnTo>
                  <a:lnTo>
                    <a:pt x="1975840" y="3115983"/>
                  </a:lnTo>
                  <a:lnTo>
                    <a:pt x="1969414" y="3164294"/>
                  </a:lnTo>
                  <a:lnTo>
                    <a:pt x="1975954" y="3212579"/>
                  </a:lnTo>
                  <a:lnTo>
                    <a:pt x="1994331" y="3255949"/>
                  </a:lnTo>
                  <a:lnTo>
                    <a:pt x="2022779" y="3292678"/>
                  </a:lnTo>
                  <a:lnTo>
                    <a:pt x="2059597" y="3321037"/>
                  </a:lnTo>
                  <a:lnTo>
                    <a:pt x="2103018" y="3339287"/>
                  </a:lnTo>
                  <a:lnTo>
                    <a:pt x="2151342" y="3345726"/>
                  </a:lnTo>
                  <a:lnTo>
                    <a:pt x="2199627" y="3339173"/>
                  </a:lnTo>
                  <a:lnTo>
                    <a:pt x="2243010" y="3320808"/>
                  </a:lnTo>
                  <a:lnTo>
                    <a:pt x="2279739" y="3292360"/>
                  </a:lnTo>
                  <a:lnTo>
                    <a:pt x="2308110" y="3255556"/>
                  </a:lnTo>
                  <a:lnTo>
                    <a:pt x="2326373" y="3212134"/>
                  </a:lnTo>
                  <a:lnTo>
                    <a:pt x="2332799" y="3163836"/>
                  </a:lnTo>
                  <a:close/>
                </a:path>
                <a:path w="6538594" h="5610225">
                  <a:moveTo>
                    <a:pt x="2786519" y="3163278"/>
                  </a:moveTo>
                  <a:lnTo>
                    <a:pt x="2779966" y="3114979"/>
                  </a:lnTo>
                  <a:lnTo>
                    <a:pt x="2761602" y="3071584"/>
                  </a:lnTo>
                  <a:lnTo>
                    <a:pt x="2733167" y="3034830"/>
                  </a:lnTo>
                  <a:lnTo>
                    <a:pt x="2696362" y="3006458"/>
                  </a:lnTo>
                  <a:lnTo>
                    <a:pt x="2652941" y="2988183"/>
                  </a:lnTo>
                  <a:lnTo>
                    <a:pt x="2604630" y="2981756"/>
                  </a:lnTo>
                  <a:lnTo>
                    <a:pt x="2556332" y="2988297"/>
                  </a:lnTo>
                  <a:lnTo>
                    <a:pt x="2512949" y="3006674"/>
                  </a:lnTo>
                  <a:lnTo>
                    <a:pt x="2476220" y="3035147"/>
                  </a:lnTo>
                  <a:lnTo>
                    <a:pt x="2447848" y="3071977"/>
                  </a:lnTo>
                  <a:lnTo>
                    <a:pt x="2429586" y="3115411"/>
                  </a:lnTo>
                  <a:lnTo>
                    <a:pt x="2423147" y="3163735"/>
                  </a:lnTo>
                  <a:lnTo>
                    <a:pt x="2429700" y="3212007"/>
                  </a:lnTo>
                  <a:lnTo>
                    <a:pt x="2448077" y="3255378"/>
                  </a:lnTo>
                  <a:lnTo>
                    <a:pt x="2476538" y="3292106"/>
                  </a:lnTo>
                  <a:lnTo>
                    <a:pt x="2513342" y="3320465"/>
                  </a:lnTo>
                  <a:lnTo>
                    <a:pt x="2556776" y="3338728"/>
                  </a:lnTo>
                  <a:lnTo>
                    <a:pt x="2605087" y="3345154"/>
                  </a:lnTo>
                  <a:lnTo>
                    <a:pt x="2653385" y="3338601"/>
                  </a:lnTo>
                  <a:lnTo>
                    <a:pt x="2696768" y="3320237"/>
                  </a:lnTo>
                  <a:lnTo>
                    <a:pt x="2733484" y="3291789"/>
                  </a:lnTo>
                  <a:lnTo>
                    <a:pt x="2761843" y="3254984"/>
                  </a:lnTo>
                  <a:lnTo>
                    <a:pt x="2780093" y="3211576"/>
                  </a:lnTo>
                  <a:lnTo>
                    <a:pt x="2786519" y="3163278"/>
                  </a:lnTo>
                  <a:close/>
                </a:path>
                <a:path w="6538594" h="5610225">
                  <a:moveTo>
                    <a:pt x="4121810" y="2688412"/>
                  </a:moveTo>
                  <a:lnTo>
                    <a:pt x="4120172" y="2639745"/>
                  </a:lnTo>
                  <a:lnTo>
                    <a:pt x="4115460" y="2591917"/>
                  </a:lnTo>
                  <a:lnTo>
                    <a:pt x="4107751" y="2545042"/>
                  </a:lnTo>
                  <a:lnTo>
                    <a:pt x="4099318" y="2508516"/>
                  </a:lnTo>
                  <a:lnTo>
                    <a:pt x="4097172" y="2499195"/>
                  </a:lnTo>
                  <a:lnTo>
                    <a:pt x="4083786" y="2454491"/>
                  </a:lnTo>
                  <a:lnTo>
                    <a:pt x="4067721" y="2411031"/>
                  </a:lnTo>
                  <a:lnTo>
                    <a:pt x="4049052" y="2368880"/>
                  </a:lnTo>
                  <a:lnTo>
                    <a:pt x="4027894" y="2328176"/>
                  </a:lnTo>
                  <a:lnTo>
                    <a:pt x="4004322" y="2288997"/>
                  </a:lnTo>
                  <a:lnTo>
                    <a:pt x="3978465" y="2251430"/>
                  </a:lnTo>
                  <a:lnTo>
                    <a:pt x="3950398" y="2215591"/>
                  </a:lnTo>
                  <a:lnTo>
                    <a:pt x="3920223" y="2181568"/>
                  </a:lnTo>
                  <a:lnTo>
                    <a:pt x="3888041" y="2149462"/>
                  </a:lnTo>
                  <a:lnTo>
                    <a:pt x="3853954" y="2119376"/>
                  </a:lnTo>
                  <a:lnTo>
                    <a:pt x="3818039" y="2091385"/>
                  </a:lnTo>
                  <a:lnTo>
                    <a:pt x="3780421" y="2065616"/>
                  </a:lnTo>
                  <a:lnTo>
                    <a:pt x="3741178" y="2042147"/>
                  </a:lnTo>
                  <a:lnTo>
                    <a:pt x="3700424" y="2021090"/>
                  </a:lnTo>
                  <a:lnTo>
                    <a:pt x="3658235" y="2002523"/>
                  </a:lnTo>
                  <a:lnTo>
                    <a:pt x="3614724" y="1986559"/>
                  </a:lnTo>
                  <a:lnTo>
                    <a:pt x="3569982" y="1973287"/>
                  </a:lnTo>
                  <a:lnTo>
                    <a:pt x="3524123" y="1962810"/>
                  </a:lnTo>
                  <a:lnTo>
                    <a:pt x="3477222" y="1955228"/>
                  </a:lnTo>
                  <a:lnTo>
                    <a:pt x="3429381" y="1950618"/>
                  </a:lnTo>
                  <a:lnTo>
                    <a:pt x="3380714" y="1949107"/>
                  </a:lnTo>
                  <a:lnTo>
                    <a:pt x="3332048" y="1950745"/>
                  </a:lnTo>
                  <a:lnTo>
                    <a:pt x="3308845" y="1953044"/>
                  </a:lnTo>
                  <a:lnTo>
                    <a:pt x="3308845" y="2375370"/>
                  </a:lnTo>
                  <a:lnTo>
                    <a:pt x="3293986" y="2422245"/>
                  </a:lnTo>
                  <a:lnTo>
                    <a:pt x="3264192" y="2463571"/>
                  </a:lnTo>
                  <a:lnTo>
                    <a:pt x="3222955" y="2493467"/>
                  </a:lnTo>
                  <a:lnTo>
                    <a:pt x="3176117" y="2508453"/>
                  </a:lnTo>
                  <a:lnTo>
                    <a:pt x="3127400" y="2508516"/>
                  </a:lnTo>
                  <a:lnTo>
                    <a:pt x="3080512" y="2493657"/>
                  </a:lnTo>
                  <a:lnTo>
                    <a:pt x="3039160" y="2463863"/>
                  </a:lnTo>
                  <a:lnTo>
                    <a:pt x="3009303" y="2422614"/>
                  </a:lnTo>
                  <a:lnTo>
                    <a:pt x="2994342" y="2375789"/>
                  </a:lnTo>
                  <a:lnTo>
                    <a:pt x="2994291" y="2327084"/>
                  </a:lnTo>
                  <a:lnTo>
                    <a:pt x="3009138" y="2280221"/>
                  </a:lnTo>
                  <a:lnTo>
                    <a:pt x="3038906" y="2238908"/>
                  </a:lnTo>
                  <a:lnTo>
                    <a:pt x="3080169" y="2209012"/>
                  </a:lnTo>
                  <a:lnTo>
                    <a:pt x="3127019" y="2194014"/>
                  </a:lnTo>
                  <a:lnTo>
                    <a:pt x="3175952" y="2194014"/>
                  </a:lnTo>
                  <a:lnTo>
                    <a:pt x="3222599" y="2208771"/>
                  </a:lnTo>
                  <a:lnTo>
                    <a:pt x="3263900" y="2238540"/>
                  </a:lnTo>
                  <a:lnTo>
                    <a:pt x="3293808" y="2279815"/>
                  </a:lnTo>
                  <a:lnTo>
                    <a:pt x="3308794" y="2326652"/>
                  </a:lnTo>
                  <a:lnTo>
                    <a:pt x="3308845" y="2375370"/>
                  </a:lnTo>
                  <a:lnTo>
                    <a:pt x="3308845" y="1953044"/>
                  </a:lnTo>
                  <a:lnTo>
                    <a:pt x="3237357" y="1963166"/>
                  </a:lnTo>
                  <a:lnTo>
                    <a:pt x="3191510" y="1973757"/>
                  </a:lnTo>
                  <a:lnTo>
                    <a:pt x="3146818" y="1987143"/>
                  </a:lnTo>
                  <a:lnTo>
                    <a:pt x="3103346" y="2003209"/>
                  </a:lnTo>
                  <a:lnTo>
                    <a:pt x="3061208" y="2021878"/>
                  </a:lnTo>
                  <a:lnTo>
                    <a:pt x="3020504" y="2043049"/>
                  </a:lnTo>
                  <a:lnTo>
                    <a:pt x="2981325" y="2066620"/>
                  </a:lnTo>
                  <a:lnTo>
                    <a:pt x="2943771" y="2092477"/>
                  </a:lnTo>
                  <a:lnTo>
                    <a:pt x="2907931" y="2120557"/>
                  </a:lnTo>
                  <a:lnTo>
                    <a:pt x="2873908" y="2150732"/>
                  </a:lnTo>
                  <a:lnTo>
                    <a:pt x="2841815" y="2182914"/>
                  </a:lnTo>
                  <a:lnTo>
                    <a:pt x="2811716" y="2217013"/>
                  </a:lnTo>
                  <a:lnTo>
                    <a:pt x="2783738" y="2252916"/>
                  </a:lnTo>
                  <a:lnTo>
                    <a:pt x="2757970" y="2290546"/>
                  </a:lnTo>
                  <a:lnTo>
                    <a:pt x="2734513" y="2329789"/>
                  </a:lnTo>
                  <a:lnTo>
                    <a:pt x="2713444" y="2370556"/>
                  </a:lnTo>
                  <a:lnTo>
                    <a:pt x="2694889" y="2412733"/>
                  </a:lnTo>
                  <a:lnTo>
                    <a:pt x="2678925" y="2456243"/>
                  </a:lnTo>
                  <a:lnTo>
                    <a:pt x="2665653" y="2500985"/>
                  </a:lnTo>
                  <a:lnTo>
                    <a:pt x="2655189" y="2546858"/>
                  </a:lnTo>
                  <a:lnTo>
                    <a:pt x="2647594" y="2593746"/>
                  </a:lnTo>
                  <a:lnTo>
                    <a:pt x="2642997" y="2641587"/>
                  </a:lnTo>
                  <a:lnTo>
                    <a:pt x="2641485" y="2690253"/>
                  </a:lnTo>
                  <a:lnTo>
                    <a:pt x="3381641" y="2689796"/>
                  </a:lnTo>
                  <a:lnTo>
                    <a:pt x="3382568" y="3429495"/>
                  </a:lnTo>
                  <a:lnTo>
                    <a:pt x="3431235" y="3427857"/>
                  </a:lnTo>
                  <a:lnTo>
                    <a:pt x="3479063" y="3423145"/>
                  </a:lnTo>
                  <a:lnTo>
                    <a:pt x="3525939" y="3415436"/>
                  </a:lnTo>
                  <a:lnTo>
                    <a:pt x="3571773" y="3404844"/>
                  </a:lnTo>
                  <a:lnTo>
                    <a:pt x="3616477" y="3391458"/>
                  </a:lnTo>
                  <a:lnTo>
                    <a:pt x="3659949" y="3375393"/>
                  </a:lnTo>
                  <a:lnTo>
                    <a:pt x="3702088" y="3356724"/>
                  </a:lnTo>
                  <a:lnTo>
                    <a:pt x="3742791" y="3335553"/>
                  </a:lnTo>
                  <a:lnTo>
                    <a:pt x="3781971" y="3311995"/>
                  </a:lnTo>
                  <a:lnTo>
                    <a:pt x="3819537" y="3286125"/>
                  </a:lnTo>
                  <a:lnTo>
                    <a:pt x="3855364" y="3258058"/>
                  </a:lnTo>
                  <a:lnTo>
                    <a:pt x="3889387" y="3227882"/>
                  </a:lnTo>
                  <a:lnTo>
                    <a:pt x="3921493" y="3195701"/>
                  </a:lnTo>
                  <a:lnTo>
                    <a:pt x="3951579" y="3161614"/>
                  </a:lnTo>
                  <a:lnTo>
                    <a:pt x="3979557" y="3125698"/>
                  </a:lnTo>
                  <a:lnTo>
                    <a:pt x="4005326" y="3088081"/>
                  </a:lnTo>
                  <a:lnTo>
                    <a:pt x="4028783" y="3048838"/>
                  </a:lnTo>
                  <a:lnTo>
                    <a:pt x="4049852" y="3008084"/>
                  </a:lnTo>
                  <a:lnTo>
                    <a:pt x="4068407" y="2965894"/>
                  </a:lnTo>
                  <a:lnTo>
                    <a:pt x="4084370" y="2922397"/>
                  </a:lnTo>
                  <a:lnTo>
                    <a:pt x="4097642" y="2877655"/>
                  </a:lnTo>
                  <a:lnTo>
                    <a:pt x="4108119" y="2831795"/>
                  </a:lnTo>
                  <a:lnTo>
                    <a:pt x="4115701" y="2784906"/>
                  </a:lnTo>
                  <a:lnTo>
                    <a:pt x="4120299" y="2737066"/>
                  </a:lnTo>
                  <a:lnTo>
                    <a:pt x="4121785" y="2689326"/>
                  </a:lnTo>
                  <a:lnTo>
                    <a:pt x="4121810" y="2688412"/>
                  </a:lnTo>
                  <a:close/>
                </a:path>
                <a:path w="6538594" h="5610225">
                  <a:moveTo>
                    <a:pt x="5925185" y="1816"/>
                  </a:moveTo>
                  <a:lnTo>
                    <a:pt x="5600624" y="1422"/>
                  </a:lnTo>
                  <a:lnTo>
                    <a:pt x="5600624" y="417576"/>
                  </a:lnTo>
                  <a:lnTo>
                    <a:pt x="5585790" y="463956"/>
                  </a:lnTo>
                  <a:lnTo>
                    <a:pt x="5556186" y="504825"/>
                  </a:lnTo>
                  <a:lnTo>
                    <a:pt x="5515254" y="534301"/>
                  </a:lnTo>
                  <a:lnTo>
                    <a:pt x="5468836" y="549008"/>
                  </a:lnTo>
                  <a:lnTo>
                    <a:pt x="5420601" y="548944"/>
                  </a:lnTo>
                  <a:lnTo>
                    <a:pt x="5374221" y="534123"/>
                  </a:lnTo>
                  <a:lnTo>
                    <a:pt x="5333377" y="504532"/>
                  </a:lnTo>
                  <a:lnTo>
                    <a:pt x="5303888" y="463600"/>
                  </a:lnTo>
                  <a:lnTo>
                    <a:pt x="5289308" y="417576"/>
                  </a:lnTo>
                  <a:lnTo>
                    <a:pt x="5289258" y="368960"/>
                  </a:lnTo>
                  <a:lnTo>
                    <a:pt x="5304079" y="322592"/>
                  </a:lnTo>
                  <a:lnTo>
                    <a:pt x="5333670" y="281736"/>
                  </a:lnTo>
                  <a:lnTo>
                    <a:pt x="5374589" y="252260"/>
                  </a:lnTo>
                  <a:lnTo>
                    <a:pt x="5420995" y="237540"/>
                  </a:lnTo>
                  <a:lnTo>
                    <a:pt x="5469217" y="237578"/>
                  </a:lnTo>
                  <a:lnTo>
                    <a:pt x="5515597" y="252399"/>
                  </a:lnTo>
                  <a:lnTo>
                    <a:pt x="5556453" y="281965"/>
                  </a:lnTo>
                  <a:lnTo>
                    <a:pt x="5585955" y="322910"/>
                  </a:lnTo>
                  <a:lnTo>
                    <a:pt x="5600560" y="368960"/>
                  </a:lnTo>
                  <a:lnTo>
                    <a:pt x="5600624" y="417576"/>
                  </a:lnTo>
                  <a:lnTo>
                    <a:pt x="5600624" y="1422"/>
                  </a:lnTo>
                  <a:lnTo>
                    <a:pt x="4460341" y="0"/>
                  </a:lnTo>
                  <a:lnTo>
                    <a:pt x="4458513" y="1464868"/>
                  </a:lnTo>
                  <a:lnTo>
                    <a:pt x="5190947" y="1465783"/>
                  </a:lnTo>
                  <a:lnTo>
                    <a:pt x="5191874" y="733323"/>
                  </a:lnTo>
                  <a:lnTo>
                    <a:pt x="5924258" y="734250"/>
                  </a:lnTo>
                  <a:lnTo>
                    <a:pt x="5924270" y="733323"/>
                  </a:lnTo>
                  <a:lnTo>
                    <a:pt x="5924499" y="549008"/>
                  </a:lnTo>
                  <a:lnTo>
                    <a:pt x="5924893" y="237540"/>
                  </a:lnTo>
                  <a:lnTo>
                    <a:pt x="5925185" y="1816"/>
                  </a:lnTo>
                  <a:close/>
                </a:path>
                <a:path w="6538594" h="5610225">
                  <a:moveTo>
                    <a:pt x="6538023" y="985126"/>
                  </a:moveTo>
                  <a:lnTo>
                    <a:pt x="6404940" y="1117917"/>
                  </a:lnTo>
                  <a:lnTo>
                    <a:pt x="6404686" y="1117663"/>
                  </a:lnTo>
                  <a:lnTo>
                    <a:pt x="6239497" y="952068"/>
                  </a:lnTo>
                  <a:lnTo>
                    <a:pt x="6073737" y="1117396"/>
                  </a:lnTo>
                  <a:lnTo>
                    <a:pt x="6073432" y="1117663"/>
                  </a:lnTo>
                  <a:lnTo>
                    <a:pt x="6073114" y="1117396"/>
                  </a:lnTo>
                  <a:lnTo>
                    <a:pt x="6072810" y="1117092"/>
                  </a:lnTo>
                  <a:lnTo>
                    <a:pt x="5907811" y="951649"/>
                  </a:lnTo>
                  <a:lnTo>
                    <a:pt x="5742000" y="1117092"/>
                  </a:lnTo>
                  <a:lnTo>
                    <a:pt x="5576671" y="951369"/>
                  </a:lnTo>
                  <a:lnTo>
                    <a:pt x="5444058" y="1083665"/>
                  </a:lnTo>
                  <a:lnTo>
                    <a:pt x="5741644" y="1382001"/>
                  </a:lnTo>
                  <a:lnTo>
                    <a:pt x="5907468" y="1216533"/>
                  </a:lnTo>
                  <a:lnTo>
                    <a:pt x="6072771" y="1382280"/>
                  </a:lnTo>
                  <a:lnTo>
                    <a:pt x="6073102" y="1381899"/>
                  </a:lnTo>
                  <a:lnTo>
                    <a:pt x="6073419" y="1382280"/>
                  </a:lnTo>
                  <a:lnTo>
                    <a:pt x="6073800" y="1381899"/>
                  </a:lnTo>
                  <a:lnTo>
                    <a:pt x="6239141" y="1216926"/>
                  </a:lnTo>
                  <a:lnTo>
                    <a:pt x="6404597" y="1382826"/>
                  </a:lnTo>
                  <a:lnTo>
                    <a:pt x="6538023" y="1249718"/>
                  </a:lnTo>
                  <a:lnTo>
                    <a:pt x="6538023" y="1216926"/>
                  </a:lnTo>
                  <a:lnTo>
                    <a:pt x="6538023" y="1216533"/>
                  </a:lnTo>
                  <a:lnTo>
                    <a:pt x="6538023" y="1117917"/>
                  </a:lnTo>
                  <a:lnTo>
                    <a:pt x="6538023" y="98512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61"/>
                  </a:lnTo>
                  <a:lnTo>
                    <a:pt x="8849073" y="11308561"/>
                  </a:lnTo>
                  <a:lnTo>
                    <a:pt x="20104099" y="5353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1417" y="1639859"/>
              <a:ext cx="13970" cy="19050"/>
            </a:xfrm>
            <a:custGeom>
              <a:avLst/>
              <a:gdLst/>
              <a:ahLst/>
              <a:cxnLst/>
              <a:rect l="l" t="t" r="r" b="b"/>
              <a:pathLst>
                <a:path w="13969" h="19050">
                  <a:moveTo>
                    <a:pt x="6327" y="0"/>
                  </a:moveTo>
                  <a:lnTo>
                    <a:pt x="4561" y="1326"/>
                  </a:lnTo>
                  <a:lnTo>
                    <a:pt x="0" y="6663"/>
                  </a:lnTo>
                  <a:lnTo>
                    <a:pt x="1132" y="9750"/>
                  </a:lnTo>
                  <a:lnTo>
                    <a:pt x="1412" y="11745"/>
                  </a:lnTo>
                  <a:lnTo>
                    <a:pt x="1946" y="15449"/>
                  </a:lnTo>
                  <a:lnTo>
                    <a:pt x="3341" y="18682"/>
                  </a:lnTo>
                  <a:lnTo>
                    <a:pt x="8912" y="18682"/>
                  </a:lnTo>
                  <a:lnTo>
                    <a:pt x="11943" y="14514"/>
                  </a:lnTo>
                  <a:lnTo>
                    <a:pt x="13266" y="9441"/>
                  </a:lnTo>
                  <a:lnTo>
                    <a:pt x="13570" y="6016"/>
                  </a:lnTo>
                  <a:lnTo>
                    <a:pt x="11121" y="4031"/>
                  </a:lnTo>
                  <a:lnTo>
                    <a:pt x="7731" y="6673"/>
                  </a:lnTo>
                  <a:lnTo>
                    <a:pt x="632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86449" y="4526296"/>
            <a:ext cx="7887334" cy="200406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35"/>
              </a:spcBef>
            </a:pPr>
            <a:r>
              <a:rPr sz="6450" b="1" spc="-350" dirty="0" smtClean="0">
                <a:solidFill>
                  <a:srgbClr val="FFFFFF"/>
                </a:solidFill>
                <a:latin typeface="Tahoma"/>
                <a:cs typeface="Tahoma"/>
              </a:rPr>
              <a:t>Мер</a:t>
            </a:r>
            <a:r>
              <a:rPr lang="ru-RU" sz="6450" b="1" spc="-350" dirty="0" smtClean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6450" b="1" spc="-27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450" b="1" spc="-45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6450" b="1" spc="-27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6450" b="1" spc="-26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6450" b="1" spc="-44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6450" b="1" spc="-7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6450" b="1" spc="-27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6450" b="1" spc="-515" dirty="0">
                <a:solidFill>
                  <a:srgbClr val="FFFFFF"/>
                </a:solidFill>
                <a:latin typeface="Tahoma"/>
                <a:cs typeface="Tahoma"/>
              </a:rPr>
              <a:t>жки:  </a:t>
            </a:r>
            <a:r>
              <a:rPr sz="6450" b="1" spc="-245" dirty="0">
                <a:solidFill>
                  <a:srgbClr val="FFFFFF"/>
                </a:solidFill>
                <a:latin typeface="Tahoma"/>
                <a:cs typeface="Tahoma"/>
              </a:rPr>
              <a:t>грант</a:t>
            </a:r>
            <a:r>
              <a:rPr sz="6450" b="1" spc="-2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450" b="1" spc="-1220" dirty="0">
                <a:solidFill>
                  <a:srgbClr val="FFFFFF"/>
                </a:solidFill>
                <a:latin typeface="Tahoma"/>
                <a:cs typeface="Tahoma"/>
              </a:rPr>
              <a:t>«</a:t>
            </a:r>
            <a:r>
              <a:rPr sz="6450" b="1" spc="-225" dirty="0">
                <a:solidFill>
                  <a:srgbClr val="FFFFFF"/>
                </a:solidFill>
                <a:latin typeface="Tahoma"/>
                <a:cs typeface="Tahoma"/>
              </a:rPr>
              <a:t>Агр</a:t>
            </a:r>
            <a:r>
              <a:rPr sz="6450" b="1" spc="-27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6450" b="1" spc="-315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6450" b="1" spc="-509" dirty="0">
                <a:solidFill>
                  <a:srgbClr val="FFFFFF"/>
                </a:solidFill>
                <a:latin typeface="Tahoma"/>
                <a:cs typeface="Tahoma"/>
              </a:rPr>
              <a:t>уризм»</a:t>
            </a:r>
            <a:endParaRPr sz="6450" dirty="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55387" y="854075"/>
            <a:ext cx="3067685" cy="680720"/>
            <a:chOff x="7985337" y="1023685"/>
            <a:chExt cx="3067685" cy="680720"/>
          </a:xfrm>
        </p:grpSpPr>
        <p:sp>
          <p:nvSpPr>
            <p:cNvPr id="21" name="object 21"/>
            <p:cNvSpPr/>
            <p:nvPr/>
          </p:nvSpPr>
          <p:spPr>
            <a:xfrm>
              <a:off x="7985337" y="1023685"/>
              <a:ext cx="1329055" cy="680720"/>
            </a:xfrm>
            <a:custGeom>
              <a:avLst/>
              <a:gdLst/>
              <a:ahLst/>
              <a:cxnLst/>
              <a:rect l="l" t="t" r="r" b="b"/>
              <a:pathLst>
                <a:path w="1329054" h="680719">
                  <a:moveTo>
                    <a:pt x="1003422" y="0"/>
                  </a:moveTo>
                  <a:lnTo>
                    <a:pt x="0" y="0"/>
                  </a:lnTo>
                  <a:lnTo>
                    <a:pt x="0" y="355504"/>
                  </a:lnTo>
                  <a:lnTo>
                    <a:pt x="3541" y="403369"/>
                  </a:lnTo>
                  <a:lnTo>
                    <a:pt x="13822" y="449110"/>
                  </a:lnTo>
                  <a:lnTo>
                    <a:pt x="30331" y="492214"/>
                  </a:lnTo>
                  <a:lnTo>
                    <a:pt x="52554" y="532167"/>
                  </a:lnTo>
                  <a:lnTo>
                    <a:pt x="79980" y="568457"/>
                  </a:lnTo>
                  <a:lnTo>
                    <a:pt x="112094" y="600572"/>
                  </a:lnTo>
                  <a:lnTo>
                    <a:pt x="148385" y="627997"/>
                  </a:lnTo>
                  <a:lnTo>
                    <a:pt x="188338" y="650221"/>
                  </a:lnTo>
                  <a:lnTo>
                    <a:pt x="231442" y="666730"/>
                  </a:lnTo>
                  <a:lnTo>
                    <a:pt x="277184" y="677012"/>
                  </a:lnTo>
                  <a:lnTo>
                    <a:pt x="325050" y="680553"/>
                  </a:lnTo>
                  <a:lnTo>
                    <a:pt x="1328476" y="680553"/>
                  </a:lnTo>
                  <a:lnTo>
                    <a:pt x="1328476" y="325058"/>
                  </a:lnTo>
                  <a:lnTo>
                    <a:pt x="1324935" y="277190"/>
                  </a:lnTo>
                  <a:lnTo>
                    <a:pt x="1314653" y="231447"/>
                  </a:lnTo>
                  <a:lnTo>
                    <a:pt x="1298144" y="188342"/>
                  </a:lnTo>
                  <a:lnTo>
                    <a:pt x="1275920" y="148388"/>
                  </a:lnTo>
                  <a:lnTo>
                    <a:pt x="1248494" y="112097"/>
                  </a:lnTo>
                  <a:lnTo>
                    <a:pt x="1216379" y="79982"/>
                  </a:lnTo>
                  <a:lnTo>
                    <a:pt x="1180089" y="52556"/>
                  </a:lnTo>
                  <a:lnTo>
                    <a:pt x="1140135" y="30332"/>
                  </a:lnTo>
                  <a:lnTo>
                    <a:pt x="1097030" y="13822"/>
                  </a:lnTo>
                  <a:lnTo>
                    <a:pt x="1051288" y="3541"/>
                  </a:lnTo>
                  <a:lnTo>
                    <a:pt x="1003422" y="0"/>
                  </a:lnTo>
                  <a:close/>
                </a:path>
              </a:pathLst>
            </a:custGeom>
            <a:solidFill>
              <a:srgbClr val="A6CE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18310" y="1023694"/>
              <a:ext cx="2834640" cy="680720"/>
            </a:xfrm>
            <a:custGeom>
              <a:avLst/>
              <a:gdLst/>
              <a:ahLst/>
              <a:cxnLst/>
              <a:rect l="l" t="t" r="r" b="b"/>
              <a:pathLst>
                <a:path w="2834640" h="680719">
                  <a:moveTo>
                    <a:pt x="227926" y="536028"/>
                  </a:moveTo>
                  <a:lnTo>
                    <a:pt x="206489" y="443547"/>
                  </a:lnTo>
                  <a:lnTo>
                    <a:pt x="196672" y="401154"/>
                  </a:lnTo>
                  <a:lnTo>
                    <a:pt x="154813" y="220573"/>
                  </a:lnTo>
                  <a:lnTo>
                    <a:pt x="150291" y="201066"/>
                  </a:lnTo>
                  <a:lnTo>
                    <a:pt x="150291" y="401154"/>
                  </a:lnTo>
                  <a:lnTo>
                    <a:pt x="77076" y="401154"/>
                  </a:lnTo>
                  <a:lnTo>
                    <a:pt x="113957" y="220573"/>
                  </a:lnTo>
                  <a:lnTo>
                    <a:pt x="150291" y="401154"/>
                  </a:lnTo>
                  <a:lnTo>
                    <a:pt x="150291" y="201066"/>
                  </a:lnTo>
                  <a:lnTo>
                    <a:pt x="137083" y="144056"/>
                  </a:lnTo>
                  <a:lnTo>
                    <a:pt x="91389" y="144056"/>
                  </a:lnTo>
                  <a:lnTo>
                    <a:pt x="0" y="536028"/>
                  </a:lnTo>
                  <a:lnTo>
                    <a:pt x="49542" y="536028"/>
                  </a:lnTo>
                  <a:lnTo>
                    <a:pt x="68262" y="443547"/>
                  </a:lnTo>
                  <a:lnTo>
                    <a:pt x="159105" y="443547"/>
                  </a:lnTo>
                  <a:lnTo>
                    <a:pt x="177825" y="536028"/>
                  </a:lnTo>
                  <a:lnTo>
                    <a:pt x="227926" y="536028"/>
                  </a:lnTo>
                  <a:close/>
                </a:path>
                <a:path w="2834640" h="680719">
                  <a:moveTo>
                    <a:pt x="414007" y="144056"/>
                  </a:moveTo>
                  <a:lnTo>
                    <a:pt x="265912" y="144056"/>
                  </a:lnTo>
                  <a:lnTo>
                    <a:pt x="265912" y="536028"/>
                  </a:lnTo>
                  <a:lnTo>
                    <a:pt x="313258" y="536028"/>
                  </a:lnTo>
                  <a:lnTo>
                    <a:pt x="313258" y="186436"/>
                  </a:lnTo>
                  <a:lnTo>
                    <a:pt x="414007" y="186436"/>
                  </a:lnTo>
                  <a:lnTo>
                    <a:pt x="414007" y="144056"/>
                  </a:lnTo>
                  <a:close/>
                </a:path>
                <a:path w="2834640" h="680719">
                  <a:moveTo>
                    <a:pt x="643585" y="258559"/>
                  </a:moveTo>
                  <a:lnTo>
                    <a:pt x="642137" y="229489"/>
                  </a:lnTo>
                  <a:lnTo>
                    <a:pt x="637806" y="205028"/>
                  </a:lnTo>
                  <a:lnTo>
                    <a:pt x="631037" y="186436"/>
                  </a:lnTo>
                  <a:lnTo>
                    <a:pt x="630580" y="185166"/>
                  </a:lnTo>
                  <a:lnTo>
                    <a:pt x="620458" y="169926"/>
                  </a:lnTo>
                  <a:lnTo>
                    <a:pt x="607415" y="158610"/>
                  </a:lnTo>
                  <a:lnTo>
                    <a:pt x="596239" y="152971"/>
                  </a:lnTo>
                  <a:lnTo>
                    <a:pt x="596239" y="258559"/>
                  </a:lnTo>
                  <a:lnTo>
                    <a:pt x="595515" y="276453"/>
                  </a:lnTo>
                  <a:lnTo>
                    <a:pt x="584669" y="313613"/>
                  </a:lnTo>
                  <a:lnTo>
                    <a:pt x="548894" y="330136"/>
                  </a:lnTo>
                  <a:lnTo>
                    <a:pt x="509803" y="330136"/>
                  </a:lnTo>
                  <a:lnTo>
                    <a:pt x="509803" y="186436"/>
                  </a:lnTo>
                  <a:lnTo>
                    <a:pt x="548894" y="186436"/>
                  </a:lnTo>
                  <a:lnTo>
                    <a:pt x="584669" y="202958"/>
                  </a:lnTo>
                  <a:lnTo>
                    <a:pt x="595515" y="240423"/>
                  </a:lnTo>
                  <a:lnTo>
                    <a:pt x="596239" y="258559"/>
                  </a:lnTo>
                  <a:lnTo>
                    <a:pt x="596239" y="152971"/>
                  </a:lnTo>
                  <a:lnTo>
                    <a:pt x="591413" y="150520"/>
                  </a:lnTo>
                  <a:lnTo>
                    <a:pt x="572465" y="145669"/>
                  </a:lnTo>
                  <a:lnTo>
                    <a:pt x="550545" y="144056"/>
                  </a:lnTo>
                  <a:lnTo>
                    <a:pt x="462457" y="144056"/>
                  </a:lnTo>
                  <a:lnTo>
                    <a:pt x="462457" y="536028"/>
                  </a:lnTo>
                  <a:lnTo>
                    <a:pt x="509803" y="536028"/>
                  </a:lnTo>
                  <a:lnTo>
                    <a:pt x="509803" y="372529"/>
                  </a:lnTo>
                  <a:lnTo>
                    <a:pt x="550545" y="372529"/>
                  </a:lnTo>
                  <a:lnTo>
                    <a:pt x="591070" y="365988"/>
                  </a:lnTo>
                  <a:lnTo>
                    <a:pt x="630415" y="331076"/>
                  </a:lnTo>
                  <a:lnTo>
                    <a:pt x="642124" y="287172"/>
                  </a:lnTo>
                  <a:lnTo>
                    <a:pt x="643585" y="258559"/>
                  </a:lnTo>
                  <a:close/>
                </a:path>
                <a:path w="2834640" h="680719">
                  <a:moveTo>
                    <a:pt x="884174" y="340042"/>
                  </a:moveTo>
                  <a:lnTo>
                    <a:pt x="883843" y="300863"/>
                  </a:lnTo>
                  <a:lnTo>
                    <a:pt x="881227" y="241820"/>
                  </a:lnTo>
                  <a:lnTo>
                    <a:pt x="870470" y="191884"/>
                  </a:lnTo>
                  <a:lnTo>
                    <a:pt x="865276" y="182041"/>
                  </a:lnTo>
                  <a:lnTo>
                    <a:pt x="863815" y="179273"/>
                  </a:lnTo>
                  <a:lnTo>
                    <a:pt x="855548" y="168275"/>
                  </a:lnTo>
                  <a:lnTo>
                    <a:pt x="841641" y="155752"/>
                  </a:lnTo>
                  <a:lnTo>
                    <a:pt x="836828" y="153035"/>
                  </a:lnTo>
                  <a:lnTo>
                    <a:pt x="836828" y="340042"/>
                  </a:lnTo>
                  <a:lnTo>
                    <a:pt x="836612" y="373380"/>
                  </a:lnTo>
                  <a:lnTo>
                    <a:pt x="834961" y="423392"/>
                  </a:lnTo>
                  <a:lnTo>
                    <a:pt x="828535" y="465709"/>
                  </a:lnTo>
                  <a:lnTo>
                    <a:pt x="798220" y="497116"/>
                  </a:lnTo>
                  <a:lnTo>
                    <a:pt x="788377" y="498043"/>
                  </a:lnTo>
                  <a:lnTo>
                    <a:pt x="778294" y="497116"/>
                  </a:lnTo>
                  <a:lnTo>
                    <a:pt x="747687" y="465632"/>
                  </a:lnTo>
                  <a:lnTo>
                    <a:pt x="741616" y="423392"/>
                  </a:lnTo>
                  <a:lnTo>
                    <a:pt x="740117" y="373164"/>
                  </a:lnTo>
                  <a:lnTo>
                    <a:pt x="739927" y="340042"/>
                  </a:lnTo>
                  <a:lnTo>
                    <a:pt x="740117" y="306920"/>
                  </a:lnTo>
                  <a:lnTo>
                    <a:pt x="741629" y="256324"/>
                  </a:lnTo>
                  <a:lnTo>
                    <a:pt x="747699" y="214376"/>
                  </a:lnTo>
                  <a:lnTo>
                    <a:pt x="778294" y="182968"/>
                  </a:lnTo>
                  <a:lnTo>
                    <a:pt x="788377" y="182041"/>
                  </a:lnTo>
                  <a:lnTo>
                    <a:pt x="798220" y="182968"/>
                  </a:lnTo>
                  <a:lnTo>
                    <a:pt x="828560" y="214452"/>
                  </a:lnTo>
                  <a:lnTo>
                    <a:pt x="834961" y="256692"/>
                  </a:lnTo>
                  <a:lnTo>
                    <a:pt x="836612" y="306920"/>
                  </a:lnTo>
                  <a:lnTo>
                    <a:pt x="836828" y="340042"/>
                  </a:lnTo>
                  <a:lnTo>
                    <a:pt x="836828" y="153035"/>
                  </a:lnTo>
                  <a:lnTo>
                    <a:pt x="825817" y="146799"/>
                  </a:lnTo>
                  <a:lnTo>
                    <a:pt x="808062" y="141439"/>
                  </a:lnTo>
                  <a:lnTo>
                    <a:pt x="788377" y="139649"/>
                  </a:lnTo>
                  <a:lnTo>
                    <a:pt x="768692" y="141439"/>
                  </a:lnTo>
                  <a:lnTo>
                    <a:pt x="721207" y="168275"/>
                  </a:lnTo>
                  <a:lnTo>
                    <a:pt x="701230" y="206108"/>
                  </a:lnTo>
                  <a:lnTo>
                    <a:pt x="693889" y="268122"/>
                  </a:lnTo>
                  <a:lnTo>
                    <a:pt x="692581" y="340042"/>
                  </a:lnTo>
                  <a:lnTo>
                    <a:pt x="692912" y="379222"/>
                  </a:lnTo>
                  <a:lnTo>
                    <a:pt x="695528" y="438264"/>
                  </a:lnTo>
                  <a:lnTo>
                    <a:pt x="706272" y="488213"/>
                  </a:lnTo>
                  <a:lnTo>
                    <a:pt x="735114" y="524332"/>
                  </a:lnTo>
                  <a:lnTo>
                    <a:pt x="788377" y="540435"/>
                  </a:lnTo>
                  <a:lnTo>
                    <a:pt x="808062" y="538657"/>
                  </a:lnTo>
                  <a:lnTo>
                    <a:pt x="855548" y="511810"/>
                  </a:lnTo>
                  <a:lnTo>
                    <a:pt x="865276" y="498043"/>
                  </a:lnTo>
                  <a:lnTo>
                    <a:pt x="870470" y="488213"/>
                  </a:lnTo>
                  <a:lnTo>
                    <a:pt x="881227" y="438264"/>
                  </a:lnTo>
                  <a:lnTo>
                    <a:pt x="883843" y="379222"/>
                  </a:lnTo>
                  <a:lnTo>
                    <a:pt x="884174" y="340042"/>
                  </a:lnTo>
                  <a:close/>
                </a:path>
                <a:path w="2834640" h="680719">
                  <a:moveTo>
                    <a:pt x="1469085" y="420966"/>
                  </a:moveTo>
                  <a:lnTo>
                    <a:pt x="1467612" y="391883"/>
                  </a:lnTo>
                  <a:lnTo>
                    <a:pt x="1463167" y="367360"/>
                  </a:lnTo>
                  <a:lnTo>
                    <a:pt x="1456296" y="348856"/>
                  </a:lnTo>
                  <a:lnTo>
                    <a:pt x="1455775" y="347421"/>
                  </a:lnTo>
                  <a:lnTo>
                    <a:pt x="1445412" y="332066"/>
                  </a:lnTo>
                  <a:lnTo>
                    <a:pt x="1432128" y="320624"/>
                  </a:lnTo>
                  <a:lnTo>
                    <a:pt x="1421739" y="315379"/>
                  </a:lnTo>
                  <a:lnTo>
                    <a:pt x="1421739" y="420966"/>
                  </a:lnTo>
                  <a:lnTo>
                    <a:pt x="1421003" y="438899"/>
                  </a:lnTo>
                  <a:lnTo>
                    <a:pt x="1409903" y="476580"/>
                  </a:lnTo>
                  <a:lnTo>
                    <a:pt x="1374394" y="493649"/>
                  </a:lnTo>
                  <a:lnTo>
                    <a:pt x="1333106" y="493649"/>
                  </a:lnTo>
                  <a:lnTo>
                    <a:pt x="1333106" y="348856"/>
                  </a:lnTo>
                  <a:lnTo>
                    <a:pt x="1374394" y="348856"/>
                  </a:lnTo>
                  <a:lnTo>
                    <a:pt x="1409903" y="365645"/>
                  </a:lnTo>
                  <a:lnTo>
                    <a:pt x="1421003" y="403059"/>
                  </a:lnTo>
                  <a:lnTo>
                    <a:pt x="1421739" y="420966"/>
                  </a:lnTo>
                  <a:lnTo>
                    <a:pt x="1421739" y="315379"/>
                  </a:lnTo>
                  <a:lnTo>
                    <a:pt x="1415961" y="312445"/>
                  </a:lnTo>
                  <a:lnTo>
                    <a:pt x="1396898" y="307543"/>
                  </a:lnTo>
                  <a:lnTo>
                    <a:pt x="1374940" y="305904"/>
                  </a:lnTo>
                  <a:lnTo>
                    <a:pt x="1333106" y="305904"/>
                  </a:lnTo>
                  <a:lnTo>
                    <a:pt x="1333106" y="186436"/>
                  </a:lnTo>
                  <a:lnTo>
                    <a:pt x="1451470" y="186436"/>
                  </a:lnTo>
                  <a:lnTo>
                    <a:pt x="1451470" y="144056"/>
                  </a:lnTo>
                  <a:lnTo>
                    <a:pt x="1285760" y="144056"/>
                  </a:lnTo>
                  <a:lnTo>
                    <a:pt x="1285760" y="536028"/>
                  </a:lnTo>
                  <a:lnTo>
                    <a:pt x="1374940" y="536028"/>
                  </a:lnTo>
                  <a:lnTo>
                    <a:pt x="1415961" y="529424"/>
                  </a:lnTo>
                  <a:lnTo>
                    <a:pt x="1455775" y="494157"/>
                  </a:lnTo>
                  <a:lnTo>
                    <a:pt x="1467612" y="449846"/>
                  </a:lnTo>
                  <a:lnTo>
                    <a:pt x="1469085" y="420966"/>
                  </a:lnTo>
                  <a:close/>
                </a:path>
                <a:path w="2834640" h="680719">
                  <a:moveTo>
                    <a:pt x="1714627" y="144056"/>
                  </a:moveTo>
                  <a:lnTo>
                    <a:pt x="1671129" y="144056"/>
                  </a:lnTo>
                  <a:lnTo>
                    <a:pt x="1574787" y="416572"/>
                  </a:lnTo>
                  <a:lnTo>
                    <a:pt x="1574787" y="144056"/>
                  </a:lnTo>
                  <a:lnTo>
                    <a:pt x="1527441" y="144056"/>
                  </a:lnTo>
                  <a:lnTo>
                    <a:pt x="1527441" y="536028"/>
                  </a:lnTo>
                  <a:lnTo>
                    <a:pt x="1571485" y="536028"/>
                  </a:lnTo>
                  <a:lnTo>
                    <a:pt x="1613560" y="416572"/>
                  </a:lnTo>
                  <a:lnTo>
                    <a:pt x="1667281" y="264071"/>
                  </a:lnTo>
                  <a:lnTo>
                    <a:pt x="1667281" y="536028"/>
                  </a:lnTo>
                  <a:lnTo>
                    <a:pt x="1714627" y="536028"/>
                  </a:lnTo>
                  <a:lnTo>
                    <a:pt x="1714627" y="264071"/>
                  </a:lnTo>
                  <a:lnTo>
                    <a:pt x="1714627" y="144056"/>
                  </a:lnTo>
                  <a:close/>
                </a:path>
                <a:path w="2834640" h="680719">
                  <a:moveTo>
                    <a:pt x="1954110" y="430339"/>
                  </a:moveTo>
                  <a:lnTo>
                    <a:pt x="1949577" y="387248"/>
                  </a:lnTo>
                  <a:lnTo>
                    <a:pt x="1930374" y="352158"/>
                  </a:lnTo>
                  <a:lnTo>
                    <a:pt x="1909521" y="337286"/>
                  </a:lnTo>
                  <a:lnTo>
                    <a:pt x="1916709" y="333057"/>
                  </a:lnTo>
                  <a:lnTo>
                    <a:pt x="1942858" y="303161"/>
                  </a:lnTo>
                  <a:lnTo>
                    <a:pt x="1952459" y="248653"/>
                  </a:lnTo>
                  <a:lnTo>
                    <a:pt x="1952155" y="234188"/>
                  </a:lnTo>
                  <a:lnTo>
                    <a:pt x="1944408" y="189344"/>
                  </a:lnTo>
                  <a:lnTo>
                    <a:pt x="1914880" y="153581"/>
                  </a:lnTo>
                  <a:lnTo>
                    <a:pt x="1861616" y="139649"/>
                  </a:lnTo>
                  <a:lnTo>
                    <a:pt x="1842312" y="141122"/>
                  </a:lnTo>
                  <a:lnTo>
                    <a:pt x="1797202" y="163322"/>
                  </a:lnTo>
                  <a:lnTo>
                    <a:pt x="1772843" y="216890"/>
                  </a:lnTo>
                  <a:lnTo>
                    <a:pt x="1770786" y="240944"/>
                  </a:lnTo>
                  <a:lnTo>
                    <a:pt x="1818132" y="240944"/>
                  </a:lnTo>
                  <a:lnTo>
                    <a:pt x="1818995" y="226250"/>
                  </a:lnTo>
                  <a:lnTo>
                    <a:pt x="1821573" y="213550"/>
                  </a:lnTo>
                  <a:lnTo>
                    <a:pt x="1852739" y="182791"/>
                  </a:lnTo>
                  <a:lnTo>
                    <a:pt x="1861616" y="182041"/>
                  </a:lnTo>
                  <a:lnTo>
                    <a:pt x="1870735" y="182791"/>
                  </a:lnTo>
                  <a:lnTo>
                    <a:pt x="1901812" y="215620"/>
                  </a:lnTo>
                  <a:lnTo>
                    <a:pt x="1905114" y="250304"/>
                  </a:lnTo>
                  <a:lnTo>
                    <a:pt x="1904187" y="268922"/>
                  </a:lnTo>
                  <a:lnTo>
                    <a:pt x="1890255" y="307009"/>
                  </a:lnTo>
                  <a:lnTo>
                    <a:pt x="1862175" y="318020"/>
                  </a:lnTo>
                  <a:lnTo>
                    <a:pt x="1830793" y="318020"/>
                  </a:lnTo>
                  <a:lnTo>
                    <a:pt x="1830793" y="358762"/>
                  </a:lnTo>
                  <a:lnTo>
                    <a:pt x="1862175" y="358762"/>
                  </a:lnTo>
                  <a:lnTo>
                    <a:pt x="1870608" y="359486"/>
                  </a:lnTo>
                  <a:lnTo>
                    <a:pt x="1902917" y="392899"/>
                  </a:lnTo>
                  <a:lnTo>
                    <a:pt x="1906765" y="428675"/>
                  </a:lnTo>
                  <a:lnTo>
                    <a:pt x="1905876" y="447332"/>
                  </a:lnTo>
                  <a:lnTo>
                    <a:pt x="1892452" y="485940"/>
                  </a:lnTo>
                  <a:lnTo>
                    <a:pt x="1861616" y="498043"/>
                  </a:lnTo>
                  <a:lnTo>
                    <a:pt x="1852498" y="497293"/>
                  </a:lnTo>
                  <a:lnTo>
                    <a:pt x="1821434" y="466534"/>
                  </a:lnTo>
                  <a:lnTo>
                    <a:pt x="1818132" y="439140"/>
                  </a:lnTo>
                  <a:lnTo>
                    <a:pt x="1770786" y="439140"/>
                  </a:lnTo>
                  <a:lnTo>
                    <a:pt x="1778215" y="486079"/>
                  </a:lnTo>
                  <a:lnTo>
                    <a:pt x="1798307" y="518972"/>
                  </a:lnTo>
                  <a:lnTo>
                    <a:pt x="1842185" y="539102"/>
                  </a:lnTo>
                  <a:lnTo>
                    <a:pt x="1861616" y="540435"/>
                  </a:lnTo>
                  <a:lnTo>
                    <a:pt x="1882546" y="538822"/>
                  </a:lnTo>
                  <a:lnTo>
                    <a:pt x="1928787" y="514565"/>
                  </a:lnTo>
                  <a:lnTo>
                    <a:pt x="1941004" y="498043"/>
                  </a:lnTo>
                  <a:lnTo>
                    <a:pt x="1945309" y="489432"/>
                  </a:lnTo>
                  <a:lnTo>
                    <a:pt x="1948611" y="480148"/>
                  </a:lnTo>
                  <a:lnTo>
                    <a:pt x="1951012" y="469912"/>
                  </a:lnTo>
                  <a:lnTo>
                    <a:pt x="1952739" y="458203"/>
                  </a:lnTo>
                  <a:lnTo>
                    <a:pt x="1953768" y="445008"/>
                  </a:lnTo>
                  <a:lnTo>
                    <a:pt x="1954110" y="430339"/>
                  </a:lnTo>
                  <a:close/>
                </a:path>
                <a:path w="2834640" h="680719">
                  <a:moveTo>
                    <a:pt x="2198547" y="144056"/>
                  </a:moveTo>
                  <a:lnTo>
                    <a:pt x="2151202" y="144056"/>
                  </a:lnTo>
                  <a:lnTo>
                    <a:pt x="2151202" y="315277"/>
                  </a:lnTo>
                  <a:lnTo>
                    <a:pt x="2064219" y="315277"/>
                  </a:lnTo>
                  <a:lnTo>
                    <a:pt x="2064219" y="144056"/>
                  </a:lnTo>
                  <a:lnTo>
                    <a:pt x="2016874" y="144056"/>
                  </a:lnTo>
                  <a:lnTo>
                    <a:pt x="2016874" y="536028"/>
                  </a:lnTo>
                  <a:lnTo>
                    <a:pt x="2064219" y="536028"/>
                  </a:lnTo>
                  <a:lnTo>
                    <a:pt x="2064219" y="358216"/>
                  </a:lnTo>
                  <a:lnTo>
                    <a:pt x="2151202" y="358216"/>
                  </a:lnTo>
                  <a:lnTo>
                    <a:pt x="2151202" y="536028"/>
                  </a:lnTo>
                  <a:lnTo>
                    <a:pt x="2198547" y="536028"/>
                  </a:lnTo>
                  <a:lnTo>
                    <a:pt x="2198547" y="358216"/>
                  </a:lnTo>
                  <a:lnTo>
                    <a:pt x="2198547" y="315277"/>
                  </a:lnTo>
                  <a:lnTo>
                    <a:pt x="2198547" y="144056"/>
                  </a:lnTo>
                  <a:close/>
                </a:path>
                <a:path w="2834640" h="680719">
                  <a:moveTo>
                    <a:pt x="2420416" y="144056"/>
                  </a:moveTo>
                  <a:lnTo>
                    <a:pt x="2269020" y="144056"/>
                  </a:lnTo>
                  <a:lnTo>
                    <a:pt x="2269020" y="536028"/>
                  </a:lnTo>
                  <a:lnTo>
                    <a:pt x="2420416" y="536028"/>
                  </a:lnTo>
                  <a:lnTo>
                    <a:pt x="2420416" y="493649"/>
                  </a:lnTo>
                  <a:lnTo>
                    <a:pt x="2316365" y="493649"/>
                  </a:lnTo>
                  <a:lnTo>
                    <a:pt x="2316365" y="360413"/>
                  </a:lnTo>
                  <a:lnTo>
                    <a:pt x="2406116" y="360413"/>
                  </a:lnTo>
                  <a:lnTo>
                    <a:pt x="2406116" y="318020"/>
                  </a:lnTo>
                  <a:lnTo>
                    <a:pt x="2316365" y="318020"/>
                  </a:lnTo>
                  <a:lnTo>
                    <a:pt x="2316365" y="186436"/>
                  </a:lnTo>
                  <a:lnTo>
                    <a:pt x="2420416" y="186436"/>
                  </a:lnTo>
                  <a:lnTo>
                    <a:pt x="2420416" y="144056"/>
                  </a:lnTo>
                  <a:close/>
                </a:path>
                <a:path w="2834640" h="680719">
                  <a:moveTo>
                    <a:pt x="2654960" y="240398"/>
                  </a:moveTo>
                  <a:lnTo>
                    <a:pt x="2652788" y="216344"/>
                  </a:lnTo>
                  <a:lnTo>
                    <a:pt x="2647391" y="195389"/>
                  </a:lnTo>
                  <a:lnTo>
                    <a:pt x="2640927" y="182041"/>
                  </a:lnTo>
                  <a:lnTo>
                    <a:pt x="2638755" y="177533"/>
                  </a:lnTo>
                  <a:lnTo>
                    <a:pt x="2599207" y="145427"/>
                  </a:lnTo>
                  <a:lnTo>
                    <a:pt x="2564663" y="139649"/>
                  </a:lnTo>
                  <a:lnTo>
                    <a:pt x="2544572" y="141439"/>
                  </a:lnTo>
                  <a:lnTo>
                    <a:pt x="2497493" y="168275"/>
                  </a:lnTo>
                  <a:lnTo>
                    <a:pt x="2477160" y="206679"/>
                  </a:lnTo>
                  <a:lnTo>
                    <a:pt x="2470112" y="267919"/>
                  </a:lnTo>
                  <a:lnTo>
                    <a:pt x="2468867" y="340042"/>
                  </a:lnTo>
                  <a:lnTo>
                    <a:pt x="2469184" y="379412"/>
                  </a:lnTo>
                  <a:lnTo>
                    <a:pt x="2471661" y="438315"/>
                  </a:lnTo>
                  <a:lnTo>
                    <a:pt x="2482227" y="487591"/>
                  </a:lnTo>
                  <a:lnTo>
                    <a:pt x="2510993" y="524332"/>
                  </a:lnTo>
                  <a:lnTo>
                    <a:pt x="2564663" y="540435"/>
                  </a:lnTo>
                  <a:lnTo>
                    <a:pt x="2582075" y="539102"/>
                  </a:lnTo>
                  <a:lnTo>
                    <a:pt x="2625229" y="518972"/>
                  </a:lnTo>
                  <a:lnTo>
                    <a:pt x="2646972" y="485800"/>
                  </a:lnTo>
                  <a:lnTo>
                    <a:pt x="2654960" y="439140"/>
                  </a:lnTo>
                  <a:lnTo>
                    <a:pt x="2608161" y="439140"/>
                  </a:lnTo>
                  <a:lnTo>
                    <a:pt x="2606954" y="453110"/>
                  </a:lnTo>
                  <a:lnTo>
                    <a:pt x="2604439" y="465289"/>
                  </a:lnTo>
                  <a:lnTo>
                    <a:pt x="2574023" y="497192"/>
                  </a:lnTo>
                  <a:lnTo>
                    <a:pt x="2564663" y="498043"/>
                  </a:lnTo>
                  <a:lnTo>
                    <a:pt x="2554579" y="497116"/>
                  </a:lnTo>
                  <a:lnTo>
                    <a:pt x="2523998" y="465709"/>
                  </a:lnTo>
                  <a:lnTo>
                    <a:pt x="2517927" y="423760"/>
                  </a:lnTo>
                  <a:lnTo>
                    <a:pt x="2516403" y="373380"/>
                  </a:lnTo>
                  <a:lnTo>
                    <a:pt x="2516213" y="340042"/>
                  </a:lnTo>
                  <a:lnTo>
                    <a:pt x="2516403" y="306705"/>
                  </a:lnTo>
                  <a:lnTo>
                    <a:pt x="2517927" y="256324"/>
                  </a:lnTo>
                  <a:lnTo>
                    <a:pt x="2523998" y="214376"/>
                  </a:lnTo>
                  <a:lnTo>
                    <a:pt x="2554579" y="182968"/>
                  </a:lnTo>
                  <a:lnTo>
                    <a:pt x="2564663" y="182041"/>
                  </a:lnTo>
                  <a:lnTo>
                    <a:pt x="2574023" y="182892"/>
                  </a:lnTo>
                  <a:lnTo>
                    <a:pt x="2604439" y="214109"/>
                  </a:lnTo>
                  <a:lnTo>
                    <a:pt x="2608161" y="240398"/>
                  </a:lnTo>
                  <a:lnTo>
                    <a:pt x="2654960" y="240398"/>
                  </a:lnTo>
                  <a:close/>
                </a:path>
                <a:path w="2834640" h="680719">
                  <a:moveTo>
                    <a:pt x="2834525" y="0"/>
                  </a:moveTo>
                  <a:lnTo>
                    <a:pt x="1420545" y="0"/>
                  </a:lnTo>
                  <a:lnTo>
                    <a:pt x="1372679" y="3543"/>
                  </a:lnTo>
                  <a:lnTo>
                    <a:pt x="1326934" y="13817"/>
                  </a:lnTo>
                  <a:lnTo>
                    <a:pt x="1283830" y="30327"/>
                  </a:lnTo>
                  <a:lnTo>
                    <a:pt x="1243876" y="52552"/>
                  </a:lnTo>
                  <a:lnTo>
                    <a:pt x="1207592" y="79971"/>
                  </a:lnTo>
                  <a:lnTo>
                    <a:pt x="1175473" y="112090"/>
                  </a:lnTo>
                  <a:lnTo>
                    <a:pt x="1148054" y="148386"/>
                  </a:lnTo>
                  <a:lnTo>
                    <a:pt x="1125829" y="188341"/>
                  </a:lnTo>
                  <a:lnTo>
                    <a:pt x="1109319" y="231444"/>
                  </a:lnTo>
                  <a:lnTo>
                    <a:pt x="1099032" y="277190"/>
                  </a:lnTo>
                  <a:lnTo>
                    <a:pt x="1095502" y="325056"/>
                  </a:lnTo>
                  <a:lnTo>
                    <a:pt x="1095502" y="680554"/>
                  </a:lnTo>
                  <a:lnTo>
                    <a:pt x="1129233" y="680554"/>
                  </a:lnTo>
                  <a:lnTo>
                    <a:pt x="1129233" y="325056"/>
                  </a:lnTo>
                  <a:lnTo>
                    <a:pt x="1133055" y="277977"/>
                  </a:lnTo>
                  <a:lnTo>
                    <a:pt x="1144143" y="233260"/>
                  </a:lnTo>
                  <a:lnTo>
                    <a:pt x="1161884" y="191503"/>
                  </a:lnTo>
                  <a:lnTo>
                    <a:pt x="1185646" y="153314"/>
                  </a:lnTo>
                  <a:lnTo>
                    <a:pt x="1214831" y="119329"/>
                  </a:lnTo>
                  <a:lnTo>
                    <a:pt x="1248816" y="90144"/>
                  </a:lnTo>
                  <a:lnTo>
                    <a:pt x="1286992" y="66382"/>
                  </a:lnTo>
                  <a:lnTo>
                    <a:pt x="1328750" y="48653"/>
                  </a:lnTo>
                  <a:lnTo>
                    <a:pt x="1373479" y="37566"/>
                  </a:lnTo>
                  <a:lnTo>
                    <a:pt x="1420545" y="33731"/>
                  </a:lnTo>
                  <a:lnTo>
                    <a:pt x="2800794" y="33731"/>
                  </a:lnTo>
                  <a:lnTo>
                    <a:pt x="2800794" y="355498"/>
                  </a:lnTo>
                  <a:lnTo>
                    <a:pt x="2796971" y="402577"/>
                  </a:lnTo>
                  <a:lnTo>
                    <a:pt x="2785884" y="447294"/>
                  </a:lnTo>
                  <a:lnTo>
                    <a:pt x="2768142" y="489051"/>
                  </a:lnTo>
                  <a:lnTo>
                    <a:pt x="2744381" y="527227"/>
                  </a:lnTo>
                  <a:lnTo>
                    <a:pt x="2715196" y="561213"/>
                  </a:lnTo>
                  <a:lnTo>
                    <a:pt x="2681211" y="590397"/>
                  </a:lnTo>
                  <a:lnTo>
                    <a:pt x="2643022" y="614172"/>
                  </a:lnTo>
                  <a:lnTo>
                    <a:pt x="2601264" y="631901"/>
                  </a:lnTo>
                  <a:lnTo>
                    <a:pt x="2556548" y="642988"/>
                  </a:lnTo>
                  <a:lnTo>
                    <a:pt x="2509469" y="646823"/>
                  </a:lnTo>
                  <a:lnTo>
                    <a:pt x="1714944" y="646823"/>
                  </a:lnTo>
                  <a:lnTo>
                    <a:pt x="1714944" y="680554"/>
                  </a:lnTo>
                  <a:lnTo>
                    <a:pt x="2509469" y="680554"/>
                  </a:lnTo>
                  <a:lnTo>
                    <a:pt x="2557335" y="677011"/>
                  </a:lnTo>
                  <a:lnTo>
                    <a:pt x="2603081" y="666724"/>
                  </a:lnTo>
                  <a:lnTo>
                    <a:pt x="2646184" y="650227"/>
                  </a:lnTo>
                  <a:lnTo>
                    <a:pt x="2686139" y="628002"/>
                  </a:lnTo>
                  <a:lnTo>
                    <a:pt x="2722435" y="600570"/>
                  </a:lnTo>
                  <a:lnTo>
                    <a:pt x="2754553" y="568464"/>
                  </a:lnTo>
                  <a:lnTo>
                    <a:pt x="2781973" y="532168"/>
                  </a:lnTo>
                  <a:lnTo>
                    <a:pt x="2804198" y="492213"/>
                  </a:lnTo>
                  <a:lnTo>
                    <a:pt x="2820708" y="449110"/>
                  </a:lnTo>
                  <a:lnTo>
                    <a:pt x="2830982" y="403364"/>
                  </a:lnTo>
                  <a:lnTo>
                    <a:pt x="2834525" y="355498"/>
                  </a:lnTo>
                  <a:lnTo>
                    <a:pt x="2834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381070" y="1658909"/>
            <a:ext cx="2649220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50" spc="-15" dirty="0">
                <a:solidFill>
                  <a:srgbClr val="FFFFFF"/>
                </a:solidFill>
                <a:latin typeface="Tahoma"/>
                <a:cs typeface="Tahoma"/>
              </a:rPr>
              <a:t>ГКУ</a:t>
            </a:r>
            <a:r>
              <a:rPr sz="105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10" dirty="0">
                <a:solidFill>
                  <a:srgbClr val="FFFFFF"/>
                </a:solidFill>
                <a:latin typeface="Tahoma"/>
                <a:cs typeface="Tahoma"/>
              </a:rPr>
              <a:t>ПК</a:t>
            </a:r>
            <a:r>
              <a:rPr sz="105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25" dirty="0">
                <a:solidFill>
                  <a:srgbClr val="FFFFFF"/>
                </a:solidFill>
                <a:latin typeface="Tahoma"/>
                <a:cs typeface="Tahoma"/>
              </a:rPr>
              <a:t>«Центр</a:t>
            </a:r>
            <a:r>
              <a:rPr sz="105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60" dirty="0">
                <a:solidFill>
                  <a:srgbClr val="FFFFFF"/>
                </a:solidFill>
                <a:latin typeface="Tahoma"/>
                <a:cs typeface="Tahoma"/>
              </a:rPr>
              <a:t>развития</a:t>
            </a:r>
            <a:r>
              <a:rPr sz="105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50" spc="95" dirty="0">
                <a:solidFill>
                  <a:srgbClr val="FFFFFF"/>
                </a:solidFill>
                <a:latin typeface="Tahoma"/>
                <a:cs typeface="Tahoma"/>
              </a:rPr>
              <a:t>агробизнеса»</a:t>
            </a:r>
            <a:endParaRPr sz="1050" dirty="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7826217" y="10586430"/>
            <a:ext cx="195580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0" dirty="0">
                <a:solidFill>
                  <a:srgbClr val="FFFFFF"/>
                </a:solidFill>
                <a:latin typeface="Tahoma"/>
                <a:cs typeface="Tahoma"/>
              </a:rPr>
              <a:t>Пермь</a:t>
            </a:r>
            <a:r>
              <a:rPr sz="28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8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2800" spc="195" dirty="0" smtClean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2800" spc="-85" dirty="0" smtClean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lang="ru-RU" sz="2800" spc="-85" dirty="0" smtClean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endParaRPr sz="28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/>
          </p:cNvSpPr>
          <p:nvPr/>
        </p:nvSpPr>
        <p:spPr>
          <a:xfrm>
            <a:off x="1154316" y="591935"/>
            <a:ext cx="17296991" cy="13176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605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4400" kern="0" spc="-300" dirty="0" smtClean="0">
                <a:solidFill>
                  <a:srgbClr val="C00000"/>
                </a:solidFill>
              </a:rPr>
              <a:t>Порядок</a:t>
            </a:r>
            <a:r>
              <a:rPr lang="ru-RU" sz="4400" kern="0" spc="-215" dirty="0" smtClean="0">
                <a:solidFill>
                  <a:srgbClr val="C00000"/>
                </a:solidFill>
              </a:rPr>
              <a:t> </a:t>
            </a:r>
            <a:r>
              <a:rPr lang="ru-RU" sz="4400" kern="0" spc="-260" dirty="0" smtClean="0">
                <a:solidFill>
                  <a:srgbClr val="C00000"/>
                </a:solidFill>
              </a:rPr>
              <a:t>подачи</a:t>
            </a:r>
            <a:r>
              <a:rPr lang="ru-RU" sz="4400" kern="0" spc="-215" dirty="0" smtClean="0">
                <a:solidFill>
                  <a:srgbClr val="C00000"/>
                </a:solidFill>
              </a:rPr>
              <a:t> </a:t>
            </a:r>
            <a:r>
              <a:rPr lang="ru-RU" sz="4400" kern="0" spc="-290" dirty="0" smtClean="0">
                <a:solidFill>
                  <a:srgbClr val="C00000"/>
                </a:solidFill>
              </a:rPr>
              <a:t>документов на конкурсный отбор</a:t>
            </a:r>
          </a:p>
          <a:p>
            <a:pPr marL="12700">
              <a:spcBef>
                <a:spcPts val="95"/>
              </a:spcBef>
            </a:pPr>
            <a:r>
              <a:rPr lang="ru-RU" sz="2000" spc="-135" dirty="0" smtClean="0">
                <a:solidFill>
                  <a:srgbClr val="456480"/>
                </a:solidFill>
              </a:rPr>
              <a:t>Приказ </a:t>
            </a:r>
            <a:r>
              <a:rPr lang="ru-RU" sz="2000" spc="-140" dirty="0">
                <a:solidFill>
                  <a:srgbClr val="456480"/>
                </a:solidFill>
              </a:rPr>
              <a:t>Минсельхоза </a:t>
            </a:r>
            <a:r>
              <a:rPr lang="ru-RU" sz="2000" spc="-100" dirty="0">
                <a:solidFill>
                  <a:srgbClr val="456480"/>
                </a:solidFill>
              </a:rPr>
              <a:t>России </a:t>
            </a:r>
            <a:r>
              <a:rPr lang="ru-RU" sz="2000" spc="-114" dirty="0">
                <a:solidFill>
                  <a:srgbClr val="456480"/>
                </a:solidFill>
              </a:rPr>
              <a:t>от </a:t>
            </a:r>
            <a:r>
              <a:rPr lang="ru-RU" sz="2000" spc="-215" dirty="0">
                <a:solidFill>
                  <a:srgbClr val="456480"/>
                </a:solidFill>
              </a:rPr>
              <a:t>10.02.2022 </a:t>
            </a:r>
            <a:r>
              <a:rPr lang="ru-RU" sz="2000" spc="-465" dirty="0">
                <a:solidFill>
                  <a:srgbClr val="456480"/>
                </a:solidFill>
              </a:rPr>
              <a:t>№</a:t>
            </a:r>
            <a:r>
              <a:rPr lang="ru-RU" sz="2000" spc="-459" dirty="0">
                <a:solidFill>
                  <a:srgbClr val="456480"/>
                </a:solidFill>
              </a:rPr>
              <a:t> </a:t>
            </a:r>
            <a:r>
              <a:rPr lang="ru-RU" sz="2000" spc="-459" dirty="0" smtClean="0">
                <a:solidFill>
                  <a:srgbClr val="456480"/>
                </a:solidFill>
              </a:rPr>
              <a:t> </a:t>
            </a:r>
            <a:r>
              <a:rPr lang="ru-RU" sz="2000" spc="-180" dirty="0" smtClean="0">
                <a:solidFill>
                  <a:srgbClr val="456480"/>
                </a:solidFill>
              </a:rPr>
              <a:t>68 </a:t>
            </a:r>
            <a:r>
              <a:rPr lang="ru-RU" sz="2000" spc="60" dirty="0">
                <a:solidFill>
                  <a:srgbClr val="456480"/>
                </a:solidFill>
              </a:rPr>
              <a:t>«Об </a:t>
            </a:r>
            <a:r>
              <a:rPr lang="ru-RU" sz="2000" spc="45" dirty="0">
                <a:solidFill>
                  <a:srgbClr val="456480"/>
                </a:solidFill>
              </a:rPr>
              <a:t>утверждении </a:t>
            </a:r>
            <a:r>
              <a:rPr lang="ru-RU" sz="2000" spc="85" dirty="0">
                <a:solidFill>
                  <a:srgbClr val="456480"/>
                </a:solidFill>
              </a:rPr>
              <a:t>Порядка </a:t>
            </a:r>
            <a:r>
              <a:rPr lang="ru-RU" sz="2000" spc="75" dirty="0">
                <a:solidFill>
                  <a:srgbClr val="456480"/>
                </a:solidFill>
              </a:rPr>
              <a:t>проведения </a:t>
            </a:r>
            <a:r>
              <a:rPr lang="ru-RU" sz="2000" spc="85" dirty="0">
                <a:solidFill>
                  <a:srgbClr val="456480"/>
                </a:solidFill>
              </a:rPr>
              <a:t>конкурсного </a:t>
            </a:r>
            <a:r>
              <a:rPr lang="ru-RU" sz="2000" spc="90" dirty="0">
                <a:solidFill>
                  <a:srgbClr val="456480"/>
                </a:solidFill>
              </a:rPr>
              <a:t> </a:t>
            </a:r>
            <a:r>
              <a:rPr lang="ru-RU" sz="2000" spc="135" dirty="0">
                <a:solidFill>
                  <a:srgbClr val="456480"/>
                </a:solidFill>
              </a:rPr>
              <a:t>отбора</a:t>
            </a:r>
            <a:r>
              <a:rPr lang="ru-RU" sz="2000" spc="-425" dirty="0">
                <a:solidFill>
                  <a:srgbClr val="456480"/>
                </a:solidFill>
              </a:rPr>
              <a:t> </a:t>
            </a:r>
            <a:r>
              <a:rPr lang="ru-RU" sz="2000" spc="85" dirty="0">
                <a:solidFill>
                  <a:srgbClr val="456480"/>
                </a:solidFill>
              </a:rPr>
              <a:t>проектов</a:t>
            </a:r>
            <a:r>
              <a:rPr lang="ru-RU" sz="2000" spc="-420" dirty="0">
                <a:solidFill>
                  <a:srgbClr val="456480"/>
                </a:solidFill>
              </a:rPr>
              <a:t> </a:t>
            </a:r>
            <a:r>
              <a:rPr lang="ru-RU" sz="2000" spc="55" dirty="0">
                <a:solidFill>
                  <a:srgbClr val="456480"/>
                </a:solidFill>
              </a:rPr>
              <a:t>развития</a:t>
            </a:r>
            <a:r>
              <a:rPr lang="ru-RU" sz="2000" spc="-420" dirty="0">
                <a:solidFill>
                  <a:srgbClr val="456480"/>
                </a:solidFill>
              </a:rPr>
              <a:t> </a:t>
            </a:r>
            <a:r>
              <a:rPr lang="ru-RU" sz="2000" spc="80" dirty="0">
                <a:solidFill>
                  <a:srgbClr val="456480"/>
                </a:solidFill>
              </a:rPr>
              <a:t>сельского</a:t>
            </a:r>
            <a:r>
              <a:rPr lang="ru-RU" sz="2000" spc="-420" dirty="0">
                <a:solidFill>
                  <a:srgbClr val="456480"/>
                </a:solidFill>
              </a:rPr>
              <a:t> </a:t>
            </a:r>
            <a:r>
              <a:rPr lang="ru-RU" sz="2000" spc="55" dirty="0">
                <a:solidFill>
                  <a:srgbClr val="456480"/>
                </a:solidFill>
              </a:rPr>
              <a:t>туризма» (в ред. </a:t>
            </a:r>
            <a:r>
              <a:rPr lang="ru-RU" sz="2000" spc="55" dirty="0" smtClean="0">
                <a:solidFill>
                  <a:srgbClr val="456480"/>
                </a:solidFill>
              </a:rPr>
              <a:t>от </a:t>
            </a:r>
            <a:r>
              <a:rPr lang="ru-RU" sz="2000" spc="55" dirty="0">
                <a:solidFill>
                  <a:srgbClr val="456480"/>
                </a:solidFill>
              </a:rPr>
              <a:t>14.04.2023 г. № 384</a:t>
            </a:r>
            <a:r>
              <a:rPr lang="ru-RU" sz="2000" spc="55" dirty="0" smtClean="0">
                <a:solidFill>
                  <a:srgbClr val="456480"/>
                </a:solidFill>
              </a:rPr>
              <a:t>)</a:t>
            </a:r>
            <a:endParaRPr lang="ru-RU" sz="2000" dirty="0"/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id="{21AA3C9C-D1DA-4352-9825-EB2416B8269C}"/>
              </a:ext>
            </a:extLst>
          </p:cNvPr>
          <p:cNvSpPr txBox="1">
            <a:spLocks/>
          </p:cNvSpPr>
          <p:nvPr/>
        </p:nvSpPr>
        <p:spPr>
          <a:xfrm>
            <a:off x="1212850" y="2759016"/>
            <a:ext cx="17754600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150" b="0" i="0">
                <a:solidFill>
                  <a:srgbClr val="456480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</a:t>
            </a:r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ru-RU" sz="24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календарных</a:t>
            </a:r>
            <a:r>
              <a:rPr lang="ru-RU" sz="24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дней до даты начала приема документов – МСХ РФ публикует объявление о проведении отбора проектов </a:t>
            </a:r>
            <a:r>
              <a:rPr lang="ru-RU" sz="2400" i="1" kern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(размещается на официальном сайте Минсельхоза России и направляется письмом в субъекты РФ)</a:t>
            </a:r>
          </a:p>
          <a:p>
            <a:endParaRPr lang="ru-RU" sz="2000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object 13"/>
          <p:cNvGrpSpPr/>
          <p:nvPr/>
        </p:nvGrpSpPr>
        <p:grpSpPr>
          <a:xfrm>
            <a:off x="26987" y="18774"/>
            <a:ext cx="20104100" cy="149225"/>
            <a:chOff x="-3" y="0"/>
            <a:chExt cx="20104100" cy="149225"/>
          </a:xfrm>
        </p:grpSpPr>
        <p:sp>
          <p:nvSpPr>
            <p:cNvPr id="7" name="object 14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5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4AD42118-D344-47F4-BA8B-52BEC9711E11}"/>
              </a:ext>
            </a:extLst>
          </p:cNvPr>
          <p:cNvSpPr/>
          <p:nvPr/>
        </p:nvSpPr>
        <p:spPr>
          <a:xfrm rot="5400000">
            <a:off x="1553690" y="4149470"/>
            <a:ext cx="537519" cy="4572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21AA3C9C-D1DA-4352-9825-EB2416B8269C}"/>
              </a:ext>
            </a:extLst>
          </p:cNvPr>
          <p:cNvSpPr txBox="1">
            <a:spLocks/>
          </p:cNvSpPr>
          <p:nvPr/>
        </p:nvSpPr>
        <p:spPr>
          <a:xfrm>
            <a:off x="1212850" y="5080542"/>
            <a:ext cx="815340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150" b="0" i="0">
                <a:solidFill>
                  <a:srgbClr val="456480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СХТП направляет пакет документов в ГКУ ПК «Центр развития агробизнеса»</a:t>
            </a:r>
            <a:endParaRPr lang="ru-RU" sz="2400" b="1" i="1" kern="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400" b="1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: вправо 9">
            <a:extLst>
              <a:ext uri="{FF2B5EF4-FFF2-40B4-BE49-F238E27FC236}">
                <a16:creationId xmlns:a16="http://schemas.microsoft.com/office/drawing/2014/main" id="{4AD42118-D344-47F4-BA8B-52BEC9711E11}"/>
              </a:ext>
            </a:extLst>
          </p:cNvPr>
          <p:cNvSpPr/>
          <p:nvPr/>
        </p:nvSpPr>
        <p:spPr>
          <a:xfrm>
            <a:off x="9251949" y="5041056"/>
            <a:ext cx="588962" cy="460537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21AA3C9C-D1DA-4352-9825-EB2416B8269C}"/>
              </a:ext>
            </a:extLst>
          </p:cNvPr>
          <p:cNvSpPr txBox="1">
            <a:spLocks/>
          </p:cNvSpPr>
          <p:nvPr/>
        </p:nvSpPr>
        <p:spPr>
          <a:xfrm>
            <a:off x="9840910" y="4646830"/>
            <a:ext cx="9812339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150" b="0" i="0">
                <a:solidFill>
                  <a:srgbClr val="456480"/>
                </a:solidFill>
                <a:latin typeface="Tahoma"/>
                <a:ea typeface="+mn-ea"/>
                <a:cs typeface="Tahom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543050" lvl="3" indent="-17145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kern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ГКУ ПК «Центр развития агробизнеса» направляет </a:t>
            </a: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заявочную документацию в </a:t>
            </a:r>
            <a:r>
              <a:rPr lang="ru-RU" sz="2400" b="1" kern="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системе 1С </a:t>
            </a: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 предварительной проверки в МСХ РФ </a:t>
            </a:r>
            <a:b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kern="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отбор</a:t>
            </a:r>
            <a:endParaRPr lang="ru-RU" sz="2400" b="1" i="1" kern="0" dirty="0" smtClean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21AA3C9C-D1DA-4352-9825-EB2416B82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411" y="7571999"/>
            <a:ext cx="16556039" cy="1661993"/>
          </a:xfrm>
        </p:spPr>
        <p:txBody>
          <a:bodyPr/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позднее 30 календарных дней с даты окончания приема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 комиссия выносит решение (протокол) о допуске на отбор, до 1 сентября – о предоставлении гранта </a:t>
            </a:r>
            <a:r>
              <a:rPr lang="ru-RU" sz="24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(размещается на официальном сайте Минсельхоза России и направляется письмом в субъекты РФ)</a:t>
            </a:r>
          </a:p>
          <a:p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: вправо 9">
            <a:extLst>
              <a:ext uri="{FF2B5EF4-FFF2-40B4-BE49-F238E27FC236}">
                <a16:creationId xmlns:a16="http://schemas.microsoft.com/office/drawing/2014/main" id="{4AD42118-D344-47F4-BA8B-52BEC9711E11}"/>
              </a:ext>
            </a:extLst>
          </p:cNvPr>
          <p:cNvSpPr/>
          <p:nvPr/>
        </p:nvSpPr>
        <p:spPr>
          <a:xfrm rot="5400000">
            <a:off x="1553689" y="6285879"/>
            <a:ext cx="537519" cy="4572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050" y="346060"/>
            <a:ext cx="1359217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300" dirty="0">
                <a:solidFill>
                  <a:srgbClr val="C00000"/>
                </a:solidFill>
              </a:rPr>
              <a:t>Порядок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260" dirty="0">
                <a:solidFill>
                  <a:srgbClr val="C00000"/>
                </a:solidFill>
              </a:rPr>
              <a:t>подачи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325" dirty="0">
                <a:solidFill>
                  <a:srgbClr val="C00000"/>
                </a:solidFill>
              </a:rPr>
              <a:t>заявительной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290" dirty="0">
                <a:solidFill>
                  <a:srgbClr val="C00000"/>
                </a:solidFill>
              </a:rPr>
              <a:t>документации</a:t>
            </a:r>
            <a:endParaRPr sz="4400" dirty="0">
              <a:solidFill>
                <a:srgbClr val="C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59741" y="1616075"/>
            <a:ext cx="15408275" cy="16459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ctr">
              <a:lnSpc>
                <a:spcPct val="102499"/>
              </a:lnSpc>
              <a:spcBef>
                <a:spcPts val="60"/>
              </a:spcBef>
            </a:pPr>
            <a:r>
              <a:rPr sz="2600" b="1" spc="-150" dirty="0">
                <a:solidFill>
                  <a:srgbClr val="456480"/>
                </a:solidFill>
                <a:latin typeface="Tahoma"/>
                <a:cs typeface="Tahoma"/>
              </a:rPr>
              <a:t>Заявки</a:t>
            </a:r>
            <a:r>
              <a:rPr sz="2600" b="1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30" dirty="0">
                <a:solidFill>
                  <a:srgbClr val="456480"/>
                </a:solidFill>
                <a:latin typeface="Tahoma"/>
                <a:cs typeface="Tahoma"/>
              </a:rPr>
              <a:t>подаются</a:t>
            </a:r>
            <a:r>
              <a:rPr sz="2600" b="1" spc="5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5" dirty="0">
                <a:solidFill>
                  <a:srgbClr val="456480"/>
                </a:solidFill>
                <a:latin typeface="Tahoma"/>
                <a:cs typeface="Tahoma"/>
              </a:rPr>
              <a:t>заявителями </a:t>
            </a:r>
            <a:r>
              <a:rPr sz="2600" spc="-35" dirty="0">
                <a:solidFill>
                  <a:srgbClr val="456480"/>
                </a:solidFill>
                <a:latin typeface="Tahoma"/>
                <a:cs typeface="Tahoma"/>
              </a:rPr>
              <a:t>в 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уполномоченный </a:t>
            </a:r>
            <a:r>
              <a:rPr sz="2600" spc="130" dirty="0">
                <a:solidFill>
                  <a:srgbClr val="456480"/>
                </a:solidFill>
                <a:latin typeface="Tahoma"/>
                <a:cs typeface="Tahoma"/>
              </a:rPr>
              <a:t>орган </a:t>
            </a:r>
            <a:r>
              <a:rPr sz="2600" spc="70" dirty="0">
                <a:solidFill>
                  <a:srgbClr val="456480"/>
                </a:solidFill>
                <a:latin typeface="Tahoma"/>
                <a:cs typeface="Tahoma"/>
              </a:rPr>
              <a:t>субъекта </a:t>
            </a:r>
            <a:r>
              <a:rPr sz="2600" spc="105" dirty="0">
                <a:solidFill>
                  <a:srgbClr val="456480"/>
                </a:solidFill>
                <a:latin typeface="Tahoma"/>
                <a:cs typeface="Tahoma"/>
              </a:rPr>
              <a:t>Российской </a:t>
            </a:r>
            <a:r>
              <a:rPr sz="2600" spc="130" dirty="0">
                <a:solidFill>
                  <a:srgbClr val="456480"/>
                </a:solidFill>
                <a:latin typeface="Tahoma"/>
                <a:cs typeface="Tahoma"/>
              </a:rPr>
              <a:t>Федерации </a:t>
            </a:r>
            <a:r>
              <a:rPr sz="2600" spc="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600" spc="105" dirty="0" err="1">
                <a:solidFill>
                  <a:srgbClr val="456480"/>
                </a:solidFill>
                <a:latin typeface="Tahoma"/>
                <a:cs typeface="Tahoma"/>
              </a:rPr>
              <a:t>п</a:t>
            </a:r>
            <a:r>
              <a:rPr sz="2600" spc="105" dirty="0" err="1" smtClean="0">
                <a:solidFill>
                  <a:srgbClr val="456480"/>
                </a:solidFill>
                <a:latin typeface="Tahoma"/>
                <a:cs typeface="Tahoma"/>
              </a:rPr>
              <a:t>осле</a:t>
            </a:r>
            <a:r>
              <a:rPr sz="2600" spc="10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5" dirty="0">
                <a:solidFill>
                  <a:srgbClr val="456480"/>
                </a:solidFill>
                <a:latin typeface="Tahoma"/>
                <a:cs typeface="Tahoma"/>
              </a:rPr>
              <a:t>объявления 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Министерством сельского 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хозяйства </a:t>
            </a:r>
            <a:r>
              <a:rPr sz="2600" spc="150" dirty="0">
                <a:solidFill>
                  <a:srgbClr val="456480"/>
                </a:solidFill>
                <a:latin typeface="Tahoma"/>
                <a:cs typeface="Tahoma"/>
              </a:rPr>
              <a:t>РФ </a:t>
            </a:r>
            <a:r>
              <a:rPr sz="2600" spc="155" dirty="0">
                <a:solidFill>
                  <a:srgbClr val="456480"/>
                </a:solidFill>
                <a:latin typeface="Tahoma"/>
                <a:cs typeface="Tahoma"/>
              </a:rPr>
              <a:t>начала </a:t>
            </a:r>
            <a:r>
              <a:rPr sz="2600" spc="135" dirty="0">
                <a:solidFill>
                  <a:srgbClr val="456480"/>
                </a:solidFill>
                <a:latin typeface="Tahoma"/>
                <a:cs typeface="Tahoma"/>
              </a:rPr>
              <a:t>отбора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проектов </a:t>
            </a:r>
            <a:r>
              <a:rPr sz="2600" spc="305" dirty="0">
                <a:solidFill>
                  <a:srgbClr val="456480"/>
                </a:solidFill>
                <a:latin typeface="Tahoma"/>
                <a:cs typeface="Tahoma"/>
              </a:rPr>
              <a:t>– </a:t>
            </a:r>
            <a:r>
              <a:rPr sz="2600" spc="3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уполномоченный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30" dirty="0">
                <a:solidFill>
                  <a:srgbClr val="456480"/>
                </a:solidFill>
                <a:latin typeface="Tahoma"/>
                <a:cs typeface="Tahoma"/>
              </a:rPr>
              <a:t>орган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70" dirty="0">
                <a:solidFill>
                  <a:srgbClr val="456480"/>
                </a:solidFill>
                <a:latin typeface="Tahoma"/>
                <a:cs typeface="Tahoma"/>
              </a:rPr>
              <a:t>субъекта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50" dirty="0">
                <a:solidFill>
                  <a:srgbClr val="456480"/>
                </a:solidFill>
                <a:latin typeface="Tahoma"/>
                <a:cs typeface="Tahoma"/>
              </a:rPr>
              <a:t>РФ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направляет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65" dirty="0">
                <a:solidFill>
                  <a:srgbClr val="456480"/>
                </a:solidFill>
                <a:latin typeface="Tahoma"/>
                <a:cs typeface="Tahoma"/>
              </a:rPr>
              <a:t>заявочную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документацию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-35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50" dirty="0">
                <a:solidFill>
                  <a:srgbClr val="456480"/>
                </a:solidFill>
                <a:latin typeface="Tahoma"/>
                <a:cs typeface="Tahoma"/>
              </a:rPr>
              <a:t>Минсельхоз</a:t>
            </a:r>
            <a:r>
              <a:rPr sz="26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14" dirty="0">
                <a:solidFill>
                  <a:srgbClr val="456480"/>
                </a:solidFill>
                <a:latin typeface="Tahoma"/>
                <a:cs typeface="Tahoma"/>
              </a:rPr>
              <a:t>России </a:t>
            </a:r>
            <a:r>
              <a:rPr sz="2600" spc="-8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60" dirty="0">
                <a:solidFill>
                  <a:srgbClr val="456480"/>
                </a:solidFill>
                <a:latin typeface="Tahoma"/>
                <a:cs typeface="Tahoma"/>
              </a:rPr>
              <a:t>ОДНИМ</a:t>
            </a:r>
            <a:r>
              <a:rPr sz="2600" b="1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220" dirty="0">
                <a:solidFill>
                  <a:srgbClr val="456480"/>
                </a:solidFill>
                <a:latin typeface="Tahoma"/>
                <a:cs typeface="Tahoma"/>
              </a:rPr>
              <a:t>ИЗ</a:t>
            </a:r>
            <a:r>
              <a:rPr sz="26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00" dirty="0">
                <a:solidFill>
                  <a:srgbClr val="456480"/>
                </a:solidFill>
                <a:latin typeface="Tahoma"/>
                <a:cs typeface="Tahoma"/>
              </a:rPr>
              <a:t>2-Х</a:t>
            </a:r>
            <a:r>
              <a:rPr sz="26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40" dirty="0">
                <a:solidFill>
                  <a:srgbClr val="456480"/>
                </a:solidFill>
                <a:latin typeface="Tahoma"/>
                <a:cs typeface="Tahoma"/>
              </a:rPr>
              <a:t>ВАРИАНТОВ</a:t>
            </a:r>
            <a:endParaRPr sz="26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431" y="4064873"/>
            <a:ext cx="8858250" cy="2419350"/>
          </a:xfrm>
          <a:prstGeom prst="rect">
            <a:avLst/>
          </a:prstGeom>
          <a:solidFill>
            <a:srgbClr val="E6E7E8"/>
          </a:solidFill>
          <a:ln>
            <a:solidFill>
              <a:schemeClr val="accent1"/>
            </a:solidFill>
          </a:ln>
        </p:spPr>
        <p:txBody>
          <a:bodyPr vert="horz" wrap="square" lIns="0" tIns="270510" rIns="0" bIns="0" rtlCol="0">
            <a:spAutoFit/>
          </a:bodyPr>
          <a:lstStyle/>
          <a:p>
            <a:pPr marL="237490" marR="1497965">
              <a:lnSpc>
                <a:spcPct val="102600"/>
              </a:lnSpc>
              <a:spcBef>
                <a:spcPts val="2130"/>
              </a:spcBef>
            </a:pPr>
            <a:r>
              <a:rPr sz="2300" b="1" spc="-220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300" b="1" spc="-1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b="1" spc="-15" dirty="0">
                <a:solidFill>
                  <a:srgbClr val="456480"/>
                </a:solidFill>
                <a:latin typeface="Tahoma"/>
                <a:cs typeface="Tahoma"/>
              </a:rPr>
              <a:t>э</a:t>
            </a:r>
            <a:r>
              <a:rPr sz="2300" b="1" spc="-130" dirty="0">
                <a:solidFill>
                  <a:srgbClr val="456480"/>
                </a:solidFill>
                <a:latin typeface="Tahoma"/>
                <a:cs typeface="Tahoma"/>
              </a:rPr>
              <a:t>лектронном</a:t>
            </a:r>
            <a:r>
              <a:rPr sz="2300" b="1" spc="-1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b="1" spc="-165" dirty="0">
                <a:solidFill>
                  <a:srgbClr val="456480"/>
                </a:solidFill>
                <a:latin typeface="Tahoma"/>
                <a:cs typeface="Tahoma"/>
              </a:rPr>
              <a:t>ви</a:t>
            </a:r>
            <a:r>
              <a:rPr sz="2300" b="1" spc="-220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2300" b="1" spc="-25" dirty="0">
                <a:solidFill>
                  <a:srgbClr val="456480"/>
                </a:solidFill>
                <a:latin typeface="Tahoma"/>
                <a:cs typeface="Tahoma"/>
              </a:rPr>
              <a:t>е</a:t>
            </a:r>
            <a:r>
              <a:rPr sz="2300" b="1" spc="-1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20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-35" dirty="0">
                <a:solidFill>
                  <a:srgbClr val="456480"/>
                </a:solidFill>
                <a:latin typeface="Tahoma"/>
                <a:cs typeface="Tahoma"/>
              </a:rPr>
              <a:t>у</a:t>
            </a:r>
            <a:r>
              <a:rPr sz="2300" spc="35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2300" spc="185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2300" spc="13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300" spc="-90" dirty="0">
                <a:solidFill>
                  <a:srgbClr val="456480"/>
                </a:solidFill>
                <a:latin typeface="Tahoma"/>
                <a:cs typeface="Tahoma"/>
              </a:rPr>
              <a:t>т</a:t>
            </a:r>
            <a:r>
              <a:rPr sz="2300" spc="75" dirty="0">
                <a:solidFill>
                  <a:srgbClr val="456480"/>
                </a:solidFill>
                <a:latin typeface="Tahoma"/>
                <a:cs typeface="Tahoma"/>
              </a:rPr>
              <a:t>оверением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135" dirty="0">
                <a:solidFill>
                  <a:srgbClr val="456480"/>
                </a:solidFill>
                <a:latin typeface="Tahoma"/>
                <a:cs typeface="Tahoma"/>
              </a:rPr>
              <a:t>ее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75" dirty="0">
                <a:solidFill>
                  <a:srgbClr val="456480"/>
                </a:solidFill>
                <a:latin typeface="Tahoma"/>
                <a:cs typeface="Tahoma"/>
              </a:rPr>
              <a:t>ЭЦП  </a:t>
            </a:r>
            <a:r>
              <a:rPr sz="2300" spc="45" dirty="0">
                <a:solidFill>
                  <a:srgbClr val="456480"/>
                </a:solidFill>
                <a:latin typeface="Tahoma"/>
                <a:cs typeface="Tahoma"/>
              </a:rPr>
              <a:t>  </a:t>
            </a:r>
            <a:r>
              <a:rPr sz="2300" spc="70" dirty="0">
                <a:solidFill>
                  <a:srgbClr val="456480"/>
                </a:solidFill>
                <a:latin typeface="Tahoma"/>
                <a:cs typeface="Tahoma"/>
              </a:rPr>
              <a:t>по</a:t>
            </a:r>
            <a:r>
              <a:rPr sz="23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135" dirty="0">
                <a:solidFill>
                  <a:srgbClr val="456480"/>
                </a:solidFill>
                <a:latin typeface="Tahoma"/>
                <a:cs typeface="Tahoma"/>
              </a:rPr>
              <a:t>МЭДО</a:t>
            </a:r>
            <a:r>
              <a:rPr sz="23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254" dirty="0">
                <a:solidFill>
                  <a:srgbClr val="456480"/>
                </a:solidFill>
                <a:latin typeface="Tahoma"/>
                <a:cs typeface="Tahoma"/>
              </a:rPr>
              <a:t>–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85" dirty="0">
                <a:solidFill>
                  <a:srgbClr val="456480"/>
                </a:solidFill>
                <a:latin typeface="Tahoma"/>
                <a:cs typeface="Tahoma"/>
              </a:rPr>
              <a:t>до</a:t>
            </a:r>
            <a:r>
              <a:rPr sz="23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85" dirty="0">
                <a:solidFill>
                  <a:srgbClr val="456480"/>
                </a:solidFill>
                <a:latin typeface="Tahoma"/>
                <a:cs typeface="Tahoma"/>
              </a:rPr>
              <a:t>0:00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100" dirty="0">
                <a:solidFill>
                  <a:srgbClr val="456480"/>
                </a:solidFill>
                <a:latin typeface="Tahoma"/>
                <a:cs typeface="Tahoma"/>
              </a:rPr>
              <a:t>часов</a:t>
            </a:r>
            <a:r>
              <a:rPr sz="23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70" dirty="0">
                <a:solidFill>
                  <a:srgbClr val="456480"/>
                </a:solidFill>
                <a:latin typeface="Tahoma"/>
                <a:cs typeface="Tahoma"/>
              </a:rPr>
              <a:t>по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55" dirty="0">
                <a:solidFill>
                  <a:srgbClr val="456480"/>
                </a:solidFill>
                <a:latin typeface="Tahoma"/>
                <a:cs typeface="Tahoma"/>
              </a:rPr>
              <a:t>московскому</a:t>
            </a:r>
            <a:r>
              <a:rPr sz="23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60" dirty="0">
                <a:solidFill>
                  <a:srgbClr val="456480"/>
                </a:solidFill>
                <a:latin typeface="Tahoma"/>
                <a:cs typeface="Tahoma"/>
              </a:rPr>
              <a:t>времени</a:t>
            </a:r>
            <a:endParaRPr sz="2300" dirty="0">
              <a:latin typeface="Tahoma"/>
              <a:cs typeface="Tahoma"/>
            </a:endParaRPr>
          </a:p>
          <a:p>
            <a:pPr marL="237490">
              <a:lnSpc>
                <a:spcPct val="100000"/>
              </a:lnSpc>
              <a:spcBef>
                <a:spcPts val="40"/>
              </a:spcBef>
            </a:pPr>
            <a:r>
              <a:rPr sz="2300" spc="50" dirty="0">
                <a:solidFill>
                  <a:srgbClr val="456480"/>
                </a:solidFill>
                <a:latin typeface="Tahoma"/>
                <a:cs typeface="Tahoma"/>
              </a:rPr>
              <a:t>установленной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50" dirty="0">
                <a:solidFill>
                  <a:srgbClr val="456480"/>
                </a:solidFill>
                <a:latin typeface="Tahoma"/>
                <a:cs typeface="Tahoma"/>
              </a:rPr>
              <a:t>даты</a:t>
            </a:r>
            <a:r>
              <a:rPr sz="230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45" dirty="0">
                <a:solidFill>
                  <a:srgbClr val="456480"/>
                </a:solidFill>
                <a:latin typeface="Tahoma"/>
                <a:cs typeface="Tahoma"/>
              </a:rPr>
              <a:t>окончания</a:t>
            </a:r>
            <a:r>
              <a:rPr sz="230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95" dirty="0">
                <a:solidFill>
                  <a:srgbClr val="456480"/>
                </a:solidFill>
                <a:latin typeface="Tahoma"/>
                <a:cs typeface="Tahoma"/>
              </a:rPr>
              <a:t>приема</a:t>
            </a:r>
            <a:r>
              <a:rPr sz="230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30" dirty="0">
                <a:solidFill>
                  <a:srgbClr val="456480"/>
                </a:solidFill>
                <a:latin typeface="Tahoma"/>
                <a:cs typeface="Tahoma"/>
              </a:rPr>
              <a:t>документов</a:t>
            </a:r>
            <a:endParaRPr sz="23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56850" y="4100671"/>
            <a:ext cx="8858250" cy="2419350"/>
          </a:xfrm>
          <a:prstGeom prst="rect">
            <a:avLst/>
          </a:prstGeom>
          <a:solidFill>
            <a:srgbClr val="E6E7E8"/>
          </a:solidFill>
          <a:ln>
            <a:solidFill>
              <a:schemeClr val="accent1"/>
            </a:solidFill>
          </a:ln>
        </p:spPr>
        <p:txBody>
          <a:bodyPr vert="horz" wrap="square" lIns="0" tIns="279400" rIns="0" bIns="0" rtlCol="0">
            <a:spAutoFit/>
          </a:bodyPr>
          <a:lstStyle/>
          <a:p>
            <a:pPr marL="237490">
              <a:lnSpc>
                <a:spcPct val="100000"/>
              </a:lnSpc>
              <a:spcBef>
                <a:spcPts val="2200"/>
              </a:spcBef>
            </a:pPr>
            <a:r>
              <a:rPr sz="2300" b="1" spc="-50" dirty="0">
                <a:solidFill>
                  <a:srgbClr val="456480"/>
                </a:solidFill>
                <a:latin typeface="Tahoma"/>
                <a:cs typeface="Tahoma"/>
              </a:rPr>
              <a:t>на</a:t>
            </a:r>
            <a:r>
              <a:rPr sz="2300" b="1" spc="-1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b="1" spc="-165" dirty="0">
                <a:solidFill>
                  <a:srgbClr val="456480"/>
                </a:solidFill>
                <a:latin typeface="Tahoma"/>
                <a:cs typeface="Tahoma"/>
              </a:rPr>
              <a:t>бумажном</a:t>
            </a:r>
            <a:r>
              <a:rPr sz="2300" b="1" spc="-1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b="1" spc="-114" dirty="0">
                <a:solidFill>
                  <a:srgbClr val="456480"/>
                </a:solidFill>
                <a:latin typeface="Tahoma"/>
                <a:cs typeface="Tahoma"/>
              </a:rPr>
              <a:t>носителе</a:t>
            </a:r>
            <a:r>
              <a:rPr sz="2300" b="1" spc="-1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114" dirty="0">
                <a:solidFill>
                  <a:srgbClr val="456480"/>
                </a:solidFill>
                <a:latin typeface="Tahoma"/>
                <a:cs typeface="Tahoma"/>
              </a:rPr>
              <a:t>за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55" dirty="0">
                <a:solidFill>
                  <a:srgbClr val="456480"/>
                </a:solidFill>
                <a:latin typeface="Tahoma"/>
                <a:cs typeface="Tahoma"/>
              </a:rPr>
              <a:t>подписью</a:t>
            </a:r>
            <a:r>
              <a:rPr sz="23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25" dirty="0">
                <a:solidFill>
                  <a:srgbClr val="456480"/>
                </a:solidFill>
                <a:latin typeface="Tahoma"/>
                <a:cs typeface="Tahoma"/>
              </a:rPr>
              <a:t>руководителя</a:t>
            </a:r>
            <a:endParaRPr sz="2300" dirty="0">
              <a:latin typeface="Tahoma"/>
              <a:cs typeface="Tahoma"/>
            </a:endParaRPr>
          </a:p>
          <a:p>
            <a:pPr marL="237490" marR="227329">
              <a:lnSpc>
                <a:spcPct val="101499"/>
              </a:lnSpc>
              <a:spcBef>
                <a:spcPts val="30"/>
              </a:spcBef>
            </a:pPr>
            <a:r>
              <a:rPr sz="2300" spc="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30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70" dirty="0">
                <a:solidFill>
                  <a:srgbClr val="456480"/>
                </a:solidFill>
                <a:latin typeface="Tahoma"/>
                <a:cs typeface="Tahoma"/>
              </a:rPr>
              <a:t>скрепленные</a:t>
            </a:r>
            <a:r>
              <a:rPr sz="230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55" dirty="0">
                <a:solidFill>
                  <a:srgbClr val="456480"/>
                </a:solidFill>
                <a:latin typeface="Tahoma"/>
                <a:cs typeface="Tahoma"/>
              </a:rPr>
              <a:t>печатью</a:t>
            </a:r>
            <a:r>
              <a:rPr sz="230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45" dirty="0">
                <a:solidFill>
                  <a:srgbClr val="456480"/>
                </a:solidFill>
                <a:latin typeface="Tahoma"/>
                <a:cs typeface="Tahoma"/>
              </a:rPr>
              <a:t>уполномоченного</a:t>
            </a:r>
            <a:r>
              <a:rPr sz="230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125" dirty="0">
                <a:solidFill>
                  <a:srgbClr val="456480"/>
                </a:solidFill>
                <a:latin typeface="Tahoma"/>
                <a:cs typeface="Tahoma"/>
              </a:rPr>
              <a:t>органа</a:t>
            </a:r>
            <a:r>
              <a:rPr sz="230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254" dirty="0">
                <a:solidFill>
                  <a:srgbClr val="456480"/>
                </a:solidFill>
                <a:latin typeface="Tahoma"/>
                <a:cs typeface="Tahoma"/>
              </a:rPr>
              <a:t>–</a:t>
            </a:r>
            <a:r>
              <a:rPr sz="230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20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30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65" dirty="0">
                <a:solidFill>
                  <a:srgbClr val="456480"/>
                </a:solidFill>
                <a:latin typeface="Tahoma"/>
                <a:cs typeface="Tahoma"/>
              </a:rPr>
              <a:t>датой </a:t>
            </a:r>
            <a:r>
              <a:rPr sz="2300" spc="-7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85" dirty="0">
                <a:solidFill>
                  <a:srgbClr val="456480"/>
                </a:solidFill>
                <a:latin typeface="Tahoma"/>
                <a:cs typeface="Tahoma"/>
              </a:rPr>
              <a:t>регистрации </a:t>
            </a:r>
            <a:r>
              <a:rPr sz="2300" spc="20" dirty="0">
                <a:solidFill>
                  <a:srgbClr val="456480"/>
                </a:solidFill>
                <a:latin typeface="Tahoma"/>
                <a:cs typeface="Tahoma"/>
              </a:rPr>
              <a:t>входящих </a:t>
            </a:r>
            <a:r>
              <a:rPr sz="2300" spc="30" dirty="0">
                <a:solidFill>
                  <a:srgbClr val="456480"/>
                </a:solidFill>
                <a:latin typeface="Tahoma"/>
                <a:cs typeface="Tahoma"/>
              </a:rPr>
              <a:t>документов </a:t>
            </a:r>
            <a:r>
              <a:rPr sz="2300" spc="35" dirty="0">
                <a:solidFill>
                  <a:srgbClr val="456480"/>
                </a:solidFill>
                <a:latin typeface="Tahoma"/>
                <a:cs typeface="Tahoma"/>
              </a:rPr>
              <a:t>Минсельхозом </a:t>
            </a:r>
            <a:r>
              <a:rPr sz="2300" spc="60" dirty="0">
                <a:solidFill>
                  <a:srgbClr val="456480"/>
                </a:solidFill>
                <a:latin typeface="Tahoma"/>
                <a:cs typeface="Tahoma"/>
              </a:rPr>
              <a:t>России, </a:t>
            </a:r>
            <a:r>
              <a:rPr sz="2300" spc="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45" dirty="0">
                <a:solidFill>
                  <a:srgbClr val="456480"/>
                </a:solidFill>
                <a:latin typeface="Tahoma"/>
                <a:cs typeface="Tahoma"/>
              </a:rPr>
              <a:t>соответствующей </a:t>
            </a:r>
            <a:r>
              <a:rPr sz="2300" spc="50" dirty="0">
                <a:solidFill>
                  <a:srgbClr val="456480"/>
                </a:solidFill>
                <a:latin typeface="Tahoma"/>
                <a:cs typeface="Tahoma"/>
              </a:rPr>
              <a:t>установленной </a:t>
            </a:r>
            <a:r>
              <a:rPr sz="2300" spc="80" dirty="0">
                <a:solidFill>
                  <a:srgbClr val="456480"/>
                </a:solidFill>
                <a:latin typeface="Tahoma"/>
                <a:cs typeface="Tahoma"/>
              </a:rPr>
              <a:t>дате </a:t>
            </a:r>
            <a:r>
              <a:rPr sz="2300" spc="45" dirty="0">
                <a:solidFill>
                  <a:srgbClr val="456480"/>
                </a:solidFill>
                <a:latin typeface="Tahoma"/>
                <a:cs typeface="Tahoma"/>
              </a:rPr>
              <a:t>окончания </a:t>
            </a:r>
            <a:r>
              <a:rPr sz="2300" spc="95" dirty="0">
                <a:solidFill>
                  <a:srgbClr val="456480"/>
                </a:solidFill>
                <a:latin typeface="Tahoma"/>
                <a:cs typeface="Tahoma"/>
              </a:rPr>
              <a:t>приема </a:t>
            </a:r>
            <a:r>
              <a:rPr sz="2300" spc="10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300" spc="30" dirty="0">
                <a:solidFill>
                  <a:srgbClr val="456480"/>
                </a:solidFill>
                <a:latin typeface="Tahoma"/>
                <a:cs typeface="Tahoma"/>
              </a:rPr>
              <a:t>документов</a:t>
            </a:r>
            <a:endParaRPr sz="23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2506" y="7752987"/>
            <a:ext cx="16621344" cy="3481704"/>
            <a:chOff x="1791971" y="6776146"/>
            <a:chExt cx="16520559" cy="3439795"/>
          </a:xfrm>
        </p:grpSpPr>
        <p:sp>
          <p:nvSpPr>
            <p:cNvPr id="7" name="object 7"/>
            <p:cNvSpPr/>
            <p:nvPr/>
          </p:nvSpPr>
          <p:spPr>
            <a:xfrm>
              <a:off x="1791971" y="8032598"/>
              <a:ext cx="926465" cy="927100"/>
            </a:xfrm>
            <a:custGeom>
              <a:avLst/>
              <a:gdLst/>
              <a:ahLst/>
              <a:cxnLst/>
              <a:rect l="l" t="t" r="r" b="b"/>
              <a:pathLst>
                <a:path w="926464" h="927100">
                  <a:moveTo>
                    <a:pt x="477033" y="0"/>
                  </a:moveTo>
                  <a:lnTo>
                    <a:pt x="423301" y="1914"/>
                  </a:lnTo>
                  <a:lnTo>
                    <a:pt x="376120" y="7782"/>
                  </a:lnTo>
                  <a:lnTo>
                    <a:pt x="333430" y="17792"/>
                  </a:lnTo>
                  <a:lnTo>
                    <a:pt x="293167" y="32129"/>
                  </a:lnTo>
                  <a:lnTo>
                    <a:pt x="253272" y="50982"/>
                  </a:lnTo>
                  <a:lnTo>
                    <a:pt x="211680" y="74538"/>
                  </a:lnTo>
                  <a:lnTo>
                    <a:pt x="171759" y="104167"/>
                  </a:lnTo>
                  <a:lnTo>
                    <a:pt x="134731" y="136925"/>
                  </a:lnTo>
                  <a:lnTo>
                    <a:pt x="131508" y="141543"/>
                  </a:lnTo>
                  <a:lnTo>
                    <a:pt x="111566" y="162772"/>
                  </a:lnTo>
                  <a:lnTo>
                    <a:pt x="71267" y="217017"/>
                  </a:lnTo>
                  <a:lnTo>
                    <a:pt x="45547" y="261141"/>
                  </a:lnTo>
                  <a:lnTo>
                    <a:pt x="25644" y="307931"/>
                  </a:lnTo>
                  <a:lnTo>
                    <a:pt x="11474" y="356775"/>
                  </a:lnTo>
                  <a:lnTo>
                    <a:pt x="2954" y="407059"/>
                  </a:lnTo>
                  <a:lnTo>
                    <a:pt x="0" y="458172"/>
                  </a:lnTo>
                  <a:lnTo>
                    <a:pt x="2527" y="509499"/>
                  </a:lnTo>
                  <a:lnTo>
                    <a:pt x="10454" y="560429"/>
                  </a:lnTo>
                  <a:lnTo>
                    <a:pt x="23695" y="610349"/>
                  </a:lnTo>
                  <a:lnTo>
                    <a:pt x="42167" y="658645"/>
                  </a:lnTo>
                  <a:lnTo>
                    <a:pt x="61582" y="695561"/>
                  </a:lnTo>
                  <a:lnTo>
                    <a:pt x="84041" y="730772"/>
                  </a:lnTo>
                  <a:lnTo>
                    <a:pt x="88490" y="736768"/>
                  </a:lnTo>
                  <a:lnTo>
                    <a:pt x="91764" y="742066"/>
                  </a:lnTo>
                  <a:lnTo>
                    <a:pt x="165056" y="818647"/>
                  </a:lnTo>
                  <a:lnTo>
                    <a:pt x="214806" y="855272"/>
                  </a:lnTo>
                  <a:lnTo>
                    <a:pt x="268060" y="884536"/>
                  </a:lnTo>
                  <a:lnTo>
                    <a:pt x="315873" y="903449"/>
                  </a:lnTo>
                  <a:lnTo>
                    <a:pt x="363485" y="916605"/>
                  </a:lnTo>
                  <a:lnTo>
                    <a:pt x="414572" y="924288"/>
                  </a:lnTo>
                  <a:lnTo>
                    <a:pt x="472810" y="926785"/>
                  </a:lnTo>
                  <a:lnTo>
                    <a:pt x="499459" y="925705"/>
                  </a:lnTo>
                  <a:lnTo>
                    <a:pt x="550283" y="918596"/>
                  </a:lnTo>
                  <a:lnTo>
                    <a:pt x="617963" y="900359"/>
                  </a:lnTo>
                  <a:lnTo>
                    <a:pt x="661860" y="881757"/>
                  </a:lnTo>
                  <a:lnTo>
                    <a:pt x="704394" y="858371"/>
                  </a:lnTo>
                  <a:lnTo>
                    <a:pt x="744655" y="830791"/>
                  </a:lnTo>
                  <a:lnTo>
                    <a:pt x="781733" y="799605"/>
                  </a:lnTo>
                  <a:lnTo>
                    <a:pt x="814718" y="765405"/>
                  </a:lnTo>
                  <a:lnTo>
                    <a:pt x="842700" y="728781"/>
                  </a:lnTo>
                  <a:lnTo>
                    <a:pt x="870187" y="683697"/>
                  </a:lnTo>
                  <a:lnTo>
                    <a:pt x="892052" y="638907"/>
                  </a:lnTo>
                  <a:lnTo>
                    <a:pt x="908450" y="593989"/>
                  </a:lnTo>
                  <a:lnTo>
                    <a:pt x="919537" y="548521"/>
                  </a:lnTo>
                  <a:lnTo>
                    <a:pt x="925467" y="502083"/>
                  </a:lnTo>
                  <a:lnTo>
                    <a:pt x="926395" y="454252"/>
                  </a:lnTo>
                  <a:lnTo>
                    <a:pt x="922477" y="404607"/>
                  </a:lnTo>
                  <a:lnTo>
                    <a:pt x="913867" y="352726"/>
                  </a:lnTo>
                  <a:lnTo>
                    <a:pt x="901315" y="308595"/>
                  </a:lnTo>
                  <a:lnTo>
                    <a:pt x="882060" y="263180"/>
                  </a:lnTo>
                  <a:lnTo>
                    <a:pt x="857350" y="218490"/>
                  </a:lnTo>
                  <a:lnTo>
                    <a:pt x="828432" y="176534"/>
                  </a:lnTo>
                  <a:lnTo>
                    <a:pt x="796551" y="139320"/>
                  </a:lnTo>
                  <a:lnTo>
                    <a:pt x="762956" y="108856"/>
                  </a:lnTo>
                  <a:lnTo>
                    <a:pt x="714156" y="72779"/>
                  </a:lnTo>
                  <a:lnTo>
                    <a:pt x="660021" y="42901"/>
                  </a:lnTo>
                  <a:lnTo>
                    <a:pt x="618005" y="25462"/>
                  </a:lnTo>
                  <a:lnTo>
                    <a:pt x="570844" y="11908"/>
                  </a:lnTo>
                  <a:lnTo>
                    <a:pt x="522524" y="3124"/>
                  </a:lnTo>
                  <a:lnTo>
                    <a:pt x="47703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55286" y="6776146"/>
              <a:ext cx="16057244" cy="3439795"/>
            </a:xfrm>
            <a:custGeom>
              <a:avLst/>
              <a:gdLst/>
              <a:ahLst/>
              <a:cxnLst/>
              <a:rect l="l" t="t" r="r" b="b"/>
              <a:pathLst>
                <a:path w="16057244" h="3439795">
                  <a:moveTo>
                    <a:pt x="0" y="0"/>
                  </a:moveTo>
                  <a:lnTo>
                    <a:pt x="16056838" y="0"/>
                  </a:lnTo>
                  <a:lnTo>
                    <a:pt x="16056838" y="3439687"/>
                  </a:lnTo>
                  <a:lnTo>
                    <a:pt x="0" y="3439687"/>
                  </a:lnTo>
                  <a:lnTo>
                    <a:pt x="0" y="0"/>
                  </a:lnTo>
                  <a:close/>
                </a:path>
              </a:pathLst>
            </a:custGeom>
            <a:ln w="4188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98072" y="8235265"/>
              <a:ext cx="114300" cy="356870"/>
            </a:xfrm>
            <a:custGeom>
              <a:avLst/>
              <a:gdLst/>
              <a:ahLst/>
              <a:cxnLst/>
              <a:rect l="l" t="t" r="r" b="b"/>
              <a:pathLst>
                <a:path w="114300" h="356870">
                  <a:moveTo>
                    <a:pt x="108933" y="0"/>
                  </a:moveTo>
                  <a:lnTo>
                    <a:pt x="5485" y="0"/>
                  </a:lnTo>
                  <a:lnTo>
                    <a:pt x="1027" y="1715"/>
                  </a:lnTo>
                  <a:lnTo>
                    <a:pt x="0" y="7742"/>
                  </a:lnTo>
                  <a:lnTo>
                    <a:pt x="660" y="19397"/>
                  </a:lnTo>
                  <a:lnTo>
                    <a:pt x="1264" y="38000"/>
                  </a:lnTo>
                  <a:lnTo>
                    <a:pt x="3664" y="140569"/>
                  </a:lnTo>
                  <a:lnTo>
                    <a:pt x="5175" y="161082"/>
                  </a:lnTo>
                  <a:lnTo>
                    <a:pt x="5493" y="173107"/>
                  </a:lnTo>
                  <a:lnTo>
                    <a:pt x="6054" y="219177"/>
                  </a:lnTo>
                  <a:lnTo>
                    <a:pt x="9017" y="310250"/>
                  </a:lnTo>
                  <a:lnTo>
                    <a:pt x="9708" y="356784"/>
                  </a:lnTo>
                  <a:lnTo>
                    <a:pt x="102599" y="356784"/>
                  </a:lnTo>
                  <a:lnTo>
                    <a:pt x="102930" y="346022"/>
                  </a:lnTo>
                  <a:lnTo>
                    <a:pt x="104384" y="324695"/>
                  </a:lnTo>
                  <a:lnTo>
                    <a:pt x="104851" y="300200"/>
                  </a:lnTo>
                  <a:lnTo>
                    <a:pt x="105263" y="289074"/>
                  </a:lnTo>
                  <a:lnTo>
                    <a:pt x="106710" y="268004"/>
                  </a:lnTo>
                  <a:lnTo>
                    <a:pt x="107371" y="253443"/>
                  </a:lnTo>
                  <a:lnTo>
                    <a:pt x="107642" y="221246"/>
                  </a:lnTo>
                  <a:lnTo>
                    <a:pt x="108820" y="200446"/>
                  </a:lnTo>
                  <a:lnTo>
                    <a:pt x="110960" y="84362"/>
                  </a:lnTo>
                  <a:lnTo>
                    <a:pt x="111371" y="75528"/>
                  </a:lnTo>
                  <a:lnTo>
                    <a:pt x="112836" y="55882"/>
                  </a:lnTo>
                  <a:lnTo>
                    <a:pt x="113690" y="23174"/>
                  </a:lnTo>
                  <a:lnTo>
                    <a:pt x="114235" y="10570"/>
                  </a:lnTo>
                  <a:lnTo>
                    <a:pt x="113185" y="2710"/>
                  </a:lnTo>
                  <a:lnTo>
                    <a:pt x="108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0892" y="8630835"/>
              <a:ext cx="130889" cy="1233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658" y="9354171"/>
              <a:ext cx="148406" cy="1484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658" y="8904340"/>
              <a:ext cx="148406" cy="1484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658" y="8452466"/>
              <a:ext cx="148406" cy="1484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658" y="8004740"/>
              <a:ext cx="148406" cy="1484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658" y="7566436"/>
              <a:ext cx="148406" cy="14840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609028" y="7993016"/>
            <a:ext cx="15204166" cy="3054681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9"/>
              </a:spcBef>
            </a:pPr>
            <a:r>
              <a:rPr sz="2000" b="1" spc="15" dirty="0">
                <a:solidFill>
                  <a:srgbClr val="456480"/>
                </a:solidFill>
                <a:latin typeface="Lucida Sans Unicode"/>
                <a:cs typeface="Lucida Sans Unicode"/>
              </a:rPr>
              <a:t>Текст</a:t>
            </a:r>
            <a:r>
              <a:rPr sz="2000" b="1" spc="-114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должен</a:t>
            </a:r>
            <a:r>
              <a:rPr sz="2000" b="1" spc="-114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быть</a:t>
            </a:r>
            <a:r>
              <a:rPr sz="2000" b="1" spc="-114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14" dirty="0">
                <a:solidFill>
                  <a:srgbClr val="456480"/>
                </a:solidFill>
                <a:latin typeface="Lucida Sans Unicode"/>
                <a:cs typeface="Lucida Sans Unicode"/>
              </a:rPr>
              <a:t>читаемым</a:t>
            </a:r>
            <a:endParaRPr sz="2000" b="1" dirty="0">
              <a:latin typeface="Lucida Sans Unicode"/>
              <a:cs typeface="Lucida Sans Unicode"/>
            </a:endParaRPr>
          </a:p>
          <a:p>
            <a:pPr marL="12700" marR="7431405">
              <a:lnSpc>
                <a:spcPts val="3490"/>
              </a:lnSpc>
              <a:spcBef>
                <a:spcPts val="85"/>
              </a:spcBef>
            </a:pPr>
            <a:r>
              <a:rPr sz="2000" b="1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Подчистки </a:t>
            </a:r>
            <a:r>
              <a:rPr sz="2000" b="1" spc="135" dirty="0">
                <a:solidFill>
                  <a:srgbClr val="456480"/>
                </a:solidFill>
                <a:latin typeface="Lucida Sans Unicode"/>
                <a:cs typeface="Lucida Sans Unicode"/>
              </a:rPr>
              <a:t>и </a:t>
            </a:r>
            <a:r>
              <a:rPr sz="2000" b="1" spc="130" dirty="0">
                <a:solidFill>
                  <a:srgbClr val="456480"/>
                </a:solidFill>
                <a:latin typeface="Lucida Sans Unicode"/>
                <a:cs typeface="Lucida Sans Unicode"/>
              </a:rPr>
              <a:t>исправления </a:t>
            </a:r>
            <a:r>
              <a:rPr sz="2000" b="1" spc="125" dirty="0">
                <a:solidFill>
                  <a:srgbClr val="456480"/>
                </a:solidFill>
                <a:latin typeface="Lucida Sans Unicode"/>
                <a:cs typeface="Lucida Sans Unicode"/>
              </a:rPr>
              <a:t>не </a:t>
            </a:r>
            <a:r>
              <a:rPr sz="2000" b="1" spc="65" dirty="0">
                <a:solidFill>
                  <a:srgbClr val="456480"/>
                </a:solidFill>
                <a:latin typeface="Lucida Sans Unicode"/>
                <a:cs typeface="Lucida Sans Unicode"/>
              </a:rPr>
              <a:t>допускаются </a:t>
            </a:r>
            <a:r>
              <a:rPr sz="2000" b="1" spc="7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35" dirty="0">
                <a:solidFill>
                  <a:srgbClr val="456480"/>
                </a:solidFill>
                <a:latin typeface="Lucida Sans Unicode"/>
                <a:cs typeface="Lucida Sans Unicode"/>
              </a:rPr>
              <a:t>Применение</a:t>
            </a:r>
            <a:r>
              <a:rPr sz="2000" b="1" spc="-10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80" dirty="0">
                <a:solidFill>
                  <a:srgbClr val="456480"/>
                </a:solidFill>
                <a:latin typeface="Lucida Sans Unicode"/>
                <a:cs typeface="Lucida Sans Unicode"/>
              </a:rPr>
              <a:t>факсимильных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подписей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25" dirty="0">
                <a:solidFill>
                  <a:srgbClr val="456480"/>
                </a:solidFill>
                <a:latin typeface="Lucida Sans Unicode"/>
                <a:cs typeface="Lucida Sans Unicode"/>
              </a:rPr>
              <a:t>не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65" dirty="0">
                <a:solidFill>
                  <a:srgbClr val="456480"/>
                </a:solidFill>
                <a:latin typeface="Lucida Sans Unicode"/>
                <a:cs typeface="Lucida Sans Unicode"/>
              </a:rPr>
              <a:t>допускается</a:t>
            </a:r>
            <a:endParaRPr sz="2000" b="1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sz="2000" b="1" spc="195" dirty="0">
                <a:solidFill>
                  <a:srgbClr val="456480"/>
                </a:solidFill>
                <a:latin typeface="Lucida Sans Unicode"/>
                <a:cs typeface="Lucida Sans Unicode"/>
              </a:rPr>
              <a:t>Все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листы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20" dirty="0">
                <a:solidFill>
                  <a:srgbClr val="456480"/>
                </a:solidFill>
                <a:latin typeface="Lucida Sans Unicode"/>
                <a:cs typeface="Lucida Sans Unicode"/>
              </a:rPr>
              <a:t>заявочной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75" dirty="0">
                <a:solidFill>
                  <a:srgbClr val="456480"/>
                </a:solidFill>
                <a:latin typeface="Lucida Sans Unicode"/>
                <a:cs typeface="Lucida Sans Unicode"/>
              </a:rPr>
              <a:t>документации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на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бумажных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65" dirty="0">
                <a:solidFill>
                  <a:srgbClr val="456480"/>
                </a:solidFill>
                <a:latin typeface="Lucida Sans Unicode"/>
                <a:cs typeface="Lucida Sans Unicode"/>
              </a:rPr>
              <a:t>носителях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00" dirty="0">
                <a:solidFill>
                  <a:srgbClr val="456480"/>
                </a:solidFill>
                <a:latin typeface="Lucida Sans Unicode"/>
                <a:cs typeface="Lucida Sans Unicode"/>
              </a:rPr>
              <a:t>должны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быть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05" dirty="0">
                <a:solidFill>
                  <a:srgbClr val="456480"/>
                </a:solidFill>
                <a:latin typeface="Lucida Sans Unicode"/>
                <a:cs typeface="Lucida Sans Unicode"/>
              </a:rPr>
              <a:t>прошиты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35" dirty="0">
                <a:solidFill>
                  <a:srgbClr val="456480"/>
                </a:solidFill>
                <a:latin typeface="Lucida Sans Unicode"/>
                <a:cs typeface="Lucida Sans Unicode"/>
              </a:rPr>
              <a:t>и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10" dirty="0">
                <a:solidFill>
                  <a:srgbClr val="456480"/>
                </a:solidFill>
                <a:latin typeface="Lucida Sans Unicode"/>
                <a:cs typeface="Lucida Sans Unicode"/>
              </a:rPr>
              <a:t>пронумерованы</a:t>
            </a:r>
            <a:endParaRPr sz="2000" b="1" dirty="0">
              <a:latin typeface="Lucida Sans Unicode"/>
              <a:cs typeface="Lucida Sans Unicode"/>
            </a:endParaRPr>
          </a:p>
          <a:p>
            <a:pPr marL="12700" marR="5080">
              <a:lnSpc>
                <a:spcPts val="3560"/>
              </a:lnSpc>
              <a:spcBef>
                <a:spcPts val="320"/>
              </a:spcBef>
            </a:pPr>
            <a:r>
              <a:rPr sz="2000" b="1" spc="155" dirty="0">
                <a:solidFill>
                  <a:srgbClr val="456480"/>
                </a:solidFill>
                <a:latin typeface="Lucida Sans Unicode"/>
                <a:cs typeface="Lucida Sans Unicode"/>
              </a:rPr>
              <a:t>При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25" dirty="0">
                <a:solidFill>
                  <a:srgbClr val="456480"/>
                </a:solidFill>
                <a:latin typeface="Lucida Sans Unicode"/>
                <a:cs typeface="Lucida Sans Unicode"/>
              </a:rPr>
              <a:t>наличии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5" dirty="0">
                <a:solidFill>
                  <a:srgbClr val="456480"/>
                </a:solidFill>
                <a:latin typeface="Lucida Sans Unicode"/>
                <a:cs typeface="Lucida Sans Unicode"/>
              </a:rPr>
              <a:t>двух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35" dirty="0">
                <a:solidFill>
                  <a:srgbClr val="456480"/>
                </a:solidFill>
                <a:latin typeface="Lucida Sans Unicode"/>
                <a:cs typeface="Lucida Sans Unicode"/>
              </a:rPr>
              <a:t>и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10" dirty="0">
                <a:solidFill>
                  <a:srgbClr val="456480"/>
                </a:solidFill>
                <a:latin typeface="Lucida Sans Unicode"/>
                <a:cs typeface="Lucida Sans Unicode"/>
              </a:rPr>
              <a:t>более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35" dirty="0">
                <a:solidFill>
                  <a:srgbClr val="456480"/>
                </a:solidFill>
                <a:latin typeface="Lucida Sans Unicode"/>
                <a:cs typeface="Lucida Sans Unicode"/>
              </a:rPr>
              <a:t>отдельных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70" dirty="0">
                <a:solidFill>
                  <a:srgbClr val="456480"/>
                </a:solidFill>
                <a:latin typeface="Lucida Sans Unicode"/>
                <a:cs typeface="Lucida Sans Unicode"/>
              </a:rPr>
              <a:t>томов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14" dirty="0">
                <a:solidFill>
                  <a:srgbClr val="456480"/>
                </a:solidFill>
                <a:latin typeface="Lucida Sans Unicode"/>
                <a:cs typeface="Lucida Sans Unicode"/>
              </a:rPr>
              <a:t>нумерация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80" dirty="0">
                <a:solidFill>
                  <a:srgbClr val="456480"/>
                </a:solidFill>
                <a:latin typeface="Lucida Sans Unicode"/>
                <a:cs typeface="Lucida Sans Unicode"/>
              </a:rPr>
              <a:t>листов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должна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быть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единой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(сквозной)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для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55" dirty="0">
                <a:solidFill>
                  <a:srgbClr val="456480"/>
                </a:solidFill>
                <a:latin typeface="Lucida Sans Unicode"/>
                <a:cs typeface="Lucida Sans Unicode"/>
              </a:rPr>
              <a:t>всех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70" dirty="0">
                <a:solidFill>
                  <a:srgbClr val="456480"/>
                </a:solidFill>
                <a:latin typeface="Lucida Sans Unicode"/>
                <a:cs typeface="Lucida Sans Unicode"/>
              </a:rPr>
              <a:t>томов </a:t>
            </a:r>
            <a:r>
              <a:rPr sz="2000" b="1" spc="-60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25" dirty="0">
                <a:solidFill>
                  <a:srgbClr val="456480"/>
                </a:solidFill>
                <a:latin typeface="Lucida Sans Unicode"/>
                <a:cs typeface="Lucida Sans Unicode"/>
              </a:rPr>
              <a:t>Каждый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70" dirty="0">
                <a:solidFill>
                  <a:srgbClr val="456480"/>
                </a:solidFill>
                <a:latin typeface="Lucida Sans Unicode"/>
                <a:cs typeface="Lucida Sans Unicode"/>
              </a:rPr>
              <a:t>отдельный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40" dirty="0">
                <a:solidFill>
                  <a:srgbClr val="456480"/>
                </a:solidFill>
                <a:latin typeface="Lucida Sans Unicode"/>
                <a:cs typeface="Lucida Sans Unicode"/>
              </a:rPr>
              <a:t>том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20" dirty="0">
                <a:solidFill>
                  <a:srgbClr val="456480"/>
                </a:solidFill>
                <a:latin typeface="Lucida Sans Unicode"/>
                <a:cs typeface="Lucida Sans Unicode"/>
              </a:rPr>
              <a:t>заявочной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75" dirty="0">
                <a:solidFill>
                  <a:srgbClr val="456480"/>
                </a:solidFill>
                <a:latin typeface="Lucida Sans Unicode"/>
                <a:cs typeface="Lucida Sans Unicode"/>
              </a:rPr>
              <a:t>документации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75" dirty="0">
                <a:solidFill>
                  <a:srgbClr val="456480"/>
                </a:solidFill>
                <a:latin typeface="Lucida Sans Unicode"/>
                <a:cs typeface="Lucida Sans Unicode"/>
              </a:rPr>
              <a:t>в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14" dirty="0">
                <a:solidFill>
                  <a:srgbClr val="456480"/>
                </a:solidFill>
                <a:latin typeface="Lucida Sans Unicode"/>
                <a:cs typeface="Lucida Sans Unicode"/>
              </a:rPr>
              <a:t>бумажном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05" dirty="0">
                <a:solidFill>
                  <a:srgbClr val="456480"/>
                </a:solidFill>
                <a:latin typeface="Lucida Sans Unicode"/>
                <a:cs typeface="Lucida Sans Unicode"/>
              </a:rPr>
              <a:t>виде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должен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быть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85" dirty="0">
                <a:solidFill>
                  <a:srgbClr val="456480"/>
                </a:solidFill>
                <a:latin typeface="Lucida Sans Unicode"/>
                <a:cs typeface="Lucida Sans Unicode"/>
              </a:rPr>
              <a:t>подписан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10" dirty="0">
                <a:solidFill>
                  <a:srgbClr val="456480"/>
                </a:solidFill>
                <a:latin typeface="Lucida Sans Unicode"/>
                <a:cs typeface="Lucida Sans Unicode"/>
              </a:rPr>
              <a:t>заявителем</a:t>
            </a:r>
            <a:endParaRPr sz="2000" b="1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на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75" dirty="0">
                <a:solidFill>
                  <a:srgbClr val="456480"/>
                </a:solidFill>
                <a:latin typeface="Lucida Sans Unicode"/>
                <a:cs typeface="Lucida Sans Unicode"/>
              </a:rPr>
              <a:t>оборотной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70" dirty="0">
                <a:solidFill>
                  <a:srgbClr val="456480"/>
                </a:solidFill>
                <a:latin typeface="Lucida Sans Unicode"/>
                <a:cs typeface="Lucida Sans Unicode"/>
              </a:rPr>
              <a:t>стороне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65" dirty="0">
                <a:solidFill>
                  <a:srgbClr val="456480"/>
                </a:solidFill>
                <a:latin typeface="Lucida Sans Unicode"/>
                <a:cs typeface="Lucida Sans Unicode"/>
              </a:rPr>
              <a:t>последнего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75" dirty="0">
                <a:solidFill>
                  <a:srgbClr val="456480"/>
                </a:solidFill>
                <a:latin typeface="Lucida Sans Unicode"/>
                <a:cs typeface="Lucida Sans Unicode"/>
              </a:rPr>
              <a:t>листа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35" dirty="0">
                <a:solidFill>
                  <a:srgbClr val="456480"/>
                </a:solidFill>
                <a:latin typeface="Lucida Sans Unicode"/>
                <a:cs typeface="Lucida Sans Unicode"/>
              </a:rPr>
              <a:t>и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14" dirty="0">
                <a:solidFill>
                  <a:srgbClr val="456480"/>
                </a:solidFill>
                <a:latin typeface="Lucida Sans Unicode"/>
                <a:cs typeface="Lucida Sans Unicode"/>
              </a:rPr>
              <a:t>скреплен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00" dirty="0">
                <a:solidFill>
                  <a:srgbClr val="456480"/>
                </a:solidFill>
                <a:latin typeface="Lucida Sans Unicode"/>
                <a:cs typeface="Lucida Sans Unicode"/>
              </a:rPr>
              <a:t>печатью</a:t>
            </a:r>
            <a:r>
              <a:rPr sz="2000" b="1" spc="-9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95" dirty="0">
                <a:solidFill>
                  <a:srgbClr val="456480"/>
                </a:solidFill>
                <a:latin typeface="Lucida Sans Unicode"/>
                <a:cs typeface="Lucida Sans Unicode"/>
              </a:rPr>
              <a:t>(при</a:t>
            </a:r>
            <a:r>
              <a:rPr sz="2000" b="1" spc="-95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2000" b="1" spc="110" dirty="0">
                <a:solidFill>
                  <a:srgbClr val="456480"/>
                </a:solidFill>
                <a:latin typeface="Lucida Sans Unicode"/>
                <a:cs typeface="Lucida Sans Unicode"/>
              </a:rPr>
              <a:t>наличии</a:t>
            </a:r>
            <a:r>
              <a:rPr sz="2000" spc="110" dirty="0">
                <a:solidFill>
                  <a:srgbClr val="456480"/>
                </a:solidFill>
                <a:latin typeface="Lucida Sans Unicode"/>
                <a:cs typeface="Lucida Sans Unicode"/>
              </a:rPr>
              <a:t>)</a:t>
            </a:r>
            <a:endParaRPr sz="2000" dirty="0">
              <a:latin typeface="Lucida Sans Unicode"/>
              <a:cs typeface="Lucida Sans Unicode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2193" y="8189889"/>
            <a:ext cx="148406" cy="148406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19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11</a:t>
            </a:fld>
            <a:endParaRPr spc="-8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grpSp>
        <p:nvGrpSpPr>
          <p:cNvPr id="14" name="Группа 13"/>
          <p:cNvGrpSpPr/>
          <p:nvPr/>
        </p:nvGrpSpPr>
        <p:grpSpPr>
          <a:xfrm>
            <a:off x="824029" y="1896958"/>
            <a:ext cx="18803923" cy="6184001"/>
            <a:chOff x="374795" y="1050072"/>
            <a:chExt cx="8552637" cy="281268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374795" y="1050072"/>
              <a:ext cx="8187891" cy="28126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19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199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Вводная часть или резюме проекта развития сельского туризма</a:t>
              </a:r>
            </a:p>
            <a:p>
              <a:pPr algn="just"/>
              <a:endParaRPr lang="ru-RU" sz="2199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/>
              <a:r>
                <a:rPr lang="ru-RU" sz="2199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Указывается  краткое  описание  инициатора  проекта  развития сельского</a:t>
              </a:r>
            </a:p>
            <a:p>
              <a:pPr algn="just"/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туризма, в том числе:</a:t>
              </a:r>
            </a:p>
            <a:p>
              <a:pPr algn="just"/>
              <a:r>
                <a:rPr lang="ru-RU" sz="2199" strike="sngStrike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краткая </a:t>
              </a:r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история создания сельскохозяйственного товаропроизводителя</a:t>
              </a:r>
            </a:p>
            <a:p>
              <a:pPr algn="just"/>
              <a:r>
                <a:rPr lang="ru-RU" sz="2199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_________________________________________________________________</a:t>
              </a:r>
              <a:r>
                <a:rPr lang="ru-RU" sz="2199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</a:t>
              </a:r>
            </a:p>
            <a:p>
              <a:pPr algn="just"/>
              <a:r>
                <a:rPr lang="ru-RU" sz="2199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___________________________________________________________________________</a:t>
              </a:r>
            </a:p>
            <a:p>
              <a:pPr algn="just"/>
              <a:r>
                <a:rPr lang="ru-RU" sz="2199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___________________________________________________________________________</a:t>
              </a:r>
            </a:p>
            <a:p>
              <a:pPr algn="just"/>
              <a:r>
                <a:rPr lang="ru-RU" sz="2199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___________________________________________________________________________</a:t>
              </a:r>
            </a:p>
            <a:p>
              <a:pPr algn="just"/>
              <a:r>
                <a:rPr lang="ru-RU" sz="2199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</a:t>
              </a:r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описание текущей деятельности сельскохозяйственного</a:t>
              </a:r>
            </a:p>
            <a:p>
              <a:pPr algn="just"/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товаропроизводителя, производимой сельскохозяйственной продукции,</a:t>
              </a:r>
            </a:p>
            <a:p>
              <a:pPr algn="just"/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в том числе с указанием номенклатуры продукции и объемов</a:t>
              </a:r>
            </a:p>
            <a:p>
              <a:pPr algn="just"/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ее производства, рынков сбыта продукции, возможностей</a:t>
              </a:r>
            </a:p>
            <a:p>
              <a:pPr algn="just"/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для увеличения производства в случае реализации проекта</a:t>
              </a:r>
            </a:p>
            <a:p>
              <a:pPr algn="just"/>
              <a:r>
                <a:rPr lang="ru-RU" sz="2199" strike="sngStrike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развития сельского туризма</a:t>
              </a:r>
            </a:p>
            <a:p>
              <a:pPr algn="just"/>
              <a:r>
                <a:rPr lang="ru-RU" sz="2199" dirty="0"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___________________________________________________________________________</a:t>
              </a:r>
            </a:p>
            <a:p>
              <a:pPr algn="just"/>
              <a:r>
                <a:rPr lang="ru-RU" sz="2199" dirty="0"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___________________________________________________________________________</a:t>
              </a:r>
            </a:p>
            <a:p>
              <a:pPr algn="just"/>
              <a:r>
                <a:rPr lang="ru-RU" sz="2199" dirty="0">
                  <a:latin typeface="Arial" panose="020B0604020202020204" pitchFamily="34" charset="0"/>
                  <a:cs typeface="Arial" panose="020B0604020202020204" pitchFamily="34" charset="0"/>
                </a:rPr>
                <a:t>___________________________________________________________________________</a:t>
              </a:r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>
              <a:off x="5101390" y="1407695"/>
              <a:ext cx="140769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6509084" y="1050072"/>
              <a:ext cx="2418348" cy="225861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156" dirty="0">
                  <a:solidFill>
                    <a:srgbClr val="C00000"/>
                  </a:solidFill>
                </a:rPr>
                <a:t>!!!</a:t>
              </a:r>
              <a:r>
                <a:rPr lang="ru-RU" sz="3957" dirty="0">
                  <a:solidFill>
                    <a:srgbClr val="002060"/>
                  </a:solidFill>
                </a:rPr>
                <a:t>  «Подсказки» удалить, выстроить в единый логически выстроенный  текст повествования без использования изложения от 1-го лица</a:t>
              </a: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V="1">
              <a:off x="4808621" y="1828800"/>
              <a:ext cx="1700463" cy="12833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5" name="Прямоугольник 14"/>
          <p:cNvSpPr/>
          <p:nvPr/>
        </p:nvSpPr>
        <p:spPr>
          <a:xfrm>
            <a:off x="842289" y="8367280"/>
            <a:ext cx="1934312" cy="2029980"/>
          </a:xfrm>
          <a:prstGeom prst="rect">
            <a:avLst/>
          </a:prstGeom>
          <a:noFill/>
        </p:spPr>
        <p:txBody>
          <a:bodyPr wrap="none" lIns="201041" tIns="100521" rIns="201041" bIns="100521">
            <a:spAutoFit/>
          </a:bodyPr>
          <a:lstStyle/>
          <a:p>
            <a:pPr algn="ctr"/>
            <a:r>
              <a:rPr lang="ru-RU" sz="11872" b="1" spc="11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!!!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46978" y="8793275"/>
            <a:ext cx="14605750" cy="148365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957" b="1" dirty="0">
                <a:solidFill>
                  <a:schemeClr val="tx2"/>
                </a:solidFill>
              </a:rPr>
              <a:t>Проект = бизнес-план по форме 68 приказа МСХ РФ</a:t>
            </a:r>
          </a:p>
        </p:txBody>
      </p:sp>
      <p:sp>
        <p:nvSpPr>
          <p:cNvPr id="12" name="Google Shape;201;p20"/>
          <p:cNvSpPr txBox="1">
            <a:spLocks/>
          </p:cNvSpPr>
          <p:nvPr/>
        </p:nvSpPr>
        <p:spPr>
          <a:xfrm>
            <a:off x="824030" y="77797"/>
            <a:ext cx="18001987" cy="141250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605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ru-RU" sz="4400" kern="0" smtClean="0">
                <a:solidFill>
                  <a:srgbClr val="C00000"/>
                </a:solidFill>
              </a:rPr>
              <a:t>Особенности составления проекта</a:t>
            </a:r>
            <a:endParaRPr lang="ru-RU" sz="4400" kern="0" dirty="0">
              <a:solidFill>
                <a:srgbClr val="C00000"/>
              </a:solidFill>
            </a:endParaRPr>
          </a:p>
        </p:txBody>
      </p:sp>
      <p:grpSp>
        <p:nvGrpSpPr>
          <p:cNvPr id="11" name="object 18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13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11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5" name="Google Shape;201;p20"/>
          <p:cNvSpPr txBox="1">
            <a:spLocks noGrp="1"/>
          </p:cNvSpPr>
          <p:nvPr>
            <p:ph type="title"/>
          </p:nvPr>
        </p:nvSpPr>
        <p:spPr>
          <a:xfrm>
            <a:off x="984251" y="433700"/>
            <a:ext cx="16230600" cy="1168725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Порядок расчета стоимости проекта и плана расходов</a:t>
            </a:r>
            <a:endParaRPr sz="4400" dirty="0">
              <a:solidFill>
                <a:srgbClr val="C000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758665"/>
              </p:ext>
            </p:extLst>
          </p:nvPr>
        </p:nvGraphicFramePr>
        <p:xfrm>
          <a:off x="1072446" y="2606675"/>
          <a:ext cx="11204460" cy="3096642"/>
        </p:xfrm>
        <a:graphic>
          <a:graphicData uri="http://schemas.openxmlformats.org/drawingml/2006/table">
            <a:tbl>
              <a:tblPr firstRow="1" bandRow="1"/>
              <a:tblGrid>
                <a:gridCol w="5169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4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002060"/>
                          </a:solidFill>
                        </a:rPr>
                        <a:t>Требуемая сумма гранта</a:t>
                      </a:r>
                    </a:p>
                  </a:txBody>
                  <a:tcPr marL="201041" marR="201041" marT="100521" marB="100521"/>
                </a:tc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002060"/>
                          </a:solidFill>
                        </a:rPr>
                        <a:t>_____% (макс.</a:t>
                      </a:r>
                      <a:r>
                        <a:rPr lang="ru-RU" sz="4000" b="1" baseline="0" dirty="0">
                          <a:solidFill>
                            <a:srgbClr val="002060"/>
                          </a:solidFill>
                        </a:rPr>
                        <a:t> 75%) </a:t>
                      </a:r>
                    </a:p>
                    <a:p>
                      <a:r>
                        <a:rPr lang="ru-RU" sz="4000" b="1" baseline="0" dirty="0">
                          <a:solidFill>
                            <a:srgbClr val="002060"/>
                          </a:solidFill>
                        </a:rPr>
                        <a:t>макс. 10 млн рублей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201041" marR="201041" marT="100521" marB="1005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287"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002060"/>
                          </a:solidFill>
                        </a:rPr>
                        <a:t>Собственные средства</a:t>
                      </a:r>
                    </a:p>
                  </a:txBody>
                  <a:tcPr marL="201041" marR="201041" marT="100521" marB="100521"/>
                </a:tc>
                <a:tc>
                  <a:txBody>
                    <a:bodyPr/>
                    <a:lstStyle/>
                    <a:p>
                      <a:r>
                        <a:rPr lang="ru-RU" sz="4000" b="1" dirty="0">
                          <a:solidFill>
                            <a:srgbClr val="002060"/>
                          </a:solidFill>
                        </a:rPr>
                        <a:t>_____% (на</a:t>
                      </a:r>
                      <a:r>
                        <a:rPr lang="ru-RU" sz="4000" b="1" baseline="0" dirty="0">
                          <a:solidFill>
                            <a:srgbClr val="002060"/>
                          </a:solidFill>
                        </a:rPr>
                        <a:t> макс</a:t>
                      </a:r>
                      <a:r>
                        <a:rPr lang="ru-RU" sz="4000" b="1" baseline="0" dirty="0" smtClean="0">
                          <a:solidFill>
                            <a:srgbClr val="002060"/>
                          </a:solidFill>
                        </a:rPr>
                        <a:t>. грант </a:t>
                      </a:r>
                      <a:r>
                        <a:rPr lang="ru-RU" sz="4000" b="1" baseline="0" dirty="0">
                          <a:solidFill>
                            <a:srgbClr val="002060"/>
                          </a:solidFill>
                        </a:rPr>
                        <a:t>25%)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 marL="201041" marR="201041" marT="100521" marB="1005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авая фигурная скобка 7"/>
          <p:cNvSpPr/>
          <p:nvPr/>
        </p:nvSpPr>
        <p:spPr>
          <a:xfrm>
            <a:off x="12912115" y="2696315"/>
            <a:ext cx="616526" cy="2882160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3957"/>
          </a:p>
        </p:txBody>
      </p:sp>
      <p:sp>
        <p:nvSpPr>
          <p:cNvPr id="11" name="Прямоугольник 10"/>
          <p:cNvSpPr/>
          <p:nvPr/>
        </p:nvSpPr>
        <p:spPr>
          <a:xfrm>
            <a:off x="14046064" y="2641459"/>
            <a:ext cx="4288875" cy="25660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957" b="1" dirty="0">
                <a:solidFill>
                  <a:srgbClr val="002060"/>
                </a:solidFill>
              </a:rPr>
              <a:t>Сумма = стоимость проекта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4810019" y="5561012"/>
            <a:ext cx="2760963" cy="105322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957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8792193" y="7325549"/>
          <a:ext cx="9542746" cy="2433695"/>
        </p:xfrm>
        <a:graphic>
          <a:graphicData uri="http://schemas.openxmlformats.org/drawingml/2006/table">
            <a:tbl>
              <a:tblPr firstRow="1" bandRow="1"/>
              <a:tblGrid>
                <a:gridCol w="9542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08328">
                <a:tc>
                  <a:txBody>
                    <a:bodyPr/>
                    <a:lstStyle/>
                    <a:p>
                      <a:pPr algn="ctr"/>
                      <a:r>
                        <a:rPr lang="ru-RU" sz="3100" b="1" i="0" u="none" strike="noStrike" cap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Направления расходования, соответствующие </a:t>
                      </a:r>
                    </a:p>
                    <a:p>
                      <a:pPr algn="ctr"/>
                      <a:r>
                        <a:rPr lang="ru-RU" sz="3100" b="1" i="0" u="none" strike="noStrike" cap="none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Приказу</a:t>
                      </a:r>
                      <a:r>
                        <a:rPr lang="ru-RU" sz="3100" b="1" i="0" u="none" strike="noStrike" cap="none" baseline="0" dirty="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МСХ РФ № 116</a:t>
                      </a:r>
                      <a:endParaRPr lang="ru-RU" sz="3100" b="1" i="0" u="none" strike="noStrike" cap="none" dirty="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01041" marR="201041" marT="100521" marB="10052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333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/>
                        <a:t>…..</a:t>
                      </a:r>
                    </a:p>
                  </a:txBody>
                  <a:tcPr marL="201041" marR="201041" marT="100521" marB="10052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1099252" y="7325549"/>
          <a:ext cx="7022806" cy="2423661"/>
        </p:xfrm>
        <a:graphic>
          <a:graphicData uri="http://schemas.openxmlformats.org/drawingml/2006/table">
            <a:tbl>
              <a:tblPr firstRow="1" bandRow="1"/>
              <a:tblGrid>
                <a:gridCol w="7022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23661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>
                          <a:solidFill>
                            <a:srgbClr val="FF0000"/>
                          </a:solidFill>
                        </a:rPr>
                        <a:t>???</a:t>
                      </a:r>
                      <a:r>
                        <a:rPr lang="ru-RU" sz="4000" dirty="0"/>
                        <a:t> </a:t>
                      </a:r>
                      <a:r>
                        <a:rPr lang="ru-RU" sz="4000" b="1" dirty="0">
                          <a:solidFill>
                            <a:srgbClr val="002060"/>
                          </a:solidFill>
                        </a:rPr>
                        <a:t>Дополнительные средства в сумму проекта НЕ</a:t>
                      </a:r>
                      <a:r>
                        <a:rPr lang="ru-RU" sz="4000" b="1" baseline="0" dirty="0">
                          <a:solidFill>
                            <a:srgbClr val="002060"/>
                          </a:solidFill>
                        </a:rPr>
                        <a:t> включаются</a:t>
                      </a:r>
                      <a:r>
                        <a:rPr lang="ru-RU" sz="4000" baseline="0" dirty="0">
                          <a:solidFill>
                            <a:srgbClr val="002060"/>
                          </a:solidFill>
                        </a:rPr>
                        <a:t>. </a:t>
                      </a:r>
                      <a:r>
                        <a:rPr lang="ru-RU" sz="2200" i="1" baseline="0" dirty="0">
                          <a:solidFill>
                            <a:srgbClr val="002060"/>
                          </a:solidFill>
                        </a:rPr>
                        <a:t>Они указываются как расходование дополнительных собственных средств</a:t>
                      </a:r>
                      <a:endParaRPr lang="ru-RU" sz="2200" i="1" dirty="0">
                        <a:solidFill>
                          <a:srgbClr val="002060"/>
                        </a:solidFill>
                      </a:endParaRPr>
                    </a:p>
                  </a:txBody>
                  <a:tcPr marL="201041" marR="201041" marT="100521" marB="10052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0" name="object 18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14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5180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2" name="Прямоугольник 1"/>
          <p:cNvSpPr/>
          <p:nvPr/>
        </p:nvSpPr>
        <p:spPr>
          <a:xfrm>
            <a:off x="7777112" y="2301875"/>
            <a:ext cx="11613103" cy="246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99" b="1" i="1" dirty="0">
                <a:solidFill>
                  <a:srgbClr val="002060"/>
                </a:solidFill>
              </a:rPr>
              <a:t>Суть проекта </a:t>
            </a:r>
            <a:r>
              <a:rPr lang="ru-RU" sz="2199" i="1" dirty="0">
                <a:solidFill>
                  <a:srgbClr val="002060"/>
                </a:solidFill>
              </a:rPr>
              <a:t>– создать место притяжения для людей, любящих природу, ценящих натуральные и вкусные продукты питания, которым нравится проводить время на открытом воздухе, знакомиться с чем-то новом и которые ценят комфорт и доступность. Людей, которые войдут в круг покупателей продукции. Стремимся создать атмосферу и гостеприимства, и доброжелательности, чтобы ферма стала любимым места отдыха у гостей и точкой встречи с покупателями, которые обязательно станут нашими друзьями.</a:t>
            </a:r>
          </a:p>
        </p:txBody>
      </p:sp>
      <p:sp>
        <p:nvSpPr>
          <p:cNvPr id="5" name="Google Shape;201;p20"/>
          <p:cNvSpPr txBox="1">
            <a:spLocks noGrp="1"/>
          </p:cNvSpPr>
          <p:nvPr>
            <p:ph type="title"/>
          </p:nvPr>
        </p:nvSpPr>
        <p:spPr>
          <a:xfrm>
            <a:off x="824030" y="77797"/>
            <a:ext cx="18566185" cy="1707246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Особенности составления проекта</a:t>
            </a:r>
            <a:endParaRPr sz="4400" dirty="0">
              <a:solidFill>
                <a:srgbClr val="C00000"/>
              </a:solidFill>
            </a:endParaRPr>
          </a:p>
        </p:txBody>
      </p:sp>
      <p:sp>
        <p:nvSpPr>
          <p:cNvPr id="6" name="Google Shape;277;p28">
            <a:extLst>
              <a:ext uri="{FF2B5EF4-FFF2-40B4-BE49-F238E27FC236}">
                <a16:creationId xmlns:a16="http://schemas.microsoft.com/office/drawing/2014/main" id="{5BD35CE2-0997-4443-A852-C7215970CF7A}"/>
              </a:ext>
            </a:extLst>
          </p:cNvPr>
          <p:cNvSpPr txBox="1">
            <a:spLocks/>
          </p:cNvSpPr>
          <p:nvPr/>
        </p:nvSpPr>
        <p:spPr>
          <a:xfrm>
            <a:off x="596922" y="1395066"/>
            <a:ext cx="6815114" cy="2963208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ru-RU" sz="3957" dirty="0">
                <a:solidFill>
                  <a:schemeClr val="accent3">
                    <a:lumMod val="50000"/>
                  </a:schemeClr>
                </a:solidFill>
              </a:rPr>
              <a:t>Суть проекта </a:t>
            </a:r>
            <a:r>
              <a:rPr lang="ru-RU" sz="3957" dirty="0" smtClean="0">
                <a:solidFill>
                  <a:schemeClr val="accent3">
                    <a:lumMod val="50000"/>
                  </a:schemeClr>
                </a:solidFill>
              </a:rPr>
              <a:t>= </a:t>
            </a:r>
            <a:r>
              <a:rPr lang="ru-RU" sz="3957" dirty="0">
                <a:solidFill>
                  <a:schemeClr val="accent3">
                    <a:lumMod val="50000"/>
                  </a:schemeClr>
                </a:solidFill>
              </a:rPr>
              <a:t>зачем нужен проект</a:t>
            </a:r>
            <a:endParaRPr lang="en" sz="3957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Google Shape;277;p28">
            <a:extLst>
              <a:ext uri="{FF2B5EF4-FFF2-40B4-BE49-F238E27FC236}">
                <a16:creationId xmlns:a16="http://schemas.microsoft.com/office/drawing/2014/main" id="{5BD35CE2-0997-4443-A852-C7215970CF7A}"/>
              </a:ext>
            </a:extLst>
          </p:cNvPr>
          <p:cNvSpPr txBox="1">
            <a:spLocks/>
          </p:cNvSpPr>
          <p:nvPr/>
        </p:nvSpPr>
        <p:spPr>
          <a:xfrm>
            <a:off x="569937" y="4470190"/>
            <a:ext cx="6281331" cy="333045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ru-RU" sz="3957" dirty="0">
                <a:solidFill>
                  <a:schemeClr val="accent3">
                    <a:lumMod val="50000"/>
                  </a:schemeClr>
                </a:solidFill>
              </a:rPr>
              <a:t>Цель проекта = что хотим увидеть в итоге реализации = считаемые величины</a:t>
            </a:r>
            <a:endParaRPr lang="en" sz="3957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765999" y="5073970"/>
            <a:ext cx="11613103" cy="2122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99" b="1" i="1" dirty="0" smtClean="0">
                <a:solidFill>
                  <a:srgbClr val="002060"/>
                </a:solidFill>
              </a:rPr>
              <a:t>Целями проекта </a:t>
            </a:r>
            <a:r>
              <a:rPr lang="ru-RU" sz="2199" b="1" i="1" dirty="0">
                <a:solidFill>
                  <a:srgbClr val="002060"/>
                </a:solidFill>
              </a:rPr>
              <a:t>являются</a:t>
            </a:r>
            <a:r>
              <a:rPr lang="ru-RU" sz="2199" i="1" dirty="0">
                <a:solidFill>
                  <a:srgbClr val="002060"/>
                </a:solidFill>
              </a:rPr>
              <a:t>:</a:t>
            </a:r>
          </a:p>
          <a:p>
            <a:pPr marL="376950" indent="-376950" algn="just">
              <a:buFontTx/>
              <a:buChar char="-"/>
            </a:pPr>
            <a:r>
              <a:rPr lang="ru-RU" sz="2199" i="1" dirty="0">
                <a:solidFill>
                  <a:srgbClr val="002060"/>
                </a:solidFill>
              </a:rPr>
              <a:t>Увеличение производства и реализации проекта на ___ ежегодно или на ____ к году окончания реализации проекта;</a:t>
            </a:r>
          </a:p>
          <a:p>
            <a:pPr marL="376950" indent="-376950" algn="just">
              <a:buFontTx/>
              <a:buChar char="-"/>
            </a:pPr>
            <a:r>
              <a:rPr lang="ru-RU" sz="2199" i="1" dirty="0">
                <a:solidFill>
                  <a:srgbClr val="002060"/>
                </a:solidFill>
              </a:rPr>
              <a:t>Привлечение на объект ___ туристов;</a:t>
            </a:r>
          </a:p>
          <a:p>
            <a:pPr marL="376950" indent="-376950" algn="just">
              <a:buFontTx/>
              <a:buChar char="-"/>
            </a:pPr>
            <a:r>
              <a:rPr lang="ru-RU" sz="2199" i="1" dirty="0">
                <a:solidFill>
                  <a:srgbClr val="002060"/>
                </a:solidFill>
              </a:rPr>
              <a:t>За счет полученных дополнительных доходов – расширение производства, введение новых производственных объектов ______, расширение ассортимента____ и т.п.</a:t>
            </a:r>
          </a:p>
        </p:txBody>
      </p:sp>
      <p:sp>
        <p:nvSpPr>
          <p:cNvPr id="9" name="Google Shape;277;p28">
            <a:extLst>
              <a:ext uri="{FF2B5EF4-FFF2-40B4-BE49-F238E27FC236}">
                <a16:creationId xmlns:a16="http://schemas.microsoft.com/office/drawing/2014/main" id="{5BD35CE2-0997-4443-A852-C7215970CF7A}"/>
              </a:ext>
            </a:extLst>
          </p:cNvPr>
          <p:cNvSpPr txBox="1">
            <a:spLocks/>
          </p:cNvSpPr>
          <p:nvPr/>
        </p:nvSpPr>
        <p:spPr>
          <a:xfrm>
            <a:off x="596923" y="7573198"/>
            <a:ext cx="6254346" cy="2704052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ru-RU" sz="3957" dirty="0">
                <a:solidFill>
                  <a:schemeClr val="accent3">
                    <a:lumMod val="50000"/>
                  </a:schemeClr>
                </a:solidFill>
              </a:rPr>
              <a:t>Задачи проекта = как мы это будем делать</a:t>
            </a:r>
            <a:endParaRPr lang="en" sz="3957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77112" y="8346192"/>
            <a:ext cx="11613103" cy="178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99" b="1" i="1" dirty="0" smtClean="0">
                <a:solidFill>
                  <a:srgbClr val="002060"/>
                </a:solidFill>
              </a:rPr>
              <a:t>Задачи проекта  </a:t>
            </a:r>
            <a:r>
              <a:rPr lang="ru-RU" sz="2199" i="1" dirty="0" smtClean="0">
                <a:solidFill>
                  <a:srgbClr val="002060"/>
                </a:solidFill>
              </a:rPr>
              <a:t>- это все, </a:t>
            </a:r>
            <a:r>
              <a:rPr lang="ru-RU" sz="2199" i="1" dirty="0">
                <a:solidFill>
                  <a:srgbClr val="002060"/>
                </a:solidFill>
              </a:rPr>
              <a:t>что планируется в рамках проекта для полной его реализации:</a:t>
            </a:r>
          </a:p>
          <a:p>
            <a:pPr marL="376950" indent="-376950" algn="just">
              <a:buFontTx/>
              <a:buChar char="-"/>
            </a:pPr>
            <a:r>
              <a:rPr lang="ru-RU" sz="2199" i="1" dirty="0">
                <a:solidFill>
                  <a:srgbClr val="002060"/>
                </a:solidFill>
              </a:rPr>
              <a:t>Обустройство средств размещения</a:t>
            </a:r>
          </a:p>
          <a:p>
            <a:pPr marL="376950" indent="-376950" algn="just">
              <a:buFontTx/>
              <a:buChar char="-"/>
            </a:pPr>
            <a:r>
              <a:rPr lang="ru-RU" sz="2199" i="1" dirty="0">
                <a:solidFill>
                  <a:srgbClr val="002060"/>
                </a:solidFill>
              </a:rPr>
              <a:t>Отработка вопросов рекламы, продвижения</a:t>
            </a:r>
          </a:p>
          <a:p>
            <a:pPr marL="376950" indent="-376950" algn="just">
              <a:buFontTx/>
              <a:buChar char="-"/>
            </a:pPr>
            <a:r>
              <a:rPr lang="ru-RU" sz="2199" i="1" dirty="0">
                <a:solidFill>
                  <a:srgbClr val="002060"/>
                </a:solidFill>
              </a:rPr>
              <a:t>Контракты с туроператорами</a:t>
            </a:r>
          </a:p>
          <a:p>
            <a:pPr marL="376950" indent="-376950" algn="just">
              <a:buFontTx/>
              <a:buChar char="-"/>
            </a:pPr>
            <a:r>
              <a:rPr lang="ru-RU" sz="2199" i="1" dirty="0">
                <a:solidFill>
                  <a:srgbClr val="002060"/>
                </a:solidFill>
              </a:rPr>
              <a:t>Обустройство объекта питания  и т.п.</a:t>
            </a:r>
          </a:p>
        </p:txBody>
      </p:sp>
      <p:grpSp>
        <p:nvGrpSpPr>
          <p:cNvPr id="11" name="object 18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12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68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3" name="Google Shape;201;p20"/>
          <p:cNvSpPr txBox="1">
            <a:spLocks noGrp="1"/>
          </p:cNvSpPr>
          <p:nvPr>
            <p:ph type="title"/>
          </p:nvPr>
        </p:nvSpPr>
        <p:spPr>
          <a:xfrm>
            <a:off x="450850" y="413916"/>
            <a:ext cx="18440401" cy="82115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ts val="4500"/>
              </a:lnSpc>
            </a:pPr>
            <a:r>
              <a:rPr lang="ru-RU" sz="4400" dirty="0">
                <a:solidFill>
                  <a:srgbClr val="C00000"/>
                </a:solidFill>
              </a:rPr>
              <a:t>Особенности составления проекта</a:t>
            </a:r>
            <a:endParaRPr sz="4400" dirty="0">
              <a:solidFill>
                <a:srgbClr val="C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25370"/>
              </p:ext>
            </p:extLst>
          </p:nvPr>
        </p:nvGraphicFramePr>
        <p:xfrm>
          <a:off x="569930" y="2798441"/>
          <a:ext cx="18566192" cy="7587083"/>
        </p:xfrm>
        <a:graphic>
          <a:graphicData uri="http://schemas.openxmlformats.org/drawingml/2006/table">
            <a:tbl>
              <a:tblPr/>
              <a:tblGrid>
                <a:gridCol w="1161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7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47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47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747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747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919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№ п/п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Социально-экономические показатели деятельности заявителя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Базовое значение в году, предшествующем году отбора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первый год реализации проекта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второй год реализации проекта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третий год реализации проекта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четвертый год реализации проекта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пятый год реализации проекта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1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Объем выручки, тыс. руб., всего, в том числе: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 anchor="b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40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4000" b="0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≠ 0</a:t>
                      </a:r>
                    </a:p>
                  </a:txBody>
                  <a:tcPr marL="42704" marR="42704" marT="70254" marB="70254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40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4000" b="0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≠ 0</a:t>
                      </a:r>
                    </a:p>
                  </a:txBody>
                  <a:tcPr marL="42704" marR="42704" marT="70254" marB="7025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1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3.1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от реализации товаров, оказания услуг в сфере сельского туризма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 anchor="b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solidFill>
                            <a:srgbClr val="C00000"/>
                          </a:solidFill>
                          <a:effectLst/>
                        </a:rPr>
                        <a:t>Не более 30% общего объема выручки в течение 5 лет реализации проекта!!!</a:t>
                      </a:r>
                      <a:endParaRPr lang="ru-RU" sz="26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19423" marR="19423" marT="31954" marB="31954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19423" marR="19423" marT="31954" marB="31954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19423" marR="19423" marT="31954" marB="31954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19423" marR="19423" marT="31954" marB="31954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19423" marR="19423" marT="31954" marB="3195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1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3.2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от реализации сельскохозяйственной продукции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4000" dirty="0">
                          <a:solidFill>
                            <a:srgbClr val="C00000"/>
                          </a:solidFill>
                          <a:effectLst/>
                        </a:rPr>
                        <a:t>≠ 0</a:t>
                      </a:r>
                      <a:endParaRPr lang="ru-RU" sz="26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4000" b="0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 ≠ 0</a:t>
                      </a:r>
                    </a:p>
                  </a:txBody>
                  <a:tcPr marL="42704" marR="42704" marT="70254" marB="7025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13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>
                          <a:solidFill>
                            <a:srgbClr val="002060"/>
                          </a:solidFill>
                          <a:effectLst/>
                        </a:rPr>
                        <a:t>Объем производства сельскохозяйственной продукции, тыс. руб.</a:t>
                      </a:r>
                      <a:endParaRPr lang="ru-RU" sz="26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 anchor="b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40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4000" b="0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≠ 0</a:t>
                      </a:r>
                    </a:p>
                  </a:txBody>
                  <a:tcPr marL="42704" marR="42704" marT="70254" marB="70254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40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r>
                        <a:rPr lang="ru-RU" sz="4000" b="0" i="0" u="none" strike="noStrike" cap="none" dirty="0">
                          <a:solidFill>
                            <a:srgbClr val="C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≠ 0</a:t>
                      </a:r>
                    </a:p>
                  </a:txBody>
                  <a:tcPr marL="42704" marR="42704" marT="70254" marB="70254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26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2704" marR="42704" marT="70254" marB="7025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0849" y="1233524"/>
            <a:ext cx="18685273" cy="118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041" tIns="100521" rIns="201041" bIns="100521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2010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ru-RU" altLang="ru-RU" sz="3957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Плановые показатели проекта развития сельского туризма</a:t>
            </a:r>
          </a:p>
          <a:p>
            <a:pPr algn="ctr" defTabSz="2010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4.1. Таблица плановых показателей проекта развития сельского </a:t>
            </a:r>
            <a:r>
              <a:rPr lang="ru-RU" altLang="ru-RU" sz="2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туризма</a:t>
            </a:r>
            <a:endParaRPr lang="ru-RU" altLang="ru-RU" sz="3957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object 18"/>
          <p:cNvGrpSpPr/>
          <p:nvPr/>
        </p:nvGrpSpPr>
        <p:grpSpPr>
          <a:xfrm>
            <a:off x="0" y="-5615"/>
            <a:ext cx="20104100" cy="149225"/>
            <a:chOff x="-3" y="0"/>
            <a:chExt cx="20104100" cy="149225"/>
          </a:xfrm>
        </p:grpSpPr>
        <p:sp>
          <p:nvSpPr>
            <p:cNvPr id="8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105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1099250" y="216139"/>
            <a:ext cx="18372020" cy="1437224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Что кроме показателей должен содержать проект ?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03" name="Google Shape;203;p20"/>
          <p:cNvSpPr txBox="1">
            <a:spLocks noGrp="1"/>
          </p:cNvSpPr>
          <p:nvPr>
            <p:ph type="sldNum" idx="12"/>
          </p:nvPr>
        </p:nvSpPr>
        <p:spPr>
          <a:xfrm>
            <a:off x="569935" y="10276925"/>
            <a:ext cx="1058631" cy="538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1298484" y="3978620"/>
            <a:ext cx="6487534" cy="2833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Действующая ферма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Производство готовой продукции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Включенность в </a:t>
            </a:r>
            <a:r>
              <a:rPr lang="ru-RU" sz="2638" dirty="0" err="1">
                <a:solidFill>
                  <a:srgbClr val="002060"/>
                </a:solidFill>
              </a:rPr>
              <a:t>турмаршруты</a:t>
            </a:r>
            <a:endParaRPr lang="ru-RU" sz="2638" dirty="0">
              <a:solidFill>
                <a:srgbClr val="002060"/>
              </a:solidFill>
            </a:endParaRP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Пакетный тур продукт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Возможность размещения гостей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Организация питания туристов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C00000"/>
                </a:solidFill>
              </a:rPr>
              <a:t>???</a:t>
            </a:r>
            <a:r>
              <a:rPr lang="ru-RU" sz="2638" dirty="0">
                <a:solidFill>
                  <a:srgbClr val="002060"/>
                </a:solidFill>
              </a:rPr>
              <a:t> дегустация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34020" y="2813579"/>
            <a:ext cx="4305885" cy="1235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38" b="1" dirty="0">
                <a:solidFill>
                  <a:srgbClr val="002060"/>
                </a:solidFill>
              </a:rPr>
              <a:t>Комплексность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98486" y="6631439"/>
            <a:ext cx="5449906" cy="1235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38" b="1" dirty="0">
                <a:solidFill>
                  <a:srgbClr val="002060"/>
                </a:solidFill>
              </a:rPr>
              <a:t>Доступность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98485" y="7544992"/>
            <a:ext cx="8211192" cy="3053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Для разной возрастной категории посетителей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Для маломобильных категорий граждан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Для групп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Для посетителей с животными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Для посетителей с машинами (парковки)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Для посетителей без личного транспорта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8190" y="1540497"/>
            <a:ext cx="1846576" cy="1285738"/>
          </a:xfrm>
          <a:prstGeom prst="rect">
            <a:avLst/>
          </a:prstGeom>
          <a:noFill/>
        </p:spPr>
        <p:txBody>
          <a:bodyPr wrap="square" lIns="201041" tIns="100521" rIns="201041" bIns="100521">
            <a:spAutoFit/>
          </a:bodyPr>
          <a:lstStyle/>
          <a:p>
            <a:pPr algn="ctr"/>
            <a:r>
              <a:rPr lang="ru-RU" sz="7036" b="1" spc="11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!!!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98614" y="1515021"/>
            <a:ext cx="14605750" cy="1483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957" b="1" dirty="0">
                <a:solidFill>
                  <a:srgbClr val="C00000"/>
                </a:solidFill>
              </a:rPr>
              <a:t>Проект = постоянное желание вернуться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693296" y="2813579"/>
            <a:ext cx="5449906" cy="1235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38" b="1" dirty="0">
                <a:solidFill>
                  <a:srgbClr val="002060"/>
                </a:solidFill>
              </a:rPr>
              <a:t>«Фишки»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693295" y="3797839"/>
            <a:ext cx="9345641" cy="6277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Историческая составляющая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Легенда или притча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Близость с объектом культурного наследия или историческим местом (объектом)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Участник «Вкусы России» и иных конкурсов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«Зрелищная» подача блюд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Фирменный стиль персонала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Всегда разная </a:t>
            </a:r>
            <a:r>
              <a:rPr lang="ru-RU" sz="2638" dirty="0" err="1">
                <a:solidFill>
                  <a:srgbClr val="002060"/>
                </a:solidFill>
              </a:rPr>
              <a:t>турпрограмма</a:t>
            </a:r>
            <a:endParaRPr lang="ru-RU" sz="2638" dirty="0">
              <a:solidFill>
                <a:srgbClr val="002060"/>
              </a:solidFill>
            </a:endParaRP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Возможность организации общенародных праздников и </a:t>
            </a:r>
            <a:r>
              <a:rPr lang="ru-RU" sz="2638" dirty="0" err="1">
                <a:solidFill>
                  <a:srgbClr val="002060"/>
                </a:solidFill>
              </a:rPr>
              <a:t>монофестивалей</a:t>
            </a:r>
            <a:endParaRPr lang="ru-RU" sz="2638" dirty="0">
              <a:solidFill>
                <a:srgbClr val="002060"/>
              </a:solidFill>
            </a:endParaRP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Приобщение к национальной культуре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Этническая составляющая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Гастрономическая составляющая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«Свободные родители»</a:t>
            </a:r>
          </a:p>
          <a:p>
            <a:pPr marL="628250" indent="-628250">
              <a:buFontTx/>
              <a:buChar char="-"/>
            </a:pPr>
            <a:r>
              <a:rPr lang="ru-RU" sz="2638" dirty="0">
                <a:solidFill>
                  <a:srgbClr val="002060"/>
                </a:solidFill>
              </a:rPr>
              <a:t>Сувенирная </a:t>
            </a:r>
            <a:r>
              <a:rPr lang="ru-RU" sz="2638" dirty="0" err="1">
                <a:solidFill>
                  <a:srgbClr val="002060"/>
                </a:solidFill>
              </a:rPr>
              <a:t>сх</a:t>
            </a:r>
            <a:r>
              <a:rPr lang="ru-RU" sz="2638" dirty="0">
                <a:solidFill>
                  <a:srgbClr val="002060"/>
                </a:solidFill>
              </a:rPr>
              <a:t> продукция, подарочные наборы </a:t>
            </a:r>
          </a:p>
        </p:txBody>
      </p:sp>
      <p:grpSp>
        <p:nvGrpSpPr>
          <p:cNvPr id="14" name="object 18"/>
          <p:cNvGrpSpPr/>
          <p:nvPr/>
        </p:nvGrpSpPr>
        <p:grpSpPr>
          <a:xfrm>
            <a:off x="17462" y="0"/>
            <a:ext cx="20104100" cy="149225"/>
            <a:chOff x="-3" y="0"/>
            <a:chExt cx="20104100" cy="149225"/>
          </a:xfrm>
        </p:grpSpPr>
        <p:sp>
          <p:nvSpPr>
            <p:cNvPr id="15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7813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1020703" y="354322"/>
            <a:ext cx="15905232" cy="1747988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Основные критерии оценки </a:t>
            </a:r>
            <a:r>
              <a:rPr lang="ru-RU" sz="4400" dirty="0" smtClean="0">
                <a:solidFill>
                  <a:srgbClr val="C00000"/>
                </a:solidFill>
              </a:rPr>
              <a:t>проектов</a:t>
            </a:r>
            <a:endParaRPr sz="4400" dirty="0">
              <a:solidFill>
                <a:srgbClr val="C00000"/>
              </a:solidFill>
            </a:endParaRPr>
          </a:p>
        </p:txBody>
      </p:sp>
      <p:sp>
        <p:nvSpPr>
          <p:cNvPr id="203" name="Google Shape;203;p20"/>
          <p:cNvSpPr txBox="1">
            <a:spLocks noGrp="1"/>
          </p:cNvSpPr>
          <p:nvPr>
            <p:ph type="sldNum" idx="12"/>
          </p:nvPr>
        </p:nvSpPr>
        <p:spPr>
          <a:xfrm>
            <a:off x="569935" y="10276925"/>
            <a:ext cx="1058631" cy="538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  <p:pic>
        <p:nvPicPr>
          <p:cNvPr id="2050" name="Picture 2" descr="Компьютер Иконки Бизнес-данные Поддон, значок оценки, текст, прямоугольник,  другие png | PNGWing">
            <a:extLst>
              <a:ext uri="{FF2B5EF4-FFF2-40B4-BE49-F238E27FC236}">
                <a16:creationId xmlns:a16="http://schemas.microsoft.com/office/drawing/2014/main" id="{BAD52C53-FCBB-4769-BF03-09BD2705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9" b="99647" l="10000" r="90000">
                        <a14:foregroundMark x1="32174" y1="64021" x2="32174" y2="64021"/>
                        <a14:foregroundMark x1="45870" y1="18519" x2="45870" y2="18519"/>
                        <a14:foregroundMark x1="67174" y1="20988" x2="67174" y2="20988"/>
                        <a14:foregroundMark x1="57609" y1="33686" x2="57609" y2="33686"/>
                        <a14:foregroundMark x1="52283" y1="48148" x2="52283" y2="48148"/>
                        <a14:foregroundMark x1="49783" y1="61376" x2="49783" y2="61376"/>
                        <a14:foregroundMark x1="46957" y1="75309" x2="46957" y2="75309"/>
                        <a14:foregroundMark x1="40217" y1="73545" x2="40217" y2="73545"/>
                        <a14:foregroundMark x1="39130" y1="60670" x2="39130" y2="60670"/>
                        <a14:foregroundMark x1="38696" y1="45679" x2="38696" y2="45679"/>
                        <a14:foregroundMark x1="38478" y1="31746" x2="38478" y2="3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524" y="3662784"/>
            <a:ext cx="4226464" cy="342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974850" y="1914796"/>
            <a:ext cx="17526000" cy="8631569"/>
            <a:chOff x="2153051" y="1315632"/>
            <a:chExt cx="6868868" cy="3567429"/>
          </a:xfrm>
        </p:grpSpPr>
        <p:graphicFrame>
          <p:nvGraphicFramePr>
            <p:cNvPr id="2" name="Схема 1">
              <a:extLst>
                <a:ext uri="{FF2B5EF4-FFF2-40B4-BE49-F238E27FC236}">
                  <a16:creationId xmlns:a16="http://schemas.microsoft.com/office/drawing/2014/main" id="{03537EE2-F2B8-47FC-9204-DB9CE38ED81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40821029"/>
                </p:ext>
              </p:extLst>
            </p:nvPr>
          </p:nvGraphicFramePr>
          <p:xfrm>
            <a:off x="2153051" y="1315632"/>
            <a:ext cx="6868868" cy="35674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3" name="Picture 2" descr="красный восклицательный знак, Paper Labor AUDIO BM sluu0161ni aparati Инфор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9253" y="1461056"/>
              <a:ext cx="422366" cy="349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красный восклицательный знак, Paper Labor AUDIO BM sluu0161ni aparati Инфор...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436" y="1948221"/>
              <a:ext cx="422366" cy="349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object 18"/>
          <p:cNvGrpSpPr/>
          <p:nvPr/>
        </p:nvGrpSpPr>
        <p:grpSpPr>
          <a:xfrm>
            <a:off x="8890" y="-20938"/>
            <a:ext cx="20104100" cy="149225"/>
            <a:chOff x="-3" y="0"/>
            <a:chExt cx="20104100" cy="149225"/>
          </a:xfrm>
        </p:grpSpPr>
        <p:sp>
          <p:nvSpPr>
            <p:cNvPr id="10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17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984250" y="399527"/>
            <a:ext cx="14020800" cy="1070152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Взаимосвязь с производством </a:t>
            </a:r>
            <a:r>
              <a:rPr lang="ru-RU" sz="4000" dirty="0" smtClean="0">
                <a:solidFill>
                  <a:srgbClr val="C00000"/>
                </a:solidFill>
              </a:rPr>
              <a:t> «</a:t>
            </a:r>
            <a:r>
              <a:rPr lang="ru-RU" sz="4000" dirty="0">
                <a:solidFill>
                  <a:srgbClr val="C00000"/>
                </a:solidFill>
              </a:rPr>
              <a:t>Слабые» места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03" name="Google Shape;203;p20"/>
          <p:cNvSpPr txBox="1">
            <a:spLocks noGrp="1"/>
          </p:cNvSpPr>
          <p:nvPr>
            <p:ph type="sldNum" idx="12"/>
          </p:nvPr>
        </p:nvSpPr>
        <p:spPr>
          <a:xfrm>
            <a:off x="569935" y="10276925"/>
            <a:ext cx="1058631" cy="538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grpSp>
        <p:nvGrpSpPr>
          <p:cNvPr id="11" name="Группа 10"/>
          <p:cNvGrpSpPr/>
          <p:nvPr/>
        </p:nvGrpSpPr>
        <p:grpSpPr>
          <a:xfrm>
            <a:off x="1203236" y="3417421"/>
            <a:ext cx="17916614" cy="5447790"/>
            <a:chOff x="357054" y="1526677"/>
            <a:chExt cx="7245128" cy="2279837"/>
          </a:xfrm>
        </p:grpSpPr>
        <p:pic>
          <p:nvPicPr>
            <p:cNvPr id="1028" name="Picture 4" descr="https://avatars.mds.yandex.net/i?id=576bc48bd0d24e8cd652f1677dbe3d35-5150784-images-thumbs&amp;n=13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975" y="1897755"/>
              <a:ext cx="681707" cy="665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1288974" y="2103601"/>
              <a:ext cx="2445744" cy="253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957" b="1" dirty="0">
                  <a:solidFill>
                    <a:srgbClr val="002060"/>
                  </a:solidFill>
                </a:rPr>
                <a:t>растениеводство</a:t>
              </a: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3724245" y="1526677"/>
              <a:ext cx="3877937" cy="13827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3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Зерновые, крупы</a:t>
              </a:r>
            </a:p>
            <a:p>
              <a:r>
                <a:rPr lang="ru-RU" sz="32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???</a:t>
              </a:r>
              <a:r>
                <a:rPr lang="ru-RU" sz="3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Сезонные – ягоды, тепличные овощи, плодовые, виноградники, эфиромасличные</a:t>
              </a:r>
            </a:p>
            <a:p>
              <a:r>
                <a:rPr lang="ru-RU" sz="3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Дикоросы (для </a:t>
              </a:r>
              <a:r>
                <a:rPr lang="ru-RU" sz="3200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СПоК</a:t>
              </a:r>
              <a:r>
                <a:rPr lang="ru-RU" sz="3200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pic>
          <p:nvPicPr>
            <p:cNvPr id="1032" name="Picture 8" descr="https://www.pngkit.com/png/detail/208-2088840_agriculture-icon-clip-art-at-clker-com-agricultur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54" y="3007697"/>
              <a:ext cx="967548" cy="7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1324602" y="3280412"/>
              <a:ext cx="2445744" cy="253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957" b="1" dirty="0">
                  <a:solidFill>
                    <a:srgbClr val="002060"/>
                  </a:solidFill>
                </a:rPr>
                <a:t>животноводство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977974" y="1530419"/>
            <a:ext cx="1934312" cy="2029980"/>
          </a:xfrm>
          <a:prstGeom prst="rect">
            <a:avLst/>
          </a:prstGeom>
          <a:noFill/>
        </p:spPr>
        <p:txBody>
          <a:bodyPr wrap="none" lIns="201041" tIns="100521" rIns="201041" bIns="100521">
            <a:spAutoFit/>
          </a:bodyPr>
          <a:lstStyle/>
          <a:p>
            <a:pPr algn="ctr"/>
            <a:r>
              <a:rPr lang="ru-RU" sz="11872" b="1" spc="11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!!!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35581" y="1719981"/>
            <a:ext cx="14605750" cy="1483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957" b="1" dirty="0">
                <a:solidFill>
                  <a:srgbClr val="C00000"/>
                </a:solidFill>
              </a:rPr>
              <a:t>Проект = увеличение производства и реализации с-х продукции</a:t>
            </a:r>
          </a:p>
          <a:p>
            <a:r>
              <a:rPr lang="ru-RU" sz="3957" b="1" dirty="0">
                <a:solidFill>
                  <a:srgbClr val="C00000"/>
                </a:solidFill>
              </a:rPr>
              <a:t>Туристы ≠ бесплатная рабочая сила</a:t>
            </a:r>
          </a:p>
        </p:txBody>
      </p:sp>
      <p:grpSp>
        <p:nvGrpSpPr>
          <p:cNvPr id="13" name="object 18"/>
          <p:cNvGrpSpPr/>
          <p:nvPr/>
        </p:nvGrpSpPr>
        <p:grpSpPr>
          <a:xfrm>
            <a:off x="0" y="35608"/>
            <a:ext cx="20104100" cy="149225"/>
            <a:chOff x="-3" y="0"/>
            <a:chExt cx="20104100" cy="149225"/>
          </a:xfrm>
        </p:grpSpPr>
        <p:sp>
          <p:nvSpPr>
            <p:cNvPr id="14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9644030" y="6935263"/>
            <a:ext cx="8713819" cy="334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C00000"/>
              </a:solidFill>
            </a:endParaRPr>
          </a:p>
          <a:p>
            <a:r>
              <a:rPr lang="ru-RU" sz="2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Моноферма</a:t>
            </a:r>
            <a:endParaRPr lang="ru-RU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???</a:t>
            </a:r>
            <a:r>
              <a:rPr lang="ru-RU" sz="2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Спортивное коневодство</a:t>
            </a:r>
          </a:p>
          <a:p>
            <a:r>
              <a:rPr lang="ru-RU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???</a:t>
            </a:r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Пчеловодство </a:t>
            </a:r>
          </a:p>
          <a:p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Отсутствие переработки</a:t>
            </a:r>
          </a:p>
          <a:p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Ветеринарные и санитарные правила безопасности</a:t>
            </a:r>
          </a:p>
          <a:p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Чистота  </a:t>
            </a:r>
          </a:p>
          <a:p>
            <a:r>
              <a:rPr lang="ru-RU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Безопасные ограждения 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Левая фигурная скобка 1"/>
          <p:cNvSpPr/>
          <p:nvPr/>
        </p:nvSpPr>
        <p:spPr>
          <a:xfrm>
            <a:off x="9213851" y="7178675"/>
            <a:ext cx="430178" cy="2810995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Левая фигурная скобка 2"/>
          <p:cNvSpPr/>
          <p:nvPr/>
        </p:nvSpPr>
        <p:spPr>
          <a:xfrm>
            <a:off x="9213851" y="4090221"/>
            <a:ext cx="307847" cy="1945454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6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706691" y="533793"/>
            <a:ext cx="14350497" cy="896244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Результаты конкурса 2022-2023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03" name="Google Shape;203;p20"/>
          <p:cNvSpPr txBox="1">
            <a:spLocks noGrp="1"/>
          </p:cNvSpPr>
          <p:nvPr>
            <p:ph type="sldNum" idx="12"/>
          </p:nvPr>
        </p:nvSpPr>
        <p:spPr>
          <a:xfrm>
            <a:off x="569935" y="10276925"/>
            <a:ext cx="1058631" cy="538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  <p:sp>
        <p:nvSpPr>
          <p:cNvPr id="27" name="Google Shape;277;p28">
            <a:extLst>
              <a:ext uri="{FF2B5EF4-FFF2-40B4-BE49-F238E27FC236}">
                <a16:creationId xmlns:a16="http://schemas.microsoft.com/office/drawing/2014/main" id="{57FACA0F-BD5A-4BE9-8B35-675DEE121258}"/>
              </a:ext>
            </a:extLst>
          </p:cNvPr>
          <p:cNvSpPr txBox="1">
            <a:spLocks/>
          </p:cNvSpPr>
          <p:nvPr/>
        </p:nvSpPr>
        <p:spPr>
          <a:xfrm>
            <a:off x="1378603" y="2350051"/>
            <a:ext cx="5759663" cy="2925632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ru-RU" sz="3518" dirty="0">
                <a:solidFill>
                  <a:schemeClr val="accent3">
                    <a:lumMod val="50000"/>
                  </a:schemeClr>
                </a:solidFill>
              </a:rPr>
              <a:t>2022 год – 51 проект, </a:t>
            </a:r>
            <a:br>
              <a:rPr lang="ru-RU" sz="3518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518" dirty="0">
                <a:solidFill>
                  <a:schemeClr val="accent3">
                    <a:lumMod val="50000"/>
                  </a:schemeClr>
                </a:solidFill>
              </a:rPr>
              <a:t>300 млн рублей средств федерального бюджета</a:t>
            </a:r>
          </a:p>
        </p:txBody>
      </p:sp>
      <p:pic>
        <p:nvPicPr>
          <p:cNvPr id="29" name="Picture 2" descr="3. Стационарные вибропрессы. 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1" y="3357934"/>
            <a:ext cx="590859" cy="59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277;p28">
            <a:extLst>
              <a:ext uri="{FF2B5EF4-FFF2-40B4-BE49-F238E27FC236}">
                <a16:creationId xmlns:a16="http://schemas.microsoft.com/office/drawing/2014/main" id="{57FACA0F-BD5A-4BE9-8B35-675DEE121258}"/>
              </a:ext>
            </a:extLst>
          </p:cNvPr>
          <p:cNvSpPr txBox="1">
            <a:spLocks/>
          </p:cNvSpPr>
          <p:nvPr/>
        </p:nvSpPr>
        <p:spPr>
          <a:xfrm>
            <a:off x="1506522" y="6810935"/>
            <a:ext cx="5570896" cy="2000587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0001A">
                <a:alpha val="15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Slab"/>
              <a:buNone/>
              <a:defRPr sz="3200" b="1" i="0" u="none" strike="noStrike" cap="non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r>
              <a:rPr lang="ru-RU" sz="3518" dirty="0">
                <a:solidFill>
                  <a:schemeClr val="accent3">
                    <a:lumMod val="50000"/>
                  </a:schemeClr>
                </a:solidFill>
              </a:rPr>
              <a:t>2023 год – 73 проекта, 500 млн рублей средств федерального бюджета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19172" y="1968092"/>
            <a:ext cx="12167114" cy="341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319"/>
              </a:spcBef>
              <a:buClr>
                <a:schemeClr val="accent1"/>
              </a:buClr>
              <a:buSzPts val="2400"/>
            </a:pPr>
            <a:r>
              <a:rPr lang="ru-RU" sz="3200" i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Поступило 108 проектов из 49 субъектов РФ</a:t>
            </a:r>
          </a:p>
          <a:p>
            <a:pPr>
              <a:lnSpc>
                <a:spcPct val="115000"/>
              </a:lnSpc>
              <a:spcBef>
                <a:spcPts val="1319"/>
              </a:spcBef>
              <a:buClr>
                <a:schemeClr val="accent1"/>
              </a:buClr>
              <a:buSzPts val="2400"/>
            </a:pPr>
            <a:r>
              <a:rPr lang="ru-RU" sz="3200" i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Допущены – 85 проектов</a:t>
            </a:r>
          </a:p>
          <a:p>
            <a:pPr>
              <a:lnSpc>
                <a:spcPct val="115000"/>
              </a:lnSpc>
              <a:spcBef>
                <a:spcPts val="1319"/>
              </a:spcBef>
              <a:buClr>
                <a:schemeClr val="accent1"/>
              </a:buClr>
              <a:buSzPts val="2400"/>
            </a:pPr>
            <a:r>
              <a:rPr lang="ru-RU" sz="3200" i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Отобраны для финансирования – 51 из 37 субъектов РФ</a:t>
            </a:r>
          </a:p>
          <a:p>
            <a:pPr>
              <a:lnSpc>
                <a:spcPct val="115000"/>
              </a:lnSpc>
              <a:spcBef>
                <a:spcPts val="1319"/>
              </a:spcBef>
              <a:buClr>
                <a:schemeClr val="accent1"/>
              </a:buClr>
              <a:buSzPts val="2400"/>
            </a:pPr>
            <a:r>
              <a:rPr lang="ru-RU" sz="3200" i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Предполагается в 2022 году привлечь на с/т около </a:t>
            </a:r>
            <a:br>
              <a:rPr lang="ru-RU" sz="3200" i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i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тыс. туристов, а также создать 144 новых рабочих мест</a:t>
            </a:r>
          </a:p>
        </p:txBody>
      </p:sp>
      <p:pic>
        <p:nvPicPr>
          <p:cNvPr id="35" name="Picture 2" descr="3. Стационарные вибропрессы. 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5" y="7458650"/>
            <a:ext cx="590859" cy="59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7293772" y="6467551"/>
            <a:ext cx="12494327" cy="3414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1319"/>
              </a:spcBef>
              <a:buClr>
                <a:schemeClr val="accent1"/>
              </a:buClr>
              <a:buSzPts val="2400"/>
            </a:pP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Поступило 223 проекта из 63 субъектов РФ</a:t>
            </a:r>
          </a:p>
          <a:p>
            <a:pPr>
              <a:lnSpc>
                <a:spcPct val="115000"/>
              </a:lnSpc>
              <a:spcBef>
                <a:spcPts val="1319"/>
              </a:spcBef>
              <a:buClr>
                <a:schemeClr val="accent1"/>
              </a:buClr>
              <a:buSzPts val="2400"/>
            </a:pP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Допущены – 127 проектов</a:t>
            </a:r>
          </a:p>
          <a:p>
            <a:pPr>
              <a:lnSpc>
                <a:spcPct val="115000"/>
              </a:lnSpc>
              <a:spcBef>
                <a:spcPts val="1319"/>
              </a:spcBef>
              <a:buClr>
                <a:schemeClr val="accent1"/>
              </a:buClr>
              <a:buSzPts val="2400"/>
            </a:pP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Отобраны для финансирования – 73 из 50 субъектов РФ</a:t>
            </a:r>
          </a:p>
          <a:p>
            <a:pPr>
              <a:lnSpc>
                <a:spcPct val="115000"/>
              </a:lnSpc>
              <a:spcBef>
                <a:spcPts val="1319"/>
              </a:spcBef>
              <a:buClr>
                <a:schemeClr val="accent1"/>
              </a:buClr>
              <a:buSzPts val="2400"/>
            </a:pP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Предполагается в 2023 году привлечь на с/т около </a:t>
            </a:r>
            <a:br>
              <a:rPr lang="ru-RU" sz="3200" i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i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 тыс. туристов, а также создать более 200 новых рабочих мест</a:t>
            </a:r>
          </a:p>
        </p:txBody>
      </p:sp>
      <p:grpSp>
        <p:nvGrpSpPr>
          <p:cNvPr id="10" name="object 18"/>
          <p:cNvGrpSpPr/>
          <p:nvPr/>
        </p:nvGrpSpPr>
        <p:grpSpPr>
          <a:xfrm>
            <a:off x="0" y="35608"/>
            <a:ext cx="20104100" cy="149225"/>
            <a:chOff x="-3" y="0"/>
            <a:chExt cx="20104100" cy="149225"/>
          </a:xfrm>
        </p:grpSpPr>
        <p:sp>
          <p:nvSpPr>
            <p:cNvPr id="11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73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88599" y="10848930"/>
            <a:ext cx="12509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-10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endParaRPr sz="145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8050" y="720262"/>
            <a:ext cx="838200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20" dirty="0">
                <a:solidFill>
                  <a:srgbClr val="C00000"/>
                </a:solidFill>
              </a:rPr>
              <a:t>За</a:t>
            </a:r>
            <a:r>
              <a:rPr sz="4400" spc="-570" dirty="0">
                <a:solidFill>
                  <a:srgbClr val="C00000"/>
                </a:solidFill>
              </a:rPr>
              <a:t>к</a:t>
            </a:r>
            <a:r>
              <a:rPr sz="4400" spc="-204" dirty="0">
                <a:solidFill>
                  <a:srgbClr val="C00000"/>
                </a:solidFill>
              </a:rPr>
              <a:t>он</a:t>
            </a:r>
            <a:r>
              <a:rPr sz="4400" spc="-300" dirty="0">
                <a:solidFill>
                  <a:srgbClr val="C00000"/>
                </a:solidFill>
              </a:rPr>
              <a:t>о</a:t>
            </a:r>
            <a:r>
              <a:rPr sz="4400" spc="-345" dirty="0">
                <a:solidFill>
                  <a:srgbClr val="C00000"/>
                </a:solidFill>
              </a:rPr>
              <a:t>д</a:t>
            </a:r>
            <a:r>
              <a:rPr sz="4400" spc="-85" dirty="0">
                <a:solidFill>
                  <a:srgbClr val="C00000"/>
                </a:solidFill>
              </a:rPr>
              <a:t>а</a:t>
            </a:r>
            <a:r>
              <a:rPr sz="4400" spc="-175" dirty="0">
                <a:solidFill>
                  <a:srgbClr val="C00000"/>
                </a:solidFill>
              </a:rPr>
              <a:t>т</a:t>
            </a:r>
            <a:r>
              <a:rPr sz="4400" spc="-165" dirty="0">
                <a:solidFill>
                  <a:srgbClr val="C00000"/>
                </a:solidFill>
              </a:rPr>
              <a:t>е</a:t>
            </a:r>
            <a:r>
              <a:rPr sz="4400" spc="-325" dirty="0">
                <a:solidFill>
                  <a:srgbClr val="C00000"/>
                </a:solidFill>
              </a:rPr>
              <a:t>льная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105" dirty="0">
                <a:solidFill>
                  <a:srgbClr val="C00000"/>
                </a:solidFill>
              </a:rPr>
              <a:t>база</a:t>
            </a:r>
            <a:endParaRPr sz="4400" dirty="0">
              <a:solidFill>
                <a:srgbClr val="C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39196" y="2303355"/>
            <a:ext cx="16973550" cy="1150620"/>
            <a:chOff x="1539196" y="2303355"/>
            <a:chExt cx="16973550" cy="1150620"/>
          </a:xfrm>
        </p:grpSpPr>
        <p:sp>
          <p:nvSpPr>
            <p:cNvPr id="5" name="object 5"/>
            <p:cNvSpPr/>
            <p:nvPr/>
          </p:nvSpPr>
          <p:spPr>
            <a:xfrm>
              <a:off x="1706731" y="2303355"/>
              <a:ext cx="16805910" cy="1150620"/>
            </a:xfrm>
            <a:custGeom>
              <a:avLst/>
              <a:gdLst/>
              <a:ahLst/>
              <a:cxnLst/>
              <a:rect l="l" t="t" r="r" b="b"/>
              <a:pathLst>
                <a:path w="16805910" h="1150620">
                  <a:moveTo>
                    <a:pt x="16805804" y="0"/>
                  </a:moveTo>
                  <a:lnTo>
                    <a:pt x="0" y="0"/>
                  </a:lnTo>
                  <a:lnTo>
                    <a:pt x="0" y="1150196"/>
                  </a:lnTo>
                  <a:lnTo>
                    <a:pt x="16805804" y="1150196"/>
                  </a:lnTo>
                  <a:lnTo>
                    <a:pt x="1680580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1551" y="2763272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5">
                  <a:moveTo>
                    <a:pt x="115180" y="0"/>
                  </a:moveTo>
                  <a:lnTo>
                    <a:pt x="160014" y="9051"/>
                  </a:lnTo>
                  <a:lnTo>
                    <a:pt x="196626" y="33735"/>
                  </a:lnTo>
                  <a:lnTo>
                    <a:pt x="221310" y="70347"/>
                  </a:lnTo>
                  <a:lnTo>
                    <a:pt x="230361" y="115180"/>
                  </a:lnTo>
                  <a:lnTo>
                    <a:pt x="221310" y="160014"/>
                  </a:lnTo>
                  <a:lnTo>
                    <a:pt x="196626" y="196626"/>
                  </a:lnTo>
                  <a:lnTo>
                    <a:pt x="160014" y="221311"/>
                  </a:lnTo>
                  <a:lnTo>
                    <a:pt x="115180" y="230362"/>
                  </a:lnTo>
                  <a:lnTo>
                    <a:pt x="70347" y="221311"/>
                  </a:lnTo>
                  <a:lnTo>
                    <a:pt x="33735" y="196626"/>
                  </a:lnTo>
                  <a:lnTo>
                    <a:pt x="9051" y="160014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5" y="33735"/>
                  </a:lnTo>
                  <a:lnTo>
                    <a:pt x="70347" y="9051"/>
                  </a:lnTo>
                  <a:lnTo>
                    <a:pt x="115180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1551" y="2763272"/>
              <a:ext cx="230361" cy="23036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539196" y="3874930"/>
            <a:ext cx="16973550" cy="1586865"/>
            <a:chOff x="1539196" y="3874930"/>
            <a:chExt cx="16973550" cy="1586865"/>
          </a:xfrm>
        </p:grpSpPr>
        <p:sp>
          <p:nvSpPr>
            <p:cNvPr id="9" name="object 9"/>
            <p:cNvSpPr/>
            <p:nvPr/>
          </p:nvSpPr>
          <p:spPr>
            <a:xfrm>
              <a:off x="1706731" y="3874930"/>
              <a:ext cx="16805910" cy="1586865"/>
            </a:xfrm>
            <a:custGeom>
              <a:avLst/>
              <a:gdLst/>
              <a:ahLst/>
              <a:cxnLst/>
              <a:rect l="l" t="t" r="r" b="b"/>
              <a:pathLst>
                <a:path w="16805910" h="1586864">
                  <a:moveTo>
                    <a:pt x="16805804" y="0"/>
                  </a:moveTo>
                  <a:lnTo>
                    <a:pt x="0" y="0"/>
                  </a:lnTo>
                  <a:lnTo>
                    <a:pt x="0" y="1586332"/>
                  </a:lnTo>
                  <a:lnTo>
                    <a:pt x="16805804" y="1586332"/>
                  </a:lnTo>
                  <a:lnTo>
                    <a:pt x="1680580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91551" y="4552915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4">
                  <a:moveTo>
                    <a:pt x="115180" y="0"/>
                  </a:moveTo>
                  <a:lnTo>
                    <a:pt x="160014" y="9051"/>
                  </a:lnTo>
                  <a:lnTo>
                    <a:pt x="196626" y="33735"/>
                  </a:lnTo>
                  <a:lnTo>
                    <a:pt x="221310" y="70347"/>
                  </a:lnTo>
                  <a:lnTo>
                    <a:pt x="230361" y="115180"/>
                  </a:lnTo>
                  <a:lnTo>
                    <a:pt x="221310" y="160014"/>
                  </a:lnTo>
                  <a:lnTo>
                    <a:pt x="196626" y="196626"/>
                  </a:lnTo>
                  <a:lnTo>
                    <a:pt x="160014" y="221311"/>
                  </a:lnTo>
                  <a:lnTo>
                    <a:pt x="115180" y="230362"/>
                  </a:lnTo>
                  <a:lnTo>
                    <a:pt x="70347" y="221311"/>
                  </a:lnTo>
                  <a:lnTo>
                    <a:pt x="33735" y="196626"/>
                  </a:lnTo>
                  <a:lnTo>
                    <a:pt x="9051" y="160014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5" y="33735"/>
                  </a:lnTo>
                  <a:lnTo>
                    <a:pt x="70347" y="9051"/>
                  </a:lnTo>
                  <a:lnTo>
                    <a:pt x="115180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1551" y="4552915"/>
              <a:ext cx="230361" cy="23036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539196" y="5882639"/>
            <a:ext cx="16973550" cy="1150620"/>
            <a:chOff x="1539196" y="5882639"/>
            <a:chExt cx="16973550" cy="1150620"/>
          </a:xfrm>
        </p:grpSpPr>
        <p:sp>
          <p:nvSpPr>
            <p:cNvPr id="13" name="object 13"/>
            <p:cNvSpPr/>
            <p:nvPr/>
          </p:nvSpPr>
          <p:spPr>
            <a:xfrm>
              <a:off x="1706731" y="5882639"/>
              <a:ext cx="16805910" cy="1150620"/>
            </a:xfrm>
            <a:custGeom>
              <a:avLst/>
              <a:gdLst/>
              <a:ahLst/>
              <a:cxnLst/>
              <a:rect l="l" t="t" r="r" b="b"/>
              <a:pathLst>
                <a:path w="16805910" h="1150620">
                  <a:moveTo>
                    <a:pt x="16805804" y="0"/>
                  </a:moveTo>
                  <a:lnTo>
                    <a:pt x="0" y="0"/>
                  </a:lnTo>
                  <a:lnTo>
                    <a:pt x="0" y="1150196"/>
                  </a:lnTo>
                  <a:lnTo>
                    <a:pt x="16805804" y="1150196"/>
                  </a:lnTo>
                  <a:lnTo>
                    <a:pt x="1680580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91551" y="6342556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4">
                  <a:moveTo>
                    <a:pt x="115180" y="0"/>
                  </a:moveTo>
                  <a:lnTo>
                    <a:pt x="160014" y="9051"/>
                  </a:lnTo>
                  <a:lnTo>
                    <a:pt x="196626" y="33735"/>
                  </a:lnTo>
                  <a:lnTo>
                    <a:pt x="221310" y="70347"/>
                  </a:lnTo>
                  <a:lnTo>
                    <a:pt x="230361" y="115180"/>
                  </a:lnTo>
                  <a:lnTo>
                    <a:pt x="221310" y="160015"/>
                  </a:lnTo>
                  <a:lnTo>
                    <a:pt x="196626" y="196626"/>
                  </a:lnTo>
                  <a:lnTo>
                    <a:pt x="160014" y="221311"/>
                  </a:lnTo>
                  <a:lnTo>
                    <a:pt x="115180" y="230362"/>
                  </a:lnTo>
                  <a:lnTo>
                    <a:pt x="70347" y="221311"/>
                  </a:lnTo>
                  <a:lnTo>
                    <a:pt x="33735" y="196626"/>
                  </a:lnTo>
                  <a:lnTo>
                    <a:pt x="9051" y="160015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5" y="33735"/>
                  </a:lnTo>
                  <a:lnTo>
                    <a:pt x="70347" y="9051"/>
                  </a:lnTo>
                  <a:lnTo>
                    <a:pt x="115180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1551" y="6342556"/>
              <a:ext cx="230361" cy="230362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539196" y="7454211"/>
            <a:ext cx="16973550" cy="1150620"/>
            <a:chOff x="1539196" y="7454211"/>
            <a:chExt cx="16973550" cy="1150620"/>
          </a:xfrm>
        </p:grpSpPr>
        <p:sp>
          <p:nvSpPr>
            <p:cNvPr id="17" name="object 17"/>
            <p:cNvSpPr/>
            <p:nvPr/>
          </p:nvSpPr>
          <p:spPr>
            <a:xfrm>
              <a:off x="1706731" y="7454211"/>
              <a:ext cx="16805910" cy="1150620"/>
            </a:xfrm>
            <a:custGeom>
              <a:avLst/>
              <a:gdLst/>
              <a:ahLst/>
              <a:cxnLst/>
              <a:rect l="l" t="t" r="r" b="b"/>
              <a:pathLst>
                <a:path w="16805910" h="1150620">
                  <a:moveTo>
                    <a:pt x="16805804" y="0"/>
                  </a:moveTo>
                  <a:lnTo>
                    <a:pt x="0" y="0"/>
                  </a:lnTo>
                  <a:lnTo>
                    <a:pt x="0" y="1150195"/>
                  </a:lnTo>
                  <a:lnTo>
                    <a:pt x="16805804" y="1150195"/>
                  </a:lnTo>
                  <a:lnTo>
                    <a:pt x="1680580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91551" y="7914128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4">
                  <a:moveTo>
                    <a:pt x="115180" y="0"/>
                  </a:moveTo>
                  <a:lnTo>
                    <a:pt x="160014" y="9051"/>
                  </a:lnTo>
                  <a:lnTo>
                    <a:pt x="196626" y="33735"/>
                  </a:lnTo>
                  <a:lnTo>
                    <a:pt x="221310" y="70347"/>
                  </a:lnTo>
                  <a:lnTo>
                    <a:pt x="230361" y="115180"/>
                  </a:lnTo>
                  <a:lnTo>
                    <a:pt x="221310" y="160014"/>
                  </a:lnTo>
                  <a:lnTo>
                    <a:pt x="196626" y="196626"/>
                  </a:lnTo>
                  <a:lnTo>
                    <a:pt x="160014" y="221310"/>
                  </a:lnTo>
                  <a:lnTo>
                    <a:pt x="115180" y="230361"/>
                  </a:lnTo>
                  <a:lnTo>
                    <a:pt x="70347" y="221310"/>
                  </a:lnTo>
                  <a:lnTo>
                    <a:pt x="33735" y="196626"/>
                  </a:lnTo>
                  <a:lnTo>
                    <a:pt x="9051" y="160014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5" y="33735"/>
                  </a:lnTo>
                  <a:lnTo>
                    <a:pt x="70347" y="9051"/>
                  </a:lnTo>
                  <a:lnTo>
                    <a:pt x="115180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1551" y="7914128"/>
              <a:ext cx="230361" cy="230361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1706732" y="9025784"/>
            <a:ext cx="16805910" cy="1150620"/>
          </a:xfrm>
          <a:custGeom>
            <a:avLst/>
            <a:gdLst/>
            <a:ahLst/>
            <a:cxnLst/>
            <a:rect l="l" t="t" r="r" b="b"/>
            <a:pathLst>
              <a:path w="16805910" h="1150620">
                <a:moveTo>
                  <a:pt x="16805804" y="0"/>
                </a:moveTo>
                <a:lnTo>
                  <a:pt x="0" y="0"/>
                </a:lnTo>
                <a:lnTo>
                  <a:pt x="0" y="1150195"/>
                </a:lnTo>
                <a:lnTo>
                  <a:pt x="16805804" y="1150195"/>
                </a:lnTo>
                <a:lnTo>
                  <a:pt x="16805804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008443" y="2436408"/>
            <a:ext cx="16504197" cy="7506334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5875" marR="5080">
              <a:lnSpc>
                <a:spcPct val="103800"/>
              </a:lnSpc>
              <a:spcBef>
                <a:spcPts val="20"/>
              </a:spcBef>
            </a:pPr>
            <a:r>
              <a:rPr sz="2600" b="1" spc="-125" dirty="0">
                <a:solidFill>
                  <a:srgbClr val="456480"/>
                </a:solidFill>
                <a:latin typeface="Tahoma"/>
                <a:cs typeface="Tahoma"/>
              </a:rPr>
              <a:t>Федеральный</a:t>
            </a:r>
            <a:r>
              <a:rPr sz="2600" b="1" spc="-2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закон</a:t>
            </a:r>
            <a:r>
              <a:rPr sz="2600" b="1" spc="-2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от</a:t>
            </a:r>
            <a:r>
              <a:rPr sz="2600" b="1" spc="-2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270" dirty="0">
                <a:solidFill>
                  <a:srgbClr val="456480"/>
                </a:solidFill>
                <a:latin typeface="Tahoma"/>
                <a:cs typeface="Tahoma"/>
              </a:rPr>
              <a:t>02.07.2021</a:t>
            </a:r>
            <a:r>
              <a:rPr sz="2600" b="1" spc="-2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245" dirty="0">
                <a:solidFill>
                  <a:srgbClr val="456480"/>
                </a:solidFill>
                <a:latin typeface="Tahoma"/>
                <a:cs typeface="Tahoma"/>
              </a:rPr>
              <a:t>№318-ФЗ</a:t>
            </a:r>
            <a:r>
              <a:rPr sz="2600" b="1" spc="-2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60" dirty="0">
                <a:solidFill>
                  <a:srgbClr val="456480"/>
                </a:solidFill>
                <a:latin typeface="Tahoma"/>
                <a:cs typeface="Tahoma"/>
              </a:rPr>
              <a:t>«О</a:t>
            </a:r>
            <a:r>
              <a:rPr sz="2600" spc="-3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75" dirty="0">
                <a:solidFill>
                  <a:srgbClr val="456480"/>
                </a:solidFill>
                <a:latin typeface="Tahoma"/>
                <a:cs typeface="Tahoma"/>
              </a:rPr>
              <a:t>внесении</a:t>
            </a:r>
            <a:r>
              <a:rPr sz="2600" spc="-3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50" dirty="0">
                <a:solidFill>
                  <a:srgbClr val="456480"/>
                </a:solidFill>
                <a:latin typeface="Tahoma"/>
                <a:cs typeface="Tahoma"/>
              </a:rPr>
              <a:t>изменений</a:t>
            </a:r>
            <a:r>
              <a:rPr sz="2600" spc="-3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-35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600" spc="-3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95" dirty="0">
                <a:solidFill>
                  <a:srgbClr val="456480"/>
                </a:solidFill>
                <a:latin typeface="Tahoma"/>
                <a:cs typeface="Tahoma"/>
              </a:rPr>
              <a:t>Федеральный</a:t>
            </a:r>
            <a:r>
              <a:rPr sz="2600" spc="-3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закон</a:t>
            </a:r>
            <a:r>
              <a:rPr sz="2600" spc="-3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60" dirty="0">
                <a:solidFill>
                  <a:srgbClr val="456480"/>
                </a:solidFill>
                <a:latin typeface="Tahoma"/>
                <a:cs typeface="Tahoma"/>
              </a:rPr>
              <a:t>«Об</a:t>
            </a:r>
            <a:r>
              <a:rPr sz="2600" spc="-3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35" dirty="0">
                <a:solidFill>
                  <a:srgbClr val="456480"/>
                </a:solidFill>
                <a:latin typeface="Tahoma"/>
                <a:cs typeface="Tahoma"/>
              </a:rPr>
              <a:t>основах </a:t>
            </a:r>
            <a:r>
              <a:rPr sz="2600" spc="-7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65" dirty="0">
                <a:solidFill>
                  <a:srgbClr val="456480"/>
                </a:solidFill>
                <a:latin typeface="Tahoma"/>
                <a:cs typeface="Tahoma"/>
              </a:rPr>
              <a:t>туристкой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45" dirty="0">
                <a:solidFill>
                  <a:srgbClr val="456480"/>
                </a:solidFill>
                <a:latin typeface="Tahoma"/>
                <a:cs typeface="Tahoma"/>
              </a:rPr>
              <a:t>деятельности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-35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50" dirty="0">
                <a:solidFill>
                  <a:srgbClr val="456480"/>
                </a:solidFill>
                <a:latin typeface="Tahoma"/>
                <a:cs typeface="Tahoma"/>
              </a:rPr>
              <a:t>РФ»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40" dirty="0">
                <a:solidFill>
                  <a:srgbClr val="456480"/>
                </a:solidFill>
                <a:latin typeface="Tahoma"/>
                <a:cs typeface="Tahoma"/>
              </a:rPr>
              <a:t>статья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-130" dirty="0">
                <a:solidFill>
                  <a:srgbClr val="456480"/>
                </a:solidFill>
                <a:latin typeface="Tahoma"/>
                <a:cs typeface="Tahoma"/>
              </a:rPr>
              <a:t>7</a:t>
            </a:r>
            <a:r>
              <a:rPr sz="2600" spc="-41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федерального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14" dirty="0">
                <a:solidFill>
                  <a:srgbClr val="456480"/>
                </a:solidFill>
                <a:latin typeface="Tahoma"/>
                <a:cs typeface="Tahoma"/>
              </a:rPr>
              <a:t>закона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60" dirty="0">
                <a:solidFill>
                  <a:srgbClr val="456480"/>
                </a:solidFill>
                <a:latin typeface="Tahoma"/>
                <a:cs typeface="Tahoma"/>
              </a:rPr>
              <a:t>«О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65" dirty="0">
                <a:solidFill>
                  <a:srgbClr val="456480"/>
                </a:solidFill>
                <a:latin typeface="Tahoma"/>
                <a:cs typeface="Tahoma"/>
              </a:rPr>
              <a:t>развитии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сельского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35" dirty="0">
                <a:solidFill>
                  <a:srgbClr val="456480"/>
                </a:solidFill>
                <a:latin typeface="Tahoma"/>
                <a:cs typeface="Tahoma"/>
              </a:rPr>
              <a:t>хозяйства</a:t>
            </a:r>
            <a:r>
              <a:rPr sz="2600" spc="35" dirty="0" smtClean="0">
                <a:solidFill>
                  <a:srgbClr val="456480"/>
                </a:solidFill>
                <a:latin typeface="Tahoma"/>
                <a:cs typeface="Tahoma"/>
              </a:rPr>
              <a:t>»</a:t>
            </a:r>
            <a:r>
              <a:rPr lang="ru-RU" sz="2600" spc="3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750" dirty="0">
              <a:latin typeface="Tahoma"/>
              <a:cs typeface="Tahoma"/>
            </a:endParaRPr>
          </a:p>
          <a:p>
            <a:pPr marL="15875" marR="5080" algn="just">
              <a:lnSpc>
                <a:spcPct val="103200"/>
              </a:lnSpc>
            </a:pP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Постановление</a:t>
            </a:r>
            <a:r>
              <a:rPr sz="2600" b="1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20" dirty="0">
                <a:solidFill>
                  <a:srgbClr val="456480"/>
                </a:solidFill>
                <a:latin typeface="Tahoma"/>
                <a:cs typeface="Tahoma"/>
              </a:rPr>
              <a:t>Правительства</a:t>
            </a: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35" dirty="0">
                <a:solidFill>
                  <a:srgbClr val="456480"/>
                </a:solidFill>
                <a:latin typeface="Tahoma"/>
                <a:cs typeface="Tahoma"/>
              </a:rPr>
              <a:t>РФ</a:t>
            </a:r>
            <a:r>
              <a:rPr sz="2600" b="1" spc="-13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от</a:t>
            </a:r>
            <a:r>
              <a:rPr sz="2600" b="1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310" dirty="0">
                <a:solidFill>
                  <a:srgbClr val="456480"/>
                </a:solidFill>
                <a:latin typeface="Tahoma"/>
                <a:cs typeface="Tahoma"/>
              </a:rPr>
              <a:t>14.07.2012</a:t>
            </a:r>
            <a:r>
              <a:rPr sz="2600" b="1" spc="-3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465" dirty="0">
                <a:solidFill>
                  <a:srgbClr val="456480"/>
                </a:solidFill>
                <a:latin typeface="Tahoma"/>
                <a:cs typeface="Tahoma"/>
              </a:rPr>
              <a:t>№</a:t>
            </a:r>
            <a:r>
              <a:rPr sz="2600" b="1" spc="-459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450" dirty="0">
                <a:solidFill>
                  <a:srgbClr val="456480"/>
                </a:solidFill>
                <a:latin typeface="Tahoma"/>
                <a:cs typeface="Tahoma"/>
              </a:rPr>
              <a:t>717</a:t>
            </a:r>
            <a:r>
              <a:rPr sz="2600" b="1" spc="-4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60" dirty="0">
                <a:solidFill>
                  <a:srgbClr val="456480"/>
                </a:solidFill>
                <a:latin typeface="Tahoma"/>
                <a:cs typeface="Tahoma"/>
              </a:rPr>
              <a:t>«О </a:t>
            </a:r>
            <a:r>
              <a:rPr sz="2600" spc="95" dirty="0">
                <a:solidFill>
                  <a:srgbClr val="456480"/>
                </a:solidFill>
                <a:latin typeface="Tahoma"/>
                <a:cs typeface="Tahoma"/>
              </a:rPr>
              <a:t>государственной </a:t>
            </a:r>
            <a:r>
              <a:rPr sz="2600" spc="125" dirty="0">
                <a:solidFill>
                  <a:srgbClr val="456480"/>
                </a:solidFill>
                <a:latin typeface="Tahoma"/>
                <a:cs typeface="Tahoma"/>
              </a:rPr>
              <a:t>программе 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развития </a:t>
            </a:r>
            <a:r>
              <a:rPr sz="2600" spc="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45" dirty="0">
                <a:solidFill>
                  <a:srgbClr val="456480"/>
                </a:solidFill>
                <a:latin typeface="Tahoma"/>
                <a:cs typeface="Tahoma"/>
              </a:rPr>
              <a:t>сельского</a:t>
            </a:r>
            <a:r>
              <a:rPr sz="2600" spc="7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rgbClr val="456480"/>
                </a:solidFill>
                <a:latin typeface="Tahoma"/>
                <a:cs typeface="Tahoma"/>
              </a:rPr>
              <a:t>хозяйства</a:t>
            </a:r>
            <a:r>
              <a:rPr sz="2600" spc="7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600" spc="7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60" dirty="0">
                <a:solidFill>
                  <a:srgbClr val="456480"/>
                </a:solidFill>
                <a:latin typeface="Tahoma"/>
                <a:cs typeface="Tahoma"/>
              </a:rPr>
              <a:t>регулирования</a:t>
            </a:r>
            <a:r>
              <a:rPr sz="2600" spc="7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00" dirty="0">
                <a:solidFill>
                  <a:srgbClr val="456480"/>
                </a:solidFill>
                <a:latin typeface="Tahoma"/>
                <a:cs typeface="Tahoma"/>
              </a:rPr>
              <a:t>рынков</a:t>
            </a:r>
            <a:r>
              <a:rPr sz="2600" spc="7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29" dirty="0">
                <a:solidFill>
                  <a:srgbClr val="456480"/>
                </a:solidFill>
                <a:latin typeface="Tahoma"/>
                <a:cs typeface="Tahoma"/>
              </a:rPr>
              <a:t>сельскохозяйственной</a:t>
            </a:r>
            <a:r>
              <a:rPr sz="2600" spc="7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20" dirty="0">
                <a:solidFill>
                  <a:srgbClr val="456480"/>
                </a:solidFill>
                <a:latin typeface="Tahoma"/>
                <a:cs typeface="Tahoma"/>
              </a:rPr>
              <a:t>продукции,</a:t>
            </a:r>
            <a:r>
              <a:rPr sz="2600" spc="7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04" dirty="0">
                <a:solidFill>
                  <a:srgbClr val="456480"/>
                </a:solidFill>
                <a:latin typeface="Tahoma"/>
                <a:cs typeface="Tahoma"/>
              </a:rPr>
              <a:t>сырья </a:t>
            </a:r>
            <a:r>
              <a:rPr lang="ru-RU" sz="2600" spc="204" dirty="0" smtClean="0">
                <a:solidFill>
                  <a:srgbClr val="456480"/>
                </a:solidFill>
                <a:latin typeface="Tahoma"/>
                <a:cs typeface="Tahoma"/>
              </a:rPr>
              <a:t/>
            </a:r>
            <a:br>
              <a:rPr lang="ru-RU" sz="2600" spc="204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sz="2600" spc="-80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40" dirty="0">
                <a:solidFill>
                  <a:srgbClr val="456480"/>
                </a:solidFill>
                <a:latin typeface="Tahoma"/>
                <a:cs typeface="Tahoma"/>
              </a:rPr>
              <a:t>продовольствия»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25" dirty="0">
                <a:solidFill>
                  <a:srgbClr val="456480"/>
                </a:solidFill>
                <a:latin typeface="Tahoma"/>
                <a:cs typeface="Tahoma"/>
              </a:rPr>
              <a:t>(приложение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-260" dirty="0" smtClean="0">
                <a:solidFill>
                  <a:srgbClr val="456480"/>
                </a:solidFill>
                <a:latin typeface="Tahoma"/>
                <a:cs typeface="Tahoma"/>
              </a:rPr>
              <a:t>12</a:t>
            </a:r>
            <a:r>
              <a:rPr lang="ru-RU" sz="2600" spc="-260" dirty="0">
                <a:solidFill>
                  <a:srgbClr val="456480"/>
                </a:solidFill>
                <a:latin typeface="Tahoma"/>
                <a:cs typeface="Tahoma"/>
              </a:rPr>
              <a:t>)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200" dirty="0">
              <a:latin typeface="Tahoma"/>
              <a:cs typeface="Tahoma"/>
            </a:endParaRPr>
          </a:p>
          <a:p>
            <a:pPr marL="15875" marR="5080" algn="just">
              <a:lnSpc>
                <a:spcPct val="103800"/>
              </a:lnSpc>
              <a:spcBef>
                <a:spcPts val="2225"/>
              </a:spcBef>
            </a:pPr>
            <a:r>
              <a:rPr sz="2600" b="1" spc="-135" dirty="0">
                <a:solidFill>
                  <a:srgbClr val="456480"/>
                </a:solidFill>
                <a:latin typeface="Tahoma"/>
                <a:cs typeface="Tahoma"/>
              </a:rPr>
              <a:t>Приказ </a:t>
            </a:r>
            <a:r>
              <a:rPr sz="2600" b="1" spc="-140" dirty="0">
                <a:solidFill>
                  <a:srgbClr val="456480"/>
                </a:solidFill>
                <a:latin typeface="Tahoma"/>
                <a:cs typeface="Tahoma"/>
              </a:rPr>
              <a:t>Минсельхоза </a:t>
            </a:r>
            <a:r>
              <a:rPr sz="2600" b="1" spc="-100" dirty="0">
                <a:solidFill>
                  <a:srgbClr val="456480"/>
                </a:solidFill>
                <a:latin typeface="Tahoma"/>
                <a:cs typeface="Tahoma"/>
              </a:rPr>
              <a:t>России </a:t>
            </a: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от </a:t>
            </a:r>
            <a:r>
              <a:rPr sz="2600" b="1" spc="-215" dirty="0">
                <a:solidFill>
                  <a:srgbClr val="456480"/>
                </a:solidFill>
                <a:latin typeface="Tahoma"/>
                <a:cs typeface="Tahoma"/>
              </a:rPr>
              <a:t>10.02.2022 </a:t>
            </a:r>
            <a:r>
              <a:rPr sz="2600" b="1" spc="-465" dirty="0">
                <a:solidFill>
                  <a:srgbClr val="456480"/>
                </a:solidFill>
                <a:latin typeface="Tahoma"/>
                <a:cs typeface="Tahoma"/>
              </a:rPr>
              <a:t>№</a:t>
            </a:r>
            <a:r>
              <a:rPr sz="2600" b="1" spc="-459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80" dirty="0">
                <a:solidFill>
                  <a:srgbClr val="456480"/>
                </a:solidFill>
                <a:latin typeface="Tahoma"/>
                <a:cs typeface="Tahoma"/>
              </a:rPr>
              <a:t>68 </a:t>
            </a:r>
            <a:r>
              <a:rPr sz="2600" spc="60" dirty="0">
                <a:solidFill>
                  <a:srgbClr val="456480"/>
                </a:solidFill>
                <a:latin typeface="Tahoma"/>
                <a:cs typeface="Tahoma"/>
              </a:rPr>
              <a:t>«Об </a:t>
            </a:r>
            <a:r>
              <a:rPr sz="2600" spc="45" dirty="0">
                <a:solidFill>
                  <a:srgbClr val="456480"/>
                </a:solidFill>
                <a:latin typeface="Tahoma"/>
                <a:cs typeface="Tahoma"/>
              </a:rPr>
              <a:t>утверждении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Порядка </a:t>
            </a:r>
            <a:r>
              <a:rPr sz="2600" spc="75" dirty="0">
                <a:solidFill>
                  <a:srgbClr val="456480"/>
                </a:solidFill>
                <a:latin typeface="Tahoma"/>
                <a:cs typeface="Tahoma"/>
              </a:rPr>
              <a:t>проведения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конкурсного </a:t>
            </a:r>
            <a:r>
              <a:rPr sz="2600" spc="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35" dirty="0">
                <a:solidFill>
                  <a:srgbClr val="456480"/>
                </a:solidFill>
                <a:latin typeface="Tahoma"/>
                <a:cs typeface="Tahoma"/>
              </a:rPr>
              <a:t>отбора</a:t>
            </a:r>
            <a:r>
              <a:rPr sz="2600" spc="-4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проектов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развития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сельского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туризма</a:t>
            </a:r>
            <a:r>
              <a:rPr sz="2600" spc="55" dirty="0" smtClean="0">
                <a:solidFill>
                  <a:srgbClr val="456480"/>
                </a:solidFill>
                <a:latin typeface="Tahoma"/>
                <a:cs typeface="Tahoma"/>
              </a:rPr>
              <a:t>»</a:t>
            </a:r>
            <a:r>
              <a:rPr lang="ru-RU" sz="2600" spc="55" dirty="0" smtClean="0">
                <a:solidFill>
                  <a:srgbClr val="456480"/>
                </a:solidFill>
                <a:latin typeface="Tahoma"/>
                <a:cs typeface="Tahoma"/>
              </a:rPr>
              <a:t> (в ред. от 14.04.2023 г. № 384)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175"/>
              </a:spcBef>
            </a:pPr>
            <a:r>
              <a:rPr sz="2600" b="1" spc="-135" dirty="0">
                <a:solidFill>
                  <a:srgbClr val="456480"/>
                </a:solidFill>
                <a:latin typeface="Tahoma"/>
                <a:cs typeface="Tahoma"/>
              </a:rPr>
              <a:t>Приказ</a:t>
            </a:r>
            <a:r>
              <a:rPr sz="2600" b="1" spc="-3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40" dirty="0">
                <a:solidFill>
                  <a:srgbClr val="456480"/>
                </a:solidFill>
                <a:latin typeface="Tahoma"/>
                <a:cs typeface="Tahoma"/>
              </a:rPr>
              <a:t>Минсельхоза</a:t>
            </a:r>
            <a:r>
              <a:rPr sz="2600" b="1" spc="-3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00" dirty="0">
                <a:solidFill>
                  <a:srgbClr val="456480"/>
                </a:solidFill>
                <a:latin typeface="Tahoma"/>
                <a:cs typeface="Tahoma"/>
              </a:rPr>
              <a:t>России</a:t>
            </a:r>
            <a:r>
              <a:rPr sz="2600" b="1" spc="-3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от</a:t>
            </a:r>
            <a:r>
              <a:rPr sz="2600" b="1" spc="-3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80" dirty="0">
                <a:solidFill>
                  <a:srgbClr val="456480"/>
                </a:solidFill>
                <a:latin typeface="Tahoma"/>
                <a:cs typeface="Tahoma"/>
              </a:rPr>
              <a:t>02.03.2022</a:t>
            </a:r>
            <a:r>
              <a:rPr sz="2600" b="1" spc="-3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465" dirty="0">
                <a:solidFill>
                  <a:srgbClr val="456480"/>
                </a:solidFill>
                <a:latin typeface="Tahoma"/>
                <a:cs typeface="Tahoma"/>
              </a:rPr>
              <a:t>№</a:t>
            </a:r>
            <a:r>
              <a:rPr sz="2600" b="1" spc="-3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490" dirty="0" smtClean="0">
                <a:solidFill>
                  <a:srgbClr val="456480"/>
                </a:solidFill>
                <a:latin typeface="Tahoma"/>
                <a:cs typeface="Tahoma"/>
              </a:rPr>
              <a:t>116</a:t>
            </a:r>
            <a:r>
              <a:rPr lang="ru-RU" sz="2600" b="1" spc="-49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34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60" dirty="0">
                <a:solidFill>
                  <a:srgbClr val="456480"/>
                </a:solidFill>
                <a:latin typeface="Tahoma"/>
                <a:cs typeface="Tahoma"/>
              </a:rPr>
              <a:t>«Об</a:t>
            </a:r>
            <a:r>
              <a:rPr sz="2600" spc="-3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45" dirty="0">
                <a:solidFill>
                  <a:srgbClr val="456480"/>
                </a:solidFill>
                <a:latin typeface="Tahoma"/>
                <a:cs typeface="Tahoma"/>
              </a:rPr>
              <a:t>утверждении</a:t>
            </a:r>
            <a:r>
              <a:rPr sz="2600" spc="-3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45" dirty="0">
                <a:solidFill>
                  <a:srgbClr val="456480"/>
                </a:solidFill>
                <a:latin typeface="Tahoma"/>
                <a:cs typeface="Tahoma"/>
              </a:rPr>
              <a:t>целевых</a:t>
            </a:r>
            <a:r>
              <a:rPr sz="2600" spc="-3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95" dirty="0">
                <a:solidFill>
                  <a:srgbClr val="456480"/>
                </a:solidFill>
                <a:latin typeface="Tahoma"/>
                <a:cs typeface="Tahoma"/>
              </a:rPr>
              <a:t>направлений</a:t>
            </a:r>
            <a:r>
              <a:rPr sz="2600" spc="-3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10" dirty="0">
                <a:solidFill>
                  <a:srgbClr val="456480"/>
                </a:solidFill>
                <a:latin typeface="Tahoma"/>
                <a:cs typeface="Tahoma"/>
              </a:rPr>
              <a:t>расходования</a:t>
            </a:r>
            <a:endParaRPr sz="2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600" spc="30" dirty="0">
                <a:solidFill>
                  <a:srgbClr val="456480"/>
                </a:solidFill>
                <a:latin typeface="Tahoma"/>
                <a:cs typeface="Tahoma"/>
              </a:rPr>
              <a:t>«Агротуризм</a:t>
            </a:r>
            <a:r>
              <a:rPr sz="2600" spc="30" dirty="0" smtClean="0">
                <a:solidFill>
                  <a:srgbClr val="456480"/>
                </a:solidFill>
                <a:latin typeface="Tahoma"/>
                <a:cs typeface="Tahoma"/>
              </a:rPr>
              <a:t>»</a:t>
            </a:r>
            <a:r>
              <a:rPr lang="ru-RU" sz="2600" spc="30" dirty="0" smtClean="0">
                <a:solidFill>
                  <a:srgbClr val="456480"/>
                </a:solidFill>
                <a:latin typeface="Tahoma"/>
                <a:cs typeface="Tahoma"/>
              </a:rPr>
              <a:t> (в ред.07.06.2023 № 553)</a:t>
            </a:r>
            <a:endParaRPr sz="2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4650" dirty="0">
              <a:latin typeface="Tahoma"/>
              <a:cs typeface="Tahoma"/>
            </a:endParaRPr>
          </a:p>
          <a:p>
            <a:pPr marL="15875" marR="5080" algn="just">
              <a:lnSpc>
                <a:spcPct val="103800"/>
              </a:lnSpc>
              <a:spcBef>
                <a:spcPts val="5"/>
              </a:spcBef>
            </a:pP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Постановление </a:t>
            </a:r>
            <a:r>
              <a:rPr sz="2600" b="1" spc="-120" dirty="0">
                <a:solidFill>
                  <a:srgbClr val="456480"/>
                </a:solidFill>
                <a:latin typeface="Tahoma"/>
                <a:cs typeface="Tahoma"/>
              </a:rPr>
              <a:t>Правительства </a:t>
            </a:r>
            <a:r>
              <a:rPr sz="2600" b="1" spc="-125" dirty="0">
                <a:solidFill>
                  <a:srgbClr val="456480"/>
                </a:solidFill>
                <a:latin typeface="Tahoma"/>
                <a:cs typeface="Tahoma"/>
              </a:rPr>
              <a:t>Пермского</a:t>
            </a:r>
            <a:r>
              <a:rPr sz="2600" b="1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75" dirty="0">
                <a:solidFill>
                  <a:srgbClr val="456480"/>
                </a:solidFill>
                <a:latin typeface="Tahoma"/>
                <a:cs typeface="Tahoma"/>
              </a:rPr>
              <a:t>края </a:t>
            </a:r>
            <a:r>
              <a:rPr sz="2600" b="1" spc="-114" dirty="0">
                <a:solidFill>
                  <a:srgbClr val="456480"/>
                </a:solidFill>
                <a:latin typeface="Tahoma"/>
                <a:cs typeface="Tahoma"/>
              </a:rPr>
              <a:t>от </a:t>
            </a:r>
            <a:r>
              <a:rPr sz="2600" b="1" spc="-265" dirty="0">
                <a:solidFill>
                  <a:srgbClr val="456480"/>
                </a:solidFill>
                <a:latin typeface="Tahoma"/>
                <a:cs typeface="Tahoma"/>
              </a:rPr>
              <a:t>21.09.2022</a:t>
            </a:r>
            <a:r>
              <a:rPr sz="2600" b="1" spc="-2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465" dirty="0">
                <a:solidFill>
                  <a:srgbClr val="456480"/>
                </a:solidFill>
                <a:latin typeface="Tahoma"/>
                <a:cs typeface="Tahoma"/>
              </a:rPr>
              <a:t>№</a:t>
            </a:r>
            <a:r>
              <a:rPr sz="2600" b="1" spc="-459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60" dirty="0">
                <a:solidFill>
                  <a:srgbClr val="456480"/>
                </a:solidFill>
                <a:latin typeface="Tahoma"/>
                <a:cs typeface="Tahoma"/>
              </a:rPr>
              <a:t>806-п </a:t>
            </a:r>
            <a:r>
              <a:rPr sz="2600" spc="60" dirty="0">
                <a:solidFill>
                  <a:srgbClr val="456480"/>
                </a:solidFill>
                <a:latin typeface="Tahoma"/>
                <a:cs typeface="Tahoma"/>
              </a:rPr>
              <a:t>«Об </a:t>
            </a:r>
            <a:r>
              <a:rPr sz="2600" spc="45" dirty="0">
                <a:solidFill>
                  <a:srgbClr val="456480"/>
                </a:solidFill>
                <a:latin typeface="Tahoma"/>
                <a:cs typeface="Tahoma"/>
              </a:rPr>
              <a:t>утверждении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Порядка </a:t>
            </a:r>
            <a:r>
              <a:rPr sz="2600" spc="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предоставления</a:t>
            </a:r>
            <a:r>
              <a:rPr sz="2600" spc="-4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грантов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456480"/>
                </a:solidFill>
                <a:latin typeface="Tahoma"/>
                <a:cs typeface="Tahoma"/>
              </a:rPr>
              <a:t>на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развитие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сельского</a:t>
            </a:r>
            <a:r>
              <a:rPr sz="2600" spc="-4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туризма</a:t>
            </a:r>
            <a:r>
              <a:rPr sz="2600" spc="55" dirty="0" smtClean="0">
                <a:solidFill>
                  <a:srgbClr val="456480"/>
                </a:solidFill>
                <a:latin typeface="Tahoma"/>
                <a:cs typeface="Tahoma"/>
              </a:rPr>
              <a:t>»</a:t>
            </a:r>
            <a:r>
              <a:rPr lang="ru-RU" sz="2600" spc="55" dirty="0" smtClean="0">
                <a:solidFill>
                  <a:srgbClr val="456480"/>
                </a:solidFill>
                <a:latin typeface="Tahoma"/>
                <a:cs typeface="Tahoma"/>
              </a:rPr>
              <a:t> (в ред. от 20.04.2023 № 282-п) </a:t>
            </a:r>
            <a:endParaRPr sz="2600" dirty="0"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539196" y="9433346"/>
            <a:ext cx="335280" cy="335280"/>
            <a:chOff x="1539196" y="9433346"/>
            <a:chExt cx="335280" cy="335280"/>
          </a:xfrm>
        </p:grpSpPr>
        <p:sp>
          <p:nvSpPr>
            <p:cNvPr id="23" name="object 23"/>
            <p:cNvSpPr/>
            <p:nvPr/>
          </p:nvSpPr>
          <p:spPr>
            <a:xfrm>
              <a:off x="1591551" y="9485701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4">
                  <a:moveTo>
                    <a:pt x="115180" y="0"/>
                  </a:moveTo>
                  <a:lnTo>
                    <a:pt x="160014" y="9051"/>
                  </a:lnTo>
                  <a:lnTo>
                    <a:pt x="196626" y="33735"/>
                  </a:lnTo>
                  <a:lnTo>
                    <a:pt x="221310" y="70347"/>
                  </a:lnTo>
                  <a:lnTo>
                    <a:pt x="230361" y="115180"/>
                  </a:lnTo>
                  <a:lnTo>
                    <a:pt x="221310" y="160014"/>
                  </a:lnTo>
                  <a:lnTo>
                    <a:pt x="196626" y="196626"/>
                  </a:lnTo>
                  <a:lnTo>
                    <a:pt x="160014" y="221310"/>
                  </a:lnTo>
                  <a:lnTo>
                    <a:pt x="115180" y="230361"/>
                  </a:lnTo>
                  <a:lnTo>
                    <a:pt x="70347" y="221310"/>
                  </a:lnTo>
                  <a:lnTo>
                    <a:pt x="33735" y="196626"/>
                  </a:lnTo>
                  <a:lnTo>
                    <a:pt x="9051" y="160014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5" y="33735"/>
                  </a:lnTo>
                  <a:lnTo>
                    <a:pt x="70347" y="9051"/>
                  </a:lnTo>
                  <a:lnTo>
                    <a:pt x="115180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1551" y="9485701"/>
              <a:ext cx="230361" cy="230361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26" name="object 26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4650" y="123825"/>
            <a:ext cx="9448800" cy="854075"/>
          </a:xfrm>
        </p:spPr>
        <p:txBody>
          <a:bodyPr/>
          <a:lstStyle/>
          <a:p>
            <a:r>
              <a:rPr lang="ru-RU" sz="2800" b="1" dirty="0"/>
              <a:t>Агроусадьба «Острова</a:t>
            </a:r>
            <a:r>
              <a:rPr lang="ru-RU" sz="2800" b="1" dirty="0" smtClean="0"/>
              <a:t>», проект 2022 года</a:t>
            </a:r>
            <a:endParaRPr lang="ru-RU" sz="2800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1495599" y="209350"/>
            <a:ext cx="8081451" cy="1380372"/>
          </a:xfrm>
        </p:spPr>
        <p:txBody>
          <a:bodyPr/>
          <a:lstStyle/>
          <a:p>
            <a:r>
              <a:rPr lang="ru-RU" sz="2800" b="1" dirty="0" smtClean="0"/>
              <a:t>Осетровая ферма «</a:t>
            </a:r>
            <a:r>
              <a:rPr lang="en-US" sz="2800" b="1" dirty="0" err="1" smtClean="0"/>
              <a:t>Dobrofish</a:t>
            </a:r>
            <a:r>
              <a:rPr lang="ru-RU" sz="2800" b="1" dirty="0" smtClean="0"/>
              <a:t>», </a:t>
            </a:r>
            <a:r>
              <a:rPr lang="ru-RU" sz="2400" b="1" dirty="0" smtClean="0"/>
              <a:t>проект 2023 года – «Путешествие  к ровесникам динозавров»</a:t>
            </a:r>
          </a:p>
          <a:p>
            <a:endParaRPr lang="ru-RU" sz="2400" b="1" dirty="0"/>
          </a:p>
        </p:txBody>
      </p:sp>
      <p:pic>
        <p:nvPicPr>
          <p:cNvPr id="6" name="Рисунок 5" descr="D:\SolovyovaDS\Documents\мои документы\ФОТО ОСТРОВА\изображение_viber_2021-07-28_11-01-49-3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9" y="977900"/>
            <a:ext cx="6119495" cy="458914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 descr="D:\SolovyovaDS\Documents\мои документы\ФОТО ОСТРОВА\9842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80" y="5707062"/>
            <a:ext cx="3745548" cy="24968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 descr="D:\SolovyovaDS\Documents\мои документы\ФОТО ОСТРОВА\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06" y="1927816"/>
            <a:ext cx="4572001" cy="25908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Рисунок 8" descr="D:\SolovyovaDS\Documents\мои документы\ФОТО ОСТРОВА\942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48" y="5313362"/>
            <a:ext cx="4507548" cy="3284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Рисунок 9" descr="D:\SolovyovaDS\Documents\мои документы\ФОТО ОСТРОВА\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8397875"/>
            <a:ext cx="4202748" cy="255809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850" y="1553209"/>
            <a:ext cx="5791200" cy="325755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28" name="Picture 4" descr="https://sun3-21.userapi.com/impg/RwoyJkbyle5X8mGj0p3fmYmeu8OeDyQpKrQfyA/n7I6O0zJcPU.jpg?size=500x500&amp;quality=95&amp;sign=fb461893d94e5a71fb1a8df43487a4e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826" y="3253824"/>
            <a:ext cx="2063304" cy="206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419" y="5155047"/>
            <a:ext cx="7150100" cy="40219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32" name="Picture 8" descr="https://agroperm-ck.ru/upload/resize_cache/iblock/bde/600_1000_1/Popov-4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" b="14766"/>
          <a:stretch/>
        </p:blipFill>
        <p:spPr bwMode="auto">
          <a:xfrm>
            <a:off x="11188631" y="8475398"/>
            <a:ext cx="4479590" cy="26617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object 18"/>
          <p:cNvGrpSpPr/>
          <p:nvPr/>
        </p:nvGrpSpPr>
        <p:grpSpPr>
          <a:xfrm>
            <a:off x="0" y="8145"/>
            <a:ext cx="20104100" cy="149225"/>
            <a:chOff x="-3" y="0"/>
            <a:chExt cx="20104100" cy="149225"/>
          </a:xfrm>
        </p:grpSpPr>
        <p:sp>
          <p:nvSpPr>
            <p:cNvPr id="14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Picture 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34" y="8778557"/>
            <a:ext cx="3996055" cy="22479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7B36A52-5291-68DC-C045-C6C8B7C2FD9B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6753624" y="8870179"/>
            <a:ext cx="3022600" cy="2266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285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18"/>
          <p:cNvGrpSpPr/>
          <p:nvPr/>
        </p:nvGrpSpPr>
        <p:grpSpPr>
          <a:xfrm>
            <a:off x="0" y="8145"/>
            <a:ext cx="20104100" cy="149225"/>
            <a:chOff x="-3" y="0"/>
            <a:chExt cx="20104100" cy="149225"/>
          </a:xfrm>
        </p:grpSpPr>
        <p:sp>
          <p:nvSpPr>
            <p:cNvPr id="6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85" y="1589379"/>
            <a:ext cx="4651888" cy="336149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223" y="1768247"/>
            <a:ext cx="5359736" cy="38753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Текст 2"/>
          <p:cNvSpPr>
            <a:spLocks noGrp="1"/>
          </p:cNvSpPr>
          <p:nvPr>
            <p:ph type="body" idx="1"/>
          </p:nvPr>
        </p:nvSpPr>
        <p:spPr>
          <a:xfrm>
            <a:off x="272885" y="339733"/>
            <a:ext cx="9525000" cy="1067283"/>
          </a:xfrm>
        </p:spPr>
        <p:txBody>
          <a:bodyPr/>
          <a:lstStyle/>
          <a:p>
            <a:r>
              <a:rPr lang="ru-RU" sz="2800" b="1" dirty="0" smtClean="0"/>
              <a:t>«Космическая легенда – </a:t>
            </a:r>
            <a:r>
              <a:rPr lang="ru-RU" sz="2800" b="1" dirty="0" err="1" smtClean="0"/>
              <a:t>Карша-вель</a:t>
            </a:r>
            <a:r>
              <a:rPr lang="ru-RU" sz="2800" b="1" dirty="0" smtClean="0"/>
              <a:t>»,   </a:t>
            </a:r>
            <a:br>
              <a:rPr lang="ru-RU" sz="2800" b="1" dirty="0" smtClean="0"/>
            </a:br>
            <a:r>
              <a:rPr lang="ru-RU" sz="2800" b="1" dirty="0" smtClean="0"/>
              <a:t>   проект 2023 года</a:t>
            </a:r>
            <a:endParaRPr lang="ru-RU" sz="2800" dirty="0"/>
          </a:p>
          <a:p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11199709" y="331370"/>
            <a:ext cx="8001000" cy="1067283"/>
          </a:xfrm>
        </p:spPr>
        <p:txBody>
          <a:bodyPr/>
          <a:lstStyle/>
          <a:p>
            <a:r>
              <a:rPr lang="ru-RU" sz="2800" b="1" dirty="0" smtClean="0"/>
              <a:t>«</a:t>
            </a:r>
            <a:r>
              <a:rPr lang="en-US" sz="2800" b="1" dirty="0" smtClean="0"/>
              <a:t>VAYRI GAZAN</a:t>
            </a:r>
            <a:r>
              <a:rPr lang="ru-RU" sz="2800" b="1" dirty="0" smtClean="0"/>
              <a:t> - дикий зверь», проект 2023 года</a:t>
            </a:r>
            <a:endParaRPr lang="ru-RU" sz="2800" dirty="0"/>
          </a:p>
          <a:p>
            <a:endParaRPr lang="ru-RU" dirty="0"/>
          </a:p>
        </p:txBody>
      </p:sp>
      <p:pic>
        <p:nvPicPr>
          <p:cNvPr id="13" name="Рисунок 12" descr="C:\Users\ovvolkhina\Desktop\ПРОЕКТЫ\ГКФХ КИРОКОСЯН А.С\ФОТО\PHOTO-2023-05-19-14-51-4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786" y="1764958"/>
            <a:ext cx="2667000" cy="38753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grpSp>
        <p:nvGrpSpPr>
          <p:cNvPr id="16" name="Группа 15"/>
          <p:cNvGrpSpPr/>
          <p:nvPr/>
        </p:nvGrpSpPr>
        <p:grpSpPr>
          <a:xfrm>
            <a:off x="11394569" y="5822479"/>
            <a:ext cx="8420949" cy="5289413"/>
            <a:chOff x="399896" y="938354"/>
            <a:chExt cx="8344953" cy="5241678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399896" y="3768367"/>
              <a:ext cx="8344953" cy="2411665"/>
              <a:chOff x="618482" y="4869160"/>
              <a:chExt cx="6588817" cy="1627187"/>
            </a:xfrm>
          </p:grpSpPr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482" y="4869160"/>
                <a:ext cx="2895600" cy="1627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8052" y="4869161"/>
                <a:ext cx="1627186" cy="1627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80112" y="4869160"/>
                <a:ext cx="1627187" cy="1627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Google Shape;797;p51"/>
            <p:cNvSpPr txBox="1">
              <a:spLocks/>
            </p:cNvSpPr>
            <p:nvPr/>
          </p:nvSpPr>
          <p:spPr>
            <a:xfrm>
              <a:off x="399896" y="1911503"/>
              <a:ext cx="3667372" cy="559317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ctr" anchorCtr="0">
              <a:noAutofit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19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7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5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3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Clr>
                  <a:srgbClr val="273D40"/>
                </a:buClr>
                <a:buSzPts val="600"/>
                <a:buFont typeface="Arial" panose="020B0604020202020204"/>
                <a:buNone/>
              </a:pPr>
              <a:r>
                <a:rPr lang="ru-RU" sz="2000" b="1" dirty="0" smtClean="0">
                  <a:solidFill>
                    <a:schemeClr val="tx1"/>
                  </a:solidFill>
                  <a:latin typeface="Avenir Next Cyr" panose="020B0503020202020204" pitchFamily="34" charset="-52"/>
                  <a:cs typeface="Arial" panose="020B0604020202020204" pitchFamily="34" charset="0"/>
                  <a:sym typeface="+mn-ea"/>
                </a:rPr>
                <a:t>Планировка территории</a:t>
              </a:r>
              <a:endParaRPr lang="ru-RU" altLang="en-US" sz="2000" b="1" dirty="0">
                <a:solidFill>
                  <a:schemeClr val="tx1"/>
                </a:solidFill>
                <a:latin typeface="Avenir Next Cyr" panose="020B0503020202020204" pitchFamily="34" charset="-52"/>
                <a:cs typeface="Arial" panose="020B0604020202020204" pitchFamily="34" charset="0"/>
                <a:sym typeface="+mn-ea"/>
              </a:endParaRPr>
            </a:p>
          </p:txBody>
        </p:sp>
        <p:pic>
          <p:nvPicPr>
            <p:cNvPr id="19" name="Picture 2" descr="https://www.flypgs.com/blog/wp-content/uploads/2018/09/polonezkoy-cadir-kampi-turu-istanbu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8267" y="938354"/>
              <a:ext cx="4387854" cy="2578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6" descr="https://sun9-28.userapi.com/impg/dY4wecfCsO8YhRu5ZCT0e6D8FlTYONQAL3u2Dg/y9s9ReLpN1I.jpg?size=604x453&amp;quality=95&amp;sign=025b9264e9415bfba3af73c3e82b4f90&amp;c_uniq_tag=BenYkZk0mUkiSkjxq85al_AsjvF2jRtpwDn7y9bPz_Q&amp;type=alb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b="10370"/>
          <a:stretch/>
        </p:blipFill>
        <p:spPr bwMode="auto">
          <a:xfrm>
            <a:off x="10625223" y="5720948"/>
            <a:ext cx="4544064" cy="274623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s://sun9-63.userapi.com/impg/GUSq2Ivdz18MQ7t7nNMUIu8yjgvxsZDeWbZvyw/GKSU51bG2Q8.jpg?size=807x454&amp;quality=95&amp;sign=c7b00b595ae84ff355eae24bcdf5d075&amp;c_uniq_tag=_aR4rURXw5EiryPlrmgGA1NsW3qXeIskcrYabehxskM&amp;type=album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287" y="8556716"/>
            <a:ext cx="4572000" cy="266297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38" y="7907131"/>
            <a:ext cx="3204761" cy="32047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1944" y="7958621"/>
            <a:ext cx="3153272" cy="31532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54800" y="7971765"/>
            <a:ext cx="3143845" cy="31479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7509" y="5030596"/>
            <a:ext cx="2742639" cy="274531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352" y="1589379"/>
            <a:ext cx="4272299" cy="336149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87086" y="5020910"/>
            <a:ext cx="4470140" cy="281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61"/>
                </a:lnTo>
                <a:lnTo>
                  <a:pt x="20104099" y="11308561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" y="0"/>
            <a:ext cx="20104665" cy="11308715"/>
            <a:chOff x="-6" y="0"/>
            <a:chExt cx="20104665" cy="11308715"/>
          </a:xfrm>
        </p:grpSpPr>
        <p:sp>
          <p:nvSpPr>
            <p:cNvPr id="4" name="object 4"/>
            <p:cNvSpPr/>
            <p:nvPr/>
          </p:nvSpPr>
          <p:spPr>
            <a:xfrm>
              <a:off x="12504773" y="53532"/>
              <a:ext cx="7599680" cy="9666605"/>
            </a:xfrm>
            <a:custGeom>
              <a:avLst/>
              <a:gdLst/>
              <a:ahLst/>
              <a:cxnLst/>
              <a:rect l="l" t="t" r="r" b="b"/>
              <a:pathLst>
                <a:path w="7599680" h="9666605">
                  <a:moveTo>
                    <a:pt x="7599321" y="0"/>
                  </a:moveTo>
                  <a:lnTo>
                    <a:pt x="0" y="7599320"/>
                  </a:lnTo>
                  <a:lnTo>
                    <a:pt x="2066763" y="9666080"/>
                  </a:lnTo>
                  <a:lnTo>
                    <a:pt x="7599321" y="4133522"/>
                  </a:lnTo>
                  <a:lnTo>
                    <a:pt x="75993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566064" y="2372332"/>
              <a:ext cx="6538595" cy="5610225"/>
            </a:xfrm>
            <a:custGeom>
              <a:avLst/>
              <a:gdLst/>
              <a:ahLst/>
              <a:cxnLst/>
              <a:rect l="l" t="t" r="r" b="b"/>
              <a:pathLst>
                <a:path w="6538594" h="5610225">
                  <a:moveTo>
                    <a:pt x="1258824" y="5227599"/>
                  </a:moveTo>
                  <a:lnTo>
                    <a:pt x="1126210" y="5095303"/>
                  </a:lnTo>
                  <a:lnTo>
                    <a:pt x="960882" y="5261026"/>
                  </a:lnTo>
                  <a:lnTo>
                    <a:pt x="795070" y="5095583"/>
                  </a:lnTo>
                  <a:lnTo>
                    <a:pt x="629767" y="5261330"/>
                  </a:lnTo>
                  <a:lnTo>
                    <a:pt x="629450" y="5261597"/>
                  </a:lnTo>
                  <a:lnTo>
                    <a:pt x="629145" y="5261330"/>
                  </a:lnTo>
                  <a:lnTo>
                    <a:pt x="463384" y="5096002"/>
                  </a:lnTo>
                  <a:lnTo>
                    <a:pt x="297942" y="5261851"/>
                  </a:lnTo>
                  <a:lnTo>
                    <a:pt x="132270" y="5096548"/>
                  </a:lnTo>
                  <a:lnTo>
                    <a:pt x="0" y="5229174"/>
                  </a:lnTo>
                  <a:lnTo>
                    <a:pt x="298284" y="5526760"/>
                  </a:lnTo>
                  <a:lnTo>
                    <a:pt x="463740" y="5360860"/>
                  </a:lnTo>
                  <a:lnTo>
                    <a:pt x="629462" y="5526214"/>
                  </a:lnTo>
                  <a:lnTo>
                    <a:pt x="629780" y="5525833"/>
                  </a:lnTo>
                  <a:lnTo>
                    <a:pt x="630110" y="5526214"/>
                  </a:lnTo>
                  <a:lnTo>
                    <a:pt x="630491" y="5525833"/>
                  </a:lnTo>
                  <a:lnTo>
                    <a:pt x="795020" y="5360860"/>
                  </a:lnTo>
                  <a:lnTo>
                    <a:pt x="795413" y="5360467"/>
                  </a:lnTo>
                  <a:lnTo>
                    <a:pt x="961199" y="5525935"/>
                  </a:lnTo>
                  <a:lnTo>
                    <a:pt x="1126286" y="5360467"/>
                  </a:lnTo>
                  <a:lnTo>
                    <a:pt x="1224661" y="5261851"/>
                  </a:lnTo>
                  <a:lnTo>
                    <a:pt x="1224902" y="5261597"/>
                  </a:lnTo>
                  <a:lnTo>
                    <a:pt x="1225486" y="5261026"/>
                  </a:lnTo>
                  <a:lnTo>
                    <a:pt x="1258824" y="5227599"/>
                  </a:lnTo>
                  <a:close/>
                </a:path>
                <a:path w="6538594" h="5610225">
                  <a:moveTo>
                    <a:pt x="1878469" y="3164408"/>
                  </a:moveTo>
                  <a:lnTo>
                    <a:pt x="1871916" y="3116110"/>
                  </a:lnTo>
                  <a:lnTo>
                    <a:pt x="1853565" y="3072714"/>
                  </a:lnTo>
                  <a:lnTo>
                    <a:pt x="1825117" y="3035960"/>
                  </a:lnTo>
                  <a:lnTo>
                    <a:pt x="1788312" y="3007588"/>
                  </a:lnTo>
                  <a:lnTo>
                    <a:pt x="1744891" y="2989326"/>
                  </a:lnTo>
                  <a:lnTo>
                    <a:pt x="1696567" y="2982887"/>
                  </a:lnTo>
                  <a:lnTo>
                    <a:pt x="1648307" y="2989440"/>
                  </a:lnTo>
                  <a:lnTo>
                    <a:pt x="1604949" y="3007817"/>
                  </a:lnTo>
                  <a:lnTo>
                    <a:pt x="1568246" y="3036290"/>
                  </a:lnTo>
                  <a:lnTo>
                    <a:pt x="1539900" y="3073108"/>
                  </a:lnTo>
                  <a:lnTo>
                    <a:pt x="1521650" y="3116542"/>
                  </a:lnTo>
                  <a:lnTo>
                    <a:pt x="1515224" y="3164865"/>
                  </a:lnTo>
                  <a:lnTo>
                    <a:pt x="1521764" y="3213138"/>
                  </a:lnTo>
                  <a:lnTo>
                    <a:pt x="1540129" y="3256508"/>
                  </a:lnTo>
                  <a:lnTo>
                    <a:pt x="1568564" y="3293237"/>
                  </a:lnTo>
                  <a:lnTo>
                    <a:pt x="1605343" y="3321596"/>
                  </a:lnTo>
                  <a:lnTo>
                    <a:pt x="1648739" y="3339858"/>
                  </a:lnTo>
                  <a:lnTo>
                    <a:pt x="1697012" y="3346285"/>
                  </a:lnTo>
                  <a:lnTo>
                    <a:pt x="1745322" y="3339744"/>
                  </a:lnTo>
                  <a:lnTo>
                    <a:pt x="1788706" y="3321380"/>
                  </a:lnTo>
                  <a:lnTo>
                    <a:pt x="1825434" y="3292919"/>
                  </a:lnTo>
                  <a:lnTo>
                    <a:pt x="1853793" y="3256127"/>
                  </a:lnTo>
                  <a:lnTo>
                    <a:pt x="1872043" y="3212706"/>
                  </a:lnTo>
                  <a:lnTo>
                    <a:pt x="1878469" y="3164408"/>
                  </a:lnTo>
                  <a:close/>
                </a:path>
                <a:path w="6538594" h="5610225">
                  <a:moveTo>
                    <a:pt x="2244369" y="5608802"/>
                  </a:moveTo>
                  <a:lnTo>
                    <a:pt x="2243455" y="4877257"/>
                  </a:lnTo>
                  <a:lnTo>
                    <a:pt x="2243226" y="4692942"/>
                  </a:lnTo>
                  <a:lnTo>
                    <a:pt x="2242832" y="4381474"/>
                  </a:lnTo>
                  <a:lnTo>
                    <a:pt x="2242540" y="4143933"/>
                  </a:lnTo>
                  <a:lnTo>
                    <a:pt x="1413624" y="4144962"/>
                  </a:lnTo>
                  <a:lnTo>
                    <a:pt x="1413624" y="4512894"/>
                  </a:lnTo>
                  <a:lnTo>
                    <a:pt x="1413573" y="4561510"/>
                  </a:lnTo>
                  <a:lnTo>
                    <a:pt x="1398993" y="4607534"/>
                  </a:lnTo>
                  <a:lnTo>
                    <a:pt x="1369504" y="4648466"/>
                  </a:lnTo>
                  <a:lnTo>
                    <a:pt x="1328661" y="4678057"/>
                  </a:lnTo>
                  <a:lnTo>
                    <a:pt x="1282280" y="4692878"/>
                  </a:lnTo>
                  <a:lnTo>
                    <a:pt x="1234046" y="4692942"/>
                  </a:lnTo>
                  <a:lnTo>
                    <a:pt x="1187627" y="4678235"/>
                  </a:lnTo>
                  <a:lnTo>
                    <a:pt x="1146695" y="4648759"/>
                  </a:lnTo>
                  <a:lnTo>
                    <a:pt x="1117092" y="4607890"/>
                  </a:lnTo>
                  <a:lnTo>
                    <a:pt x="1102258" y="4561510"/>
                  </a:lnTo>
                  <a:lnTo>
                    <a:pt x="1102321" y="4512894"/>
                  </a:lnTo>
                  <a:lnTo>
                    <a:pt x="1116914" y="4466844"/>
                  </a:lnTo>
                  <a:lnTo>
                    <a:pt x="1146429" y="4425899"/>
                  </a:lnTo>
                  <a:lnTo>
                    <a:pt x="1187284" y="4396333"/>
                  </a:lnTo>
                  <a:lnTo>
                    <a:pt x="1233665" y="4381512"/>
                  </a:lnTo>
                  <a:lnTo>
                    <a:pt x="1282001" y="4381512"/>
                  </a:lnTo>
                  <a:lnTo>
                    <a:pt x="1328293" y="4396194"/>
                  </a:lnTo>
                  <a:lnTo>
                    <a:pt x="1369212" y="4425670"/>
                  </a:lnTo>
                  <a:lnTo>
                    <a:pt x="1398790" y="4466526"/>
                  </a:lnTo>
                  <a:lnTo>
                    <a:pt x="1413624" y="4512894"/>
                  </a:lnTo>
                  <a:lnTo>
                    <a:pt x="1413624" y="4144962"/>
                  </a:lnTo>
                  <a:lnTo>
                    <a:pt x="777697" y="4145750"/>
                  </a:lnTo>
                  <a:lnTo>
                    <a:pt x="778611" y="4878184"/>
                  </a:lnTo>
                  <a:lnTo>
                    <a:pt x="1511007" y="4877727"/>
                  </a:lnTo>
                  <a:lnTo>
                    <a:pt x="1511935" y="5609717"/>
                  </a:lnTo>
                  <a:lnTo>
                    <a:pt x="2244369" y="5608802"/>
                  </a:lnTo>
                  <a:close/>
                </a:path>
                <a:path w="6538594" h="5610225">
                  <a:moveTo>
                    <a:pt x="2332799" y="3163836"/>
                  </a:moveTo>
                  <a:lnTo>
                    <a:pt x="2326246" y="3115538"/>
                  </a:lnTo>
                  <a:lnTo>
                    <a:pt x="2307869" y="3072142"/>
                  </a:lnTo>
                  <a:lnTo>
                    <a:pt x="2279421" y="3035401"/>
                  </a:lnTo>
                  <a:lnTo>
                    <a:pt x="2242616" y="3007017"/>
                  </a:lnTo>
                  <a:lnTo>
                    <a:pt x="2199195" y="2988754"/>
                  </a:lnTo>
                  <a:lnTo>
                    <a:pt x="2150884" y="2982315"/>
                  </a:lnTo>
                  <a:lnTo>
                    <a:pt x="2102586" y="2988868"/>
                  </a:lnTo>
                  <a:lnTo>
                    <a:pt x="2059203" y="3007245"/>
                  </a:lnTo>
                  <a:lnTo>
                    <a:pt x="2022462" y="3035719"/>
                  </a:lnTo>
                  <a:lnTo>
                    <a:pt x="1994103" y="3072536"/>
                  </a:lnTo>
                  <a:lnTo>
                    <a:pt x="1975840" y="3115983"/>
                  </a:lnTo>
                  <a:lnTo>
                    <a:pt x="1969414" y="3164294"/>
                  </a:lnTo>
                  <a:lnTo>
                    <a:pt x="1975954" y="3212579"/>
                  </a:lnTo>
                  <a:lnTo>
                    <a:pt x="1994331" y="3255949"/>
                  </a:lnTo>
                  <a:lnTo>
                    <a:pt x="2022779" y="3292678"/>
                  </a:lnTo>
                  <a:lnTo>
                    <a:pt x="2059597" y="3321037"/>
                  </a:lnTo>
                  <a:lnTo>
                    <a:pt x="2103018" y="3339287"/>
                  </a:lnTo>
                  <a:lnTo>
                    <a:pt x="2151342" y="3345726"/>
                  </a:lnTo>
                  <a:lnTo>
                    <a:pt x="2199627" y="3339173"/>
                  </a:lnTo>
                  <a:lnTo>
                    <a:pt x="2243010" y="3320808"/>
                  </a:lnTo>
                  <a:lnTo>
                    <a:pt x="2279739" y="3292360"/>
                  </a:lnTo>
                  <a:lnTo>
                    <a:pt x="2308110" y="3255556"/>
                  </a:lnTo>
                  <a:lnTo>
                    <a:pt x="2326373" y="3212134"/>
                  </a:lnTo>
                  <a:lnTo>
                    <a:pt x="2332799" y="3163836"/>
                  </a:lnTo>
                  <a:close/>
                </a:path>
                <a:path w="6538594" h="5610225">
                  <a:moveTo>
                    <a:pt x="2786519" y="3163278"/>
                  </a:moveTo>
                  <a:lnTo>
                    <a:pt x="2779966" y="3114979"/>
                  </a:lnTo>
                  <a:lnTo>
                    <a:pt x="2761602" y="3071584"/>
                  </a:lnTo>
                  <a:lnTo>
                    <a:pt x="2733167" y="3034830"/>
                  </a:lnTo>
                  <a:lnTo>
                    <a:pt x="2696362" y="3006458"/>
                  </a:lnTo>
                  <a:lnTo>
                    <a:pt x="2652941" y="2988183"/>
                  </a:lnTo>
                  <a:lnTo>
                    <a:pt x="2604630" y="2981756"/>
                  </a:lnTo>
                  <a:lnTo>
                    <a:pt x="2556332" y="2988297"/>
                  </a:lnTo>
                  <a:lnTo>
                    <a:pt x="2512949" y="3006674"/>
                  </a:lnTo>
                  <a:lnTo>
                    <a:pt x="2476220" y="3035147"/>
                  </a:lnTo>
                  <a:lnTo>
                    <a:pt x="2447848" y="3071977"/>
                  </a:lnTo>
                  <a:lnTo>
                    <a:pt x="2429586" y="3115411"/>
                  </a:lnTo>
                  <a:lnTo>
                    <a:pt x="2423147" y="3163735"/>
                  </a:lnTo>
                  <a:lnTo>
                    <a:pt x="2429700" y="3212007"/>
                  </a:lnTo>
                  <a:lnTo>
                    <a:pt x="2448077" y="3255378"/>
                  </a:lnTo>
                  <a:lnTo>
                    <a:pt x="2476538" y="3292106"/>
                  </a:lnTo>
                  <a:lnTo>
                    <a:pt x="2513342" y="3320465"/>
                  </a:lnTo>
                  <a:lnTo>
                    <a:pt x="2556776" y="3338728"/>
                  </a:lnTo>
                  <a:lnTo>
                    <a:pt x="2605087" y="3345154"/>
                  </a:lnTo>
                  <a:lnTo>
                    <a:pt x="2653385" y="3338601"/>
                  </a:lnTo>
                  <a:lnTo>
                    <a:pt x="2696768" y="3320237"/>
                  </a:lnTo>
                  <a:lnTo>
                    <a:pt x="2733484" y="3291789"/>
                  </a:lnTo>
                  <a:lnTo>
                    <a:pt x="2761843" y="3254984"/>
                  </a:lnTo>
                  <a:lnTo>
                    <a:pt x="2780093" y="3211576"/>
                  </a:lnTo>
                  <a:lnTo>
                    <a:pt x="2786519" y="3163278"/>
                  </a:lnTo>
                  <a:close/>
                </a:path>
                <a:path w="6538594" h="5610225">
                  <a:moveTo>
                    <a:pt x="4121810" y="2688412"/>
                  </a:moveTo>
                  <a:lnTo>
                    <a:pt x="4120172" y="2639745"/>
                  </a:lnTo>
                  <a:lnTo>
                    <a:pt x="4115460" y="2591917"/>
                  </a:lnTo>
                  <a:lnTo>
                    <a:pt x="4107751" y="2545042"/>
                  </a:lnTo>
                  <a:lnTo>
                    <a:pt x="4099318" y="2508516"/>
                  </a:lnTo>
                  <a:lnTo>
                    <a:pt x="4097172" y="2499195"/>
                  </a:lnTo>
                  <a:lnTo>
                    <a:pt x="4083786" y="2454491"/>
                  </a:lnTo>
                  <a:lnTo>
                    <a:pt x="4067721" y="2411031"/>
                  </a:lnTo>
                  <a:lnTo>
                    <a:pt x="4049052" y="2368880"/>
                  </a:lnTo>
                  <a:lnTo>
                    <a:pt x="4027894" y="2328176"/>
                  </a:lnTo>
                  <a:lnTo>
                    <a:pt x="4004322" y="2288997"/>
                  </a:lnTo>
                  <a:lnTo>
                    <a:pt x="3978465" y="2251430"/>
                  </a:lnTo>
                  <a:lnTo>
                    <a:pt x="3950398" y="2215591"/>
                  </a:lnTo>
                  <a:lnTo>
                    <a:pt x="3920223" y="2181568"/>
                  </a:lnTo>
                  <a:lnTo>
                    <a:pt x="3888041" y="2149462"/>
                  </a:lnTo>
                  <a:lnTo>
                    <a:pt x="3853954" y="2119376"/>
                  </a:lnTo>
                  <a:lnTo>
                    <a:pt x="3818039" y="2091385"/>
                  </a:lnTo>
                  <a:lnTo>
                    <a:pt x="3780421" y="2065616"/>
                  </a:lnTo>
                  <a:lnTo>
                    <a:pt x="3741178" y="2042147"/>
                  </a:lnTo>
                  <a:lnTo>
                    <a:pt x="3700424" y="2021090"/>
                  </a:lnTo>
                  <a:lnTo>
                    <a:pt x="3658235" y="2002523"/>
                  </a:lnTo>
                  <a:lnTo>
                    <a:pt x="3614724" y="1986559"/>
                  </a:lnTo>
                  <a:lnTo>
                    <a:pt x="3569982" y="1973287"/>
                  </a:lnTo>
                  <a:lnTo>
                    <a:pt x="3524123" y="1962810"/>
                  </a:lnTo>
                  <a:lnTo>
                    <a:pt x="3477222" y="1955228"/>
                  </a:lnTo>
                  <a:lnTo>
                    <a:pt x="3429381" y="1950618"/>
                  </a:lnTo>
                  <a:lnTo>
                    <a:pt x="3380714" y="1949107"/>
                  </a:lnTo>
                  <a:lnTo>
                    <a:pt x="3332048" y="1950745"/>
                  </a:lnTo>
                  <a:lnTo>
                    <a:pt x="3308845" y="1953044"/>
                  </a:lnTo>
                  <a:lnTo>
                    <a:pt x="3308845" y="2375370"/>
                  </a:lnTo>
                  <a:lnTo>
                    <a:pt x="3293986" y="2422245"/>
                  </a:lnTo>
                  <a:lnTo>
                    <a:pt x="3264192" y="2463571"/>
                  </a:lnTo>
                  <a:lnTo>
                    <a:pt x="3222955" y="2493467"/>
                  </a:lnTo>
                  <a:lnTo>
                    <a:pt x="3176117" y="2508453"/>
                  </a:lnTo>
                  <a:lnTo>
                    <a:pt x="3127400" y="2508516"/>
                  </a:lnTo>
                  <a:lnTo>
                    <a:pt x="3080512" y="2493657"/>
                  </a:lnTo>
                  <a:lnTo>
                    <a:pt x="3039160" y="2463863"/>
                  </a:lnTo>
                  <a:lnTo>
                    <a:pt x="3009303" y="2422614"/>
                  </a:lnTo>
                  <a:lnTo>
                    <a:pt x="2994342" y="2375789"/>
                  </a:lnTo>
                  <a:lnTo>
                    <a:pt x="2994291" y="2327084"/>
                  </a:lnTo>
                  <a:lnTo>
                    <a:pt x="3009138" y="2280221"/>
                  </a:lnTo>
                  <a:lnTo>
                    <a:pt x="3038906" y="2238908"/>
                  </a:lnTo>
                  <a:lnTo>
                    <a:pt x="3080169" y="2209012"/>
                  </a:lnTo>
                  <a:lnTo>
                    <a:pt x="3127019" y="2194014"/>
                  </a:lnTo>
                  <a:lnTo>
                    <a:pt x="3175952" y="2194014"/>
                  </a:lnTo>
                  <a:lnTo>
                    <a:pt x="3222599" y="2208771"/>
                  </a:lnTo>
                  <a:lnTo>
                    <a:pt x="3263900" y="2238540"/>
                  </a:lnTo>
                  <a:lnTo>
                    <a:pt x="3293808" y="2279815"/>
                  </a:lnTo>
                  <a:lnTo>
                    <a:pt x="3308794" y="2326652"/>
                  </a:lnTo>
                  <a:lnTo>
                    <a:pt x="3308845" y="2375370"/>
                  </a:lnTo>
                  <a:lnTo>
                    <a:pt x="3308845" y="1953044"/>
                  </a:lnTo>
                  <a:lnTo>
                    <a:pt x="3237357" y="1963166"/>
                  </a:lnTo>
                  <a:lnTo>
                    <a:pt x="3191510" y="1973757"/>
                  </a:lnTo>
                  <a:lnTo>
                    <a:pt x="3146818" y="1987143"/>
                  </a:lnTo>
                  <a:lnTo>
                    <a:pt x="3103346" y="2003209"/>
                  </a:lnTo>
                  <a:lnTo>
                    <a:pt x="3061208" y="2021878"/>
                  </a:lnTo>
                  <a:lnTo>
                    <a:pt x="3020504" y="2043049"/>
                  </a:lnTo>
                  <a:lnTo>
                    <a:pt x="2981325" y="2066620"/>
                  </a:lnTo>
                  <a:lnTo>
                    <a:pt x="2943771" y="2092477"/>
                  </a:lnTo>
                  <a:lnTo>
                    <a:pt x="2907931" y="2120557"/>
                  </a:lnTo>
                  <a:lnTo>
                    <a:pt x="2873908" y="2150732"/>
                  </a:lnTo>
                  <a:lnTo>
                    <a:pt x="2841815" y="2182914"/>
                  </a:lnTo>
                  <a:lnTo>
                    <a:pt x="2811716" y="2217013"/>
                  </a:lnTo>
                  <a:lnTo>
                    <a:pt x="2783738" y="2252916"/>
                  </a:lnTo>
                  <a:lnTo>
                    <a:pt x="2757970" y="2290546"/>
                  </a:lnTo>
                  <a:lnTo>
                    <a:pt x="2734513" y="2329789"/>
                  </a:lnTo>
                  <a:lnTo>
                    <a:pt x="2713444" y="2370556"/>
                  </a:lnTo>
                  <a:lnTo>
                    <a:pt x="2694889" y="2412733"/>
                  </a:lnTo>
                  <a:lnTo>
                    <a:pt x="2678925" y="2456243"/>
                  </a:lnTo>
                  <a:lnTo>
                    <a:pt x="2665653" y="2500985"/>
                  </a:lnTo>
                  <a:lnTo>
                    <a:pt x="2655189" y="2546858"/>
                  </a:lnTo>
                  <a:lnTo>
                    <a:pt x="2647594" y="2593746"/>
                  </a:lnTo>
                  <a:lnTo>
                    <a:pt x="2642997" y="2641587"/>
                  </a:lnTo>
                  <a:lnTo>
                    <a:pt x="2641485" y="2690253"/>
                  </a:lnTo>
                  <a:lnTo>
                    <a:pt x="3381641" y="2689796"/>
                  </a:lnTo>
                  <a:lnTo>
                    <a:pt x="3382568" y="3429495"/>
                  </a:lnTo>
                  <a:lnTo>
                    <a:pt x="3431235" y="3427857"/>
                  </a:lnTo>
                  <a:lnTo>
                    <a:pt x="3479063" y="3423145"/>
                  </a:lnTo>
                  <a:lnTo>
                    <a:pt x="3525939" y="3415436"/>
                  </a:lnTo>
                  <a:lnTo>
                    <a:pt x="3571773" y="3404844"/>
                  </a:lnTo>
                  <a:lnTo>
                    <a:pt x="3616477" y="3391458"/>
                  </a:lnTo>
                  <a:lnTo>
                    <a:pt x="3659949" y="3375393"/>
                  </a:lnTo>
                  <a:lnTo>
                    <a:pt x="3702088" y="3356724"/>
                  </a:lnTo>
                  <a:lnTo>
                    <a:pt x="3742791" y="3335553"/>
                  </a:lnTo>
                  <a:lnTo>
                    <a:pt x="3781971" y="3311995"/>
                  </a:lnTo>
                  <a:lnTo>
                    <a:pt x="3819537" y="3286125"/>
                  </a:lnTo>
                  <a:lnTo>
                    <a:pt x="3855364" y="3258058"/>
                  </a:lnTo>
                  <a:lnTo>
                    <a:pt x="3889387" y="3227882"/>
                  </a:lnTo>
                  <a:lnTo>
                    <a:pt x="3921493" y="3195701"/>
                  </a:lnTo>
                  <a:lnTo>
                    <a:pt x="3951579" y="3161614"/>
                  </a:lnTo>
                  <a:lnTo>
                    <a:pt x="3979557" y="3125698"/>
                  </a:lnTo>
                  <a:lnTo>
                    <a:pt x="4005326" y="3088081"/>
                  </a:lnTo>
                  <a:lnTo>
                    <a:pt x="4028783" y="3048838"/>
                  </a:lnTo>
                  <a:lnTo>
                    <a:pt x="4049852" y="3008084"/>
                  </a:lnTo>
                  <a:lnTo>
                    <a:pt x="4068407" y="2965894"/>
                  </a:lnTo>
                  <a:lnTo>
                    <a:pt x="4084370" y="2922397"/>
                  </a:lnTo>
                  <a:lnTo>
                    <a:pt x="4097642" y="2877655"/>
                  </a:lnTo>
                  <a:lnTo>
                    <a:pt x="4108119" y="2831795"/>
                  </a:lnTo>
                  <a:lnTo>
                    <a:pt x="4115701" y="2784906"/>
                  </a:lnTo>
                  <a:lnTo>
                    <a:pt x="4120299" y="2737066"/>
                  </a:lnTo>
                  <a:lnTo>
                    <a:pt x="4121785" y="2689326"/>
                  </a:lnTo>
                  <a:lnTo>
                    <a:pt x="4121810" y="2688412"/>
                  </a:lnTo>
                  <a:close/>
                </a:path>
                <a:path w="6538594" h="5610225">
                  <a:moveTo>
                    <a:pt x="5925185" y="1816"/>
                  </a:moveTo>
                  <a:lnTo>
                    <a:pt x="5600624" y="1422"/>
                  </a:lnTo>
                  <a:lnTo>
                    <a:pt x="5600624" y="417576"/>
                  </a:lnTo>
                  <a:lnTo>
                    <a:pt x="5585790" y="463956"/>
                  </a:lnTo>
                  <a:lnTo>
                    <a:pt x="5556186" y="504825"/>
                  </a:lnTo>
                  <a:lnTo>
                    <a:pt x="5515254" y="534301"/>
                  </a:lnTo>
                  <a:lnTo>
                    <a:pt x="5468836" y="549008"/>
                  </a:lnTo>
                  <a:lnTo>
                    <a:pt x="5420601" y="548944"/>
                  </a:lnTo>
                  <a:lnTo>
                    <a:pt x="5374221" y="534123"/>
                  </a:lnTo>
                  <a:lnTo>
                    <a:pt x="5333377" y="504532"/>
                  </a:lnTo>
                  <a:lnTo>
                    <a:pt x="5303888" y="463600"/>
                  </a:lnTo>
                  <a:lnTo>
                    <a:pt x="5289308" y="417576"/>
                  </a:lnTo>
                  <a:lnTo>
                    <a:pt x="5289258" y="368960"/>
                  </a:lnTo>
                  <a:lnTo>
                    <a:pt x="5304079" y="322592"/>
                  </a:lnTo>
                  <a:lnTo>
                    <a:pt x="5333670" y="281736"/>
                  </a:lnTo>
                  <a:lnTo>
                    <a:pt x="5374589" y="252260"/>
                  </a:lnTo>
                  <a:lnTo>
                    <a:pt x="5420995" y="237540"/>
                  </a:lnTo>
                  <a:lnTo>
                    <a:pt x="5469217" y="237578"/>
                  </a:lnTo>
                  <a:lnTo>
                    <a:pt x="5515597" y="252399"/>
                  </a:lnTo>
                  <a:lnTo>
                    <a:pt x="5556453" y="281965"/>
                  </a:lnTo>
                  <a:lnTo>
                    <a:pt x="5585955" y="322910"/>
                  </a:lnTo>
                  <a:lnTo>
                    <a:pt x="5600560" y="368960"/>
                  </a:lnTo>
                  <a:lnTo>
                    <a:pt x="5600624" y="417576"/>
                  </a:lnTo>
                  <a:lnTo>
                    <a:pt x="5600624" y="1422"/>
                  </a:lnTo>
                  <a:lnTo>
                    <a:pt x="4460341" y="0"/>
                  </a:lnTo>
                  <a:lnTo>
                    <a:pt x="4458513" y="1464868"/>
                  </a:lnTo>
                  <a:lnTo>
                    <a:pt x="5190947" y="1465783"/>
                  </a:lnTo>
                  <a:lnTo>
                    <a:pt x="5191874" y="733323"/>
                  </a:lnTo>
                  <a:lnTo>
                    <a:pt x="5924258" y="734250"/>
                  </a:lnTo>
                  <a:lnTo>
                    <a:pt x="5924270" y="733323"/>
                  </a:lnTo>
                  <a:lnTo>
                    <a:pt x="5924499" y="549008"/>
                  </a:lnTo>
                  <a:lnTo>
                    <a:pt x="5924893" y="237540"/>
                  </a:lnTo>
                  <a:lnTo>
                    <a:pt x="5925185" y="1816"/>
                  </a:lnTo>
                  <a:close/>
                </a:path>
                <a:path w="6538594" h="5610225">
                  <a:moveTo>
                    <a:pt x="6538023" y="985126"/>
                  </a:moveTo>
                  <a:lnTo>
                    <a:pt x="6404940" y="1117917"/>
                  </a:lnTo>
                  <a:lnTo>
                    <a:pt x="6404686" y="1117663"/>
                  </a:lnTo>
                  <a:lnTo>
                    <a:pt x="6239497" y="952068"/>
                  </a:lnTo>
                  <a:lnTo>
                    <a:pt x="6073737" y="1117396"/>
                  </a:lnTo>
                  <a:lnTo>
                    <a:pt x="6073432" y="1117663"/>
                  </a:lnTo>
                  <a:lnTo>
                    <a:pt x="6073114" y="1117396"/>
                  </a:lnTo>
                  <a:lnTo>
                    <a:pt x="6072810" y="1117092"/>
                  </a:lnTo>
                  <a:lnTo>
                    <a:pt x="5907811" y="951649"/>
                  </a:lnTo>
                  <a:lnTo>
                    <a:pt x="5742000" y="1117092"/>
                  </a:lnTo>
                  <a:lnTo>
                    <a:pt x="5576671" y="951369"/>
                  </a:lnTo>
                  <a:lnTo>
                    <a:pt x="5444058" y="1083665"/>
                  </a:lnTo>
                  <a:lnTo>
                    <a:pt x="5741644" y="1382001"/>
                  </a:lnTo>
                  <a:lnTo>
                    <a:pt x="5907468" y="1216533"/>
                  </a:lnTo>
                  <a:lnTo>
                    <a:pt x="6072771" y="1382280"/>
                  </a:lnTo>
                  <a:lnTo>
                    <a:pt x="6073102" y="1381899"/>
                  </a:lnTo>
                  <a:lnTo>
                    <a:pt x="6073419" y="1382280"/>
                  </a:lnTo>
                  <a:lnTo>
                    <a:pt x="6073800" y="1381899"/>
                  </a:lnTo>
                  <a:lnTo>
                    <a:pt x="6239141" y="1216926"/>
                  </a:lnTo>
                  <a:lnTo>
                    <a:pt x="6404597" y="1382826"/>
                  </a:lnTo>
                  <a:lnTo>
                    <a:pt x="6538023" y="1249718"/>
                  </a:lnTo>
                  <a:lnTo>
                    <a:pt x="6538023" y="1216926"/>
                  </a:lnTo>
                  <a:lnTo>
                    <a:pt x="6538023" y="1216533"/>
                  </a:lnTo>
                  <a:lnTo>
                    <a:pt x="6538023" y="1117917"/>
                  </a:lnTo>
                  <a:lnTo>
                    <a:pt x="6538023" y="98512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61"/>
                  </a:lnTo>
                  <a:lnTo>
                    <a:pt x="8849073" y="11308561"/>
                  </a:lnTo>
                  <a:lnTo>
                    <a:pt x="20104099" y="5353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94258" y="4481749"/>
            <a:ext cx="8272780" cy="95059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110" dirty="0"/>
              <a:t>Спасибо</a:t>
            </a:r>
            <a:r>
              <a:rPr spc="-285" dirty="0"/>
              <a:t> </a:t>
            </a:r>
            <a:r>
              <a:rPr spc="-135" dirty="0"/>
              <a:t>за</a:t>
            </a:r>
            <a:r>
              <a:rPr spc="-285" dirty="0"/>
              <a:t> </a:t>
            </a:r>
            <a:r>
              <a:rPr spc="-380" dirty="0"/>
              <a:t>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7352" y="720262"/>
            <a:ext cx="601789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spc="-944" dirty="0">
                <a:solidFill>
                  <a:srgbClr val="C00000"/>
                </a:solidFill>
              </a:rPr>
              <a:t>Г</a:t>
            </a:r>
            <a:r>
              <a:rPr sz="4950" spc="-140" dirty="0">
                <a:solidFill>
                  <a:srgbClr val="C00000"/>
                </a:solidFill>
              </a:rPr>
              <a:t>рант</a:t>
            </a:r>
            <a:r>
              <a:rPr sz="4950" spc="-215" dirty="0">
                <a:solidFill>
                  <a:srgbClr val="C00000"/>
                </a:solidFill>
              </a:rPr>
              <a:t> </a:t>
            </a:r>
            <a:r>
              <a:rPr sz="4950" spc="-940" dirty="0">
                <a:solidFill>
                  <a:srgbClr val="C00000"/>
                </a:solidFill>
              </a:rPr>
              <a:t>«</a:t>
            </a:r>
            <a:r>
              <a:rPr sz="4950" spc="-165" dirty="0">
                <a:solidFill>
                  <a:srgbClr val="C00000"/>
                </a:solidFill>
              </a:rPr>
              <a:t>Агр</a:t>
            </a:r>
            <a:r>
              <a:rPr sz="4950" spc="-270" dirty="0">
                <a:solidFill>
                  <a:srgbClr val="C00000"/>
                </a:solidFill>
              </a:rPr>
              <a:t>о</a:t>
            </a:r>
            <a:r>
              <a:rPr sz="4950" spc="-254" dirty="0">
                <a:solidFill>
                  <a:srgbClr val="C00000"/>
                </a:solidFill>
              </a:rPr>
              <a:t>т</a:t>
            </a:r>
            <a:r>
              <a:rPr sz="4950" spc="-400" dirty="0">
                <a:solidFill>
                  <a:srgbClr val="C00000"/>
                </a:solidFill>
              </a:rPr>
              <a:t>уризм»</a:t>
            </a:r>
            <a:endParaRPr sz="4950" dirty="0">
              <a:solidFill>
                <a:srgbClr val="C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62377" y="3049545"/>
            <a:ext cx="17583785" cy="3952875"/>
            <a:chOff x="1162377" y="3049545"/>
            <a:chExt cx="17583785" cy="3952875"/>
          </a:xfrm>
        </p:grpSpPr>
        <p:sp>
          <p:nvSpPr>
            <p:cNvPr id="4" name="object 4"/>
            <p:cNvSpPr/>
            <p:nvPr/>
          </p:nvSpPr>
          <p:spPr>
            <a:xfrm>
              <a:off x="1329946" y="3049545"/>
              <a:ext cx="17416145" cy="3952875"/>
            </a:xfrm>
            <a:custGeom>
              <a:avLst/>
              <a:gdLst/>
              <a:ahLst/>
              <a:cxnLst/>
              <a:rect l="l" t="t" r="r" b="b"/>
              <a:pathLst>
                <a:path w="17416145" h="3952875">
                  <a:moveTo>
                    <a:pt x="17415679" y="0"/>
                  </a:moveTo>
                  <a:lnTo>
                    <a:pt x="0" y="0"/>
                  </a:lnTo>
                  <a:lnTo>
                    <a:pt x="0" y="3952558"/>
                  </a:lnTo>
                  <a:lnTo>
                    <a:pt x="17415679" y="3952558"/>
                  </a:lnTo>
                  <a:lnTo>
                    <a:pt x="17415679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4764" y="3574301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4">
                  <a:moveTo>
                    <a:pt x="115181" y="0"/>
                  </a:moveTo>
                  <a:lnTo>
                    <a:pt x="160015" y="9051"/>
                  </a:lnTo>
                  <a:lnTo>
                    <a:pt x="196627" y="33735"/>
                  </a:lnTo>
                  <a:lnTo>
                    <a:pt x="221311" y="70347"/>
                  </a:lnTo>
                  <a:lnTo>
                    <a:pt x="230362" y="115180"/>
                  </a:lnTo>
                  <a:lnTo>
                    <a:pt x="221311" y="160014"/>
                  </a:lnTo>
                  <a:lnTo>
                    <a:pt x="196627" y="196626"/>
                  </a:lnTo>
                  <a:lnTo>
                    <a:pt x="160015" y="221310"/>
                  </a:lnTo>
                  <a:lnTo>
                    <a:pt x="115181" y="230361"/>
                  </a:lnTo>
                  <a:lnTo>
                    <a:pt x="70348" y="221310"/>
                  </a:lnTo>
                  <a:lnTo>
                    <a:pt x="33736" y="196626"/>
                  </a:lnTo>
                  <a:lnTo>
                    <a:pt x="9051" y="160014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6" y="33735"/>
                  </a:lnTo>
                  <a:lnTo>
                    <a:pt x="70348" y="9051"/>
                  </a:lnTo>
                  <a:lnTo>
                    <a:pt x="115181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764" y="3574301"/>
              <a:ext cx="230362" cy="23036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14764" y="4519435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4">
                  <a:moveTo>
                    <a:pt x="115181" y="0"/>
                  </a:moveTo>
                  <a:lnTo>
                    <a:pt x="160015" y="9051"/>
                  </a:lnTo>
                  <a:lnTo>
                    <a:pt x="196627" y="33735"/>
                  </a:lnTo>
                  <a:lnTo>
                    <a:pt x="221311" y="70347"/>
                  </a:lnTo>
                  <a:lnTo>
                    <a:pt x="230362" y="115180"/>
                  </a:lnTo>
                  <a:lnTo>
                    <a:pt x="221311" y="160015"/>
                  </a:lnTo>
                  <a:lnTo>
                    <a:pt x="196627" y="196626"/>
                  </a:lnTo>
                  <a:lnTo>
                    <a:pt x="160015" y="221311"/>
                  </a:lnTo>
                  <a:lnTo>
                    <a:pt x="115181" y="230362"/>
                  </a:lnTo>
                  <a:lnTo>
                    <a:pt x="70348" y="221311"/>
                  </a:lnTo>
                  <a:lnTo>
                    <a:pt x="33736" y="196626"/>
                  </a:lnTo>
                  <a:lnTo>
                    <a:pt x="9051" y="160015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6" y="33735"/>
                  </a:lnTo>
                  <a:lnTo>
                    <a:pt x="70348" y="9051"/>
                  </a:lnTo>
                  <a:lnTo>
                    <a:pt x="115181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764" y="4519435"/>
              <a:ext cx="230362" cy="2303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14764" y="5292299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4">
                  <a:moveTo>
                    <a:pt x="115181" y="0"/>
                  </a:moveTo>
                  <a:lnTo>
                    <a:pt x="160015" y="9051"/>
                  </a:lnTo>
                  <a:lnTo>
                    <a:pt x="196627" y="33735"/>
                  </a:lnTo>
                  <a:lnTo>
                    <a:pt x="221311" y="70347"/>
                  </a:lnTo>
                  <a:lnTo>
                    <a:pt x="230362" y="115180"/>
                  </a:lnTo>
                  <a:lnTo>
                    <a:pt x="221311" y="160014"/>
                  </a:lnTo>
                  <a:lnTo>
                    <a:pt x="196627" y="196626"/>
                  </a:lnTo>
                  <a:lnTo>
                    <a:pt x="160015" y="221310"/>
                  </a:lnTo>
                  <a:lnTo>
                    <a:pt x="115181" y="230361"/>
                  </a:lnTo>
                  <a:lnTo>
                    <a:pt x="70348" y="221310"/>
                  </a:lnTo>
                  <a:lnTo>
                    <a:pt x="33736" y="196626"/>
                  </a:lnTo>
                  <a:lnTo>
                    <a:pt x="9051" y="160014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6" y="33735"/>
                  </a:lnTo>
                  <a:lnTo>
                    <a:pt x="70348" y="9051"/>
                  </a:lnTo>
                  <a:lnTo>
                    <a:pt x="115181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4764" y="5292299"/>
              <a:ext cx="230362" cy="23036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07193" y="2399316"/>
            <a:ext cx="215328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-229" dirty="0">
                <a:solidFill>
                  <a:srgbClr val="456480"/>
                </a:solidFill>
                <a:latin typeface="Tahoma"/>
                <a:cs typeface="Tahoma"/>
              </a:rPr>
              <a:t>Заявитель</a:t>
            </a:r>
            <a:endParaRPr sz="34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1330" y="7660940"/>
            <a:ext cx="616013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-160" dirty="0">
                <a:solidFill>
                  <a:srgbClr val="456480"/>
                </a:solidFill>
                <a:latin typeface="Tahoma"/>
                <a:cs typeface="Tahoma"/>
              </a:rPr>
              <a:t>Основные</a:t>
            </a:r>
            <a:r>
              <a:rPr sz="3450" b="1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450" b="1" spc="-295" dirty="0">
                <a:solidFill>
                  <a:srgbClr val="456480"/>
                </a:solidFill>
                <a:latin typeface="Tahoma"/>
                <a:cs typeface="Tahoma"/>
              </a:rPr>
              <a:t>виды</a:t>
            </a:r>
            <a:r>
              <a:rPr sz="3450" b="1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450" b="1" spc="-165" dirty="0">
                <a:solidFill>
                  <a:srgbClr val="456480"/>
                </a:solidFill>
                <a:latin typeface="Tahoma"/>
                <a:cs typeface="Tahoma"/>
              </a:rPr>
              <a:t>ОК</a:t>
            </a:r>
            <a:r>
              <a:rPr sz="3450" b="1" spc="-195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3450" b="1" spc="90" dirty="0">
                <a:solidFill>
                  <a:srgbClr val="456480"/>
                </a:solidFill>
                <a:latin typeface="Tahoma"/>
                <a:cs typeface="Tahoma"/>
              </a:rPr>
              <a:t>Э</a:t>
            </a:r>
            <a:r>
              <a:rPr sz="3450" b="1" spc="-210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3450" b="1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450" b="1" spc="17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3450" b="1" spc="-290" dirty="0">
                <a:solidFill>
                  <a:srgbClr val="456480"/>
                </a:solidFill>
                <a:latin typeface="Tahoma"/>
                <a:cs typeface="Tahoma"/>
              </a:rPr>
              <a:t>ХТП</a:t>
            </a:r>
            <a:endParaRPr sz="3450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29946" y="8311169"/>
            <a:ext cx="17416145" cy="1630680"/>
          </a:xfrm>
          <a:prstGeom prst="rect">
            <a:avLst/>
          </a:prstGeom>
          <a:solidFill>
            <a:srgbClr val="E6E7E8"/>
          </a:solidFill>
        </p:spPr>
        <p:txBody>
          <a:bodyPr vert="horz" wrap="square" lIns="0" tIns="32384" rIns="0" bIns="0" rtlCol="0">
            <a:spAutoFit/>
          </a:bodyPr>
          <a:lstStyle/>
          <a:p>
            <a:pPr marL="339090" marR="1652270">
              <a:lnSpc>
                <a:spcPts val="3740"/>
              </a:lnSpc>
              <a:spcBef>
                <a:spcPts val="254"/>
              </a:spcBef>
            </a:pPr>
            <a:r>
              <a:rPr sz="2150" b="1" spc="-195" dirty="0">
                <a:solidFill>
                  <a:srgbClr val="456480"/>
                </a:solidFill>
                <a:latin typeface="Tahoma"/>
                <a:cs typeface="Tahoma"/>
              </a:rPr>
              <a:t>Коды</a:t>
            </a:r>
            <a:r>
              <a:rPr sz="2150" b="1" spc="-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55" dirty="0">
                <a:solidFill>
                  <a:srgbClr val="456480"/>
                </a:solidFill>
                <a:latin typeface="Tahoma"/>
                <a:cs typeface="Tahoma"/>
              </a:rPr>
              <a:t>класса</a:t>
            </a:r>
            <a:r>
              <a:rPr sz="2150" b="1" spc="-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305" dirty="0">
                <a:solidFill>
                  <a:srgbClr val="456480"/>
                </a:solidFill>
                <a:latin typeface="Tahoma"/>
                <a:cs typeface="Tahoma"/>
              </a:rPr>
              <a:t>01</a:t>
            </a:r>
            <a:r>
              <a:rPr sz="2150" b="1" spc="-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0" dirty="0">
                <a:solidFill>
                  <a:srgbClr val="456480"/>
                </a:solidFill>
                <a:latin typeface="Tahoma"/>
                <a:cs typeface="Tahoma"/>
              </a:rPr>
              <a:t>«Растениеводство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" dirty="0">
                <a:solidFill>
                  <a:srgbClr val="456480"/>
                </a:solidFill>
                <a:latin typeface="Tahoma"/>
                <a:cs typeface="Tahoma"/>
              </a:rPr>
              <a:t>животноводство,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охота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5" dirty="0">
                <a:solidFill>
                  <a:srgbClr val="456480"/>
                </a:solidFill>
                <a:latin typeface="Tahoma"/>
                <a:cs typeface="Tahoma"/>
              </a:rPr>
              <a:t>предоставление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35" dirty="0">
                <a:solidFill>
                  <a:srgbClr val="456480"/>
                </a:solidFill>
                <a:latin typeface="Tahoma"/>
                <a:cs typeface="Tahoma"/>
              </a:rPr>
              <a:t>соответствующих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услуг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50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0" dirty="0">
                <a:solidFill>
                  <a:srgbClr val="456480"/>
                </a:solidFill>
                <a:latin typeface="Tahoma"/>
                <a:cs typeface="Tahoma"/>
              </a:rPr>
              <a:t>этих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0" dirty="0">
                <a:solidFill>
                  <a:srgbClr val="456480"/>
                </a:solidFill>
                <a:latin typeface="Tahoma"/>
                <a:cs typeface="Tahoma"/>
              </a:rPr>
              <a:t>областях» </a:t>
            </a:r>
            <a:r>
              <a:rPr sz="2150" spc="-6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195" dirty="0">
                <a:solidFill>
                  <a:srgbClr val="456480"/>
                </a:solidFill>
                <a:latin typeface="Tahoma"/>
                <a:cs typeface="Tahoma"/>
              </a:rPr>
              <a:t>Коды</a:t>
            </a:r>
            <a:r>
              <a:rPr sz="2150" b="1" spc="-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55" dirty="0">
                <a:solidFill>
                  <a:srgbClr val="456480"/>
                </a:solidFill>
                <a:latin typeface="Tahoma"/>
                <a:cs typeface="Tahoma"/>
              </a:rPr>
              <a:t>класса</a:t>
            </a:r>
            <a:r>
              <a:rPr sz="2150" b="1" spc="-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145" dirty="0">
                <a:solidFill>
                  <a:srgbClr val="456480"/>
                </a:solidFill>
                <a:latin typeface="Tahoma"/>
                <a:cs typeface="Tahoma"/>
              </a:rPr>
              <a:t>03</a:t>
            </a:r>
            <a:r>
              <a:rPr sz="2150" b="1" spc="-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5" dirty="0">
                <a:solidFill>
                  <a:srgbClr val="456480"/>
                </a:solidFill>
                <a:latin typeface="Tahoma"/>
                <a:cs typeface="Tahoma"/>
              </a:rPr>
              <a:t>«Рыболовство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рыбоводство»</a:t>
            </a:r>
            <a:endParaRPr sz="2150" dirty="0">
              <a:latin typeface="Tahoma"/>
              <a:cs typeface="Tahoma"/>
            </a:endParaRPr>
          </a:p>
          <a:p>
            <a:pPr marL="339090">
              <a:lnSpc>
                <a:spcPct val="100000"/>
              </a:lnSpc>
              <a:spcBef>
                <a:spcPts val="840"/>
              </a:spcBef>
            </a:pPr>
            <a:r>
              <a:rPr sz="2150" b="1" spc="-290" dirty="0">
                <a:solidFill>
                  <a:srgbClr val="456480"/>
                </a:solidFill>
                <a:latin typeface="Tahoma"/>
                <a:cs typeface="Tahoma"/>
              </a:rPr>
              <a:t>К</a:t>
            </a:r>
            <a:r>
              <a:rPr sz="2150" b="1" spc="-100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2150" b="1" spc="-195" dirty="0">
                <a:solidFill>
                  <a:srgbClr val="456480"/>
                </a:solidFill>
                <a:latin typeface="Tahoma"/>
                <a:cs typeface="Tahoma"/>
              </a:rPr>
              <a:t>ды</a:t>
            </a:r>
            <a:r>
              <a:rPr sz="2150" b="1" spc="-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90" dirty="0">
                <a:solidFill>
                  <a:srgbClr val="456480"/>
                </a:solidFill>
                <a:latin typeface="Tahoma"/>
                <a:cs typeface="Tahoma"/>
              </a:rPr>
              <a:t>кла</a:t>
            </a:r>
            <a:r>
              <a:rPr sz="2150" b="1" spc="-105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150" b="1" spc="-15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150" b="1" spc="50" dirty="0">
                <a:solidFill>
                  <a:srgbClr val="456480"/>
                </a:solidFill>
                <a:latin typeface="Tahoma"/>
                <a:cs typeface="Tahoma"/>
              </a:rPr>
              <a:t>а</a:t>
            </a:r>
            <a:r>
              <a:rPr sz="2150" b="1" spc="-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280" dirty="0">
                <a:solidFill>
                  <a:srgbClr val="456480"/>
                </a:solidFill>
                <a:latin typeface="Tahoma"/>
                <a:cs typeface="Tahoma"/>
              </a:rPr>
              <a:t>10</a:t>
            </a:r>
            <a:r>
              <a:rPr sz="2150" b="1" spc="-9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0" dirty="0">
                <a:solidFill>
                  <a:srgbClr val="456480"/>
                </a:solidFill>
                <a:latin typeface="Tahoma"/>
                <a:cs typeface="Tahoma"/>
              </a:rPr>
              <a:t>«Произв</a:t>
            </a:r>
            <a:r>
              <a:rPr sz="2150" spc="-30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2150" spc="16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150" spc="10" dirty="0">
                <a:solidFill>
                  <a:srgbClr val="456480"/>
                </a:solidFill>
                <a:latin typeface="Tahoma"/>
                <a:cs typeface="Tahoma"/>
              </a:rPr>
              <a:t>тво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30" dirty="0">
                <a:solidFill>
                  <a:srgbClr val="456480"/>
                </a:solidFill>
                <a:latin typeface="Tahoma"/>
                <a:cs typeface="Tahoma"/>
              </a:rPr>
              <a:t>пи</a:t>
            </a:r>
            <a:r>
              <a:rPr sz="2150" spc="-5" dirty="0">
                <a:solidFill>
                  <a:srgbClr val="456480"/>
                </a:solidFill>
                <a:latin typeface="Tahoma"/>
                <a:cs typeface="Tahoma"/>
              </a:rPr>
              <a:t>щ</a:t>
            </a:r>
            <a:r>
              <a:rPr sz="2150" spc="10" dirty="0">
                <a:solidFill>
                  <a:srgbClr val="456480"/>
                </a:solidFill>
                <a:latin typeface="Tahoma"/>
                <a:cs typeface="Tahoma"/>
              </a:rPr>
              <a:t>евых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95" dirty="0">
                <a:solidFill>
                  <a:srgbClr val="456480"/>
                </a:solidFill>
                <a:latin typeface="Tahoma"/>
                <a:cs typeface="Tahoma"/>
              </a:rPr>
              <a:t>пр</a:t>
            </a:r>
            <a:r>
              <a:rPr sz="2150" spc="50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2150" spc="-5" dirty="0">
                <a:solidFill>
                  <a:srgbClr val="456480"/>
                </a:solidFill>
                <a:latin typeface="Tahoma"/>
                <a:cs typeface="Tahoma"/>
              </a:rPr>
              <a:t>ук</a:t>
            </a:r>
            <a:r>
              <a:rPr sz="2150" spc="-50" dirty="0">
                <a:solidFill>
                  <a:srgbClr val="456480"/>
                </a:solidFill>
                <a:latin typeface="Tahoma"/>
                <a:cs typeface="Tahoma"/>
              </a:rPr>
              <a:t>т</a:t>
            </a:r>
            <a:r>
              <a:rPr sz="2150" spc="-25" dirty="0">
                <a:solidFill>
                  <a:srgbClr val="456480"/>
                </a:solidFill>
                <a:latin typeface="Tahoma"/>
                <a:cs typeface="Tahoma"/>
              </a:rPr>
              <a:t>ов»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320" dirty="0">
                <a:solidFill>
                  <a:srgbClr val="456480"/>
                </a:solidFill>
                <a:latin typeface="Tahoma"/>
                <a:cs typeface="Tahoma"/>
              </a:rPr>
              <a:t>-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dirty="0">
                <a:solidFill>
                  <a:srgbClr val="456480"/>
                </a:solidFill>
                <a:latin typeface="Tahoma"/>
                <a:cs typeface="Tahoma"/>
              </a:rPr>
              <a:t>для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8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150" spc="40" dirty="0">
                <a:solidFill>
                  <a:srgbClr val="456480"/>
                </a:solidFill>
                <a:latin typeface="Tahoma"/>
                <a:cs typeface="Tahoma"/>
              </a:rPr>
              <a:t>ПОК</a:t>
            </a:r>
            <a:endParaRPr sz="2150" dirty="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8344" y="3301253"/>
            <a:ext cx="16918106" cy="370569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817880">
              <a:lnSpc>
                <a:spcPct val="100800"/>
              </a:lnSpc>
              <a:spcBef>
                <a:spcPts val="70"/>
              </a:spcBef>
            </a:pPr>
            <a:r>
              <a:rPr sz="2150" spc="15" dirty="0">
                <a:solidFill>
                  <a:srgbClr val="456480"/>
                </a:solidFill>
                <a:latin typeface="Tahoma"/>
                <a:cs typeface="Tahoma"/>
              </a:rPr>
              <a:t>сельскохозяйственный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0" dirty="0">
                <a:solidFill>
                  <a:srgbClr val="456480"/>
                </a:solidFill>
                <a:latin typeface="Tahoma"/>
                <a:cs typeface="Tahoma"/>
              </a:rPr>
              <a:t>товаропроизводитель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10" dirty="0">
                <a:solidFill>
                  <a:srgbClr val="456480"/>
                </a:solidFill>
                <a:latin typeface="Tahoma"/>
                <a:cs typeface="Tahoma"/>
              </a:rPr>
              <a:t>(за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35" dirty="0">
                <a:solidFill>
                  <a:srgbClr val="456480"/>
                </a:solidFill>
                <a:latin typeface="Tahoma"/>
                <a:cs typeface="Tahoma"/>
              </a:rPr>
              <a:t>исключением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60" dirty="0">
                <a:solidFill>
                  <a:srgbClr val="456480"/>
                </a:solidFill>
                <a:latin typeface="Tahoma"/>
                <a:cs typeface="Tahoma"/>
              </a:rPr>
              <a:t>ЛПХ)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0" dirty="0">
                <a:solidFill>
                  <a:srgbClr val="456480"/>
                </a:solidFill>
                <a:latin typeface="Tahoma"/>
                <a:cs typeface="Tahoma"/>
              </a:rPr>
              <a:t>относящийся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" dirty="0">
                <a:solidFill>
                  <a:srgbClr val="456480"/>
                </a:solidFill>
                <a:latin typeface="Tahoma"/>
                <a:cs typeface="Tahoma"/>
              </a:rPr>
              <a:t>к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0" dirty="0">
                <a:solidFill>
                  <a:srgbClr val="456480"/>
                </a:solidFill>
                <a:latin typeface="Tahoma"/>
                <a:cs typeface="Tahoma"/>
              </a:rPr>
              <a:t>категории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«малое</a:t>
            </a:r>
            <a:r>
              <a:rPr sz="2150" spc="-114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предприятие» </a:t>
            </a:r>
            <a:r>
              <a:rPr sz="2150" spc="-6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10" dirty="0">
                <a:solidFill>
                  <a:srgbClr val="456480"/>
                </a:solidFill>
                <a:latin typeface="Tahoma"/>
                <a:cs typeface="Tahoma"/>
              </a:rPr>
              <a:t>или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5" dirty="0">
                <a:solidFill>
                  <a:srgbClr val="456480"/>
                </a:solidFill>
                <a:latin typeface="Tahoma"/>
                <a:cs typeface="Tahoma"/>
              </a:rPr>
              <a:t>«микропредприятие»,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50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соответствии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8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5" dirty="0">
                <a:solidFill>
                  <a:srgbClr val="456480"/>
                </a:solidFill>
                <a:latin typeface="Tahoma"/>
                <a:cs typeface="Tahoma"/>
              </a:rPr>
              <a:t>ФЗ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260" dirty="0">
                <a:solidFill>
                  <a:srgbClr val="456480"/>
                </a:solidFill>
                <a:latin typeface="Tahoma"/>
                <a:cs typeface="Tahoma"/>
              </a:rPr>
              <a:t>№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209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5" dirty="0">
                <a:solidFill>
                  <a:srgbClr val="456480"/>
                </a:solidFill>
                <a:latin typeface="Tahoma"/>
                <a:cs typeface="Tahoma"/>
              </a:rPr>
              <a:t>от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55" dirty="0">
                <a:solidFill>
                  <a:srgbClr val="456480"/>
                </a:solidFill>
                <a:latin typeface="Tahoma"/>
                <a:cs typeface="Tahoma"/>
              </a:rPr>
              <a:t>24.07.2007</a:t>
            </a:r>
            <a:endParaRPr sz="215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7919084" algn="l"/>
              </a:tabLst>
            </a:pPr>
            <a:r>
              <a:rPr sz="2150" spc="60" dirty="0">
                <a:solidFill>
                  <a:srgbClr val="456480"/>
                </a:solidFill>
                <a:latin typeface="Tahoma"/>
                <a:cs typeface="Tahoma"/>
              </a:rPr>
              <a:t>зарегистрированный</a:t>
            </a:r>
            <a:r>
              <a:rPr sz="2150" spc="-1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10" dirty="0">
                <a:solidFill>
                  <a:srgbClr val="456480"/>
                </a:solidFill>
                <a:latin typeface="Tahoma"/>
                <a:cs typeface="Tahoma"/>
              </a:rPr>
              <a:t>на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сельской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5" dirty="0">
                <a:solidFill>
                  <a:srgbClr val="456480"/>
                </a:solidFill>
                <a:latin typeface="Tahoma"/>
                <a:cs typeface="Tahoma"/>
              </a:rPr>
              <a:t>территории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10" dirty="0">
                <a:solidFill>
                  <a:srgbClr val="456480"/>
                </a:solidFill>
                <a:latin typeface="Tahoma"/>
                <a:cs typeface="Tahoma"/>
              </a:rPr>
              <a:t>или</a:t>
            </a:r>
            <a:r>
              <a:rPr sz="2150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сельской	</a:t>
            </a:r>
            <a:r>
              <a:rPr sz="2150" spc="70" dirty="0">
                <a:solidFill>
                  <a:srgbClr val="456480"/>
                </a:solidFill>
                <a:latin typeface="Tahoma"/>
                <a:cs typeface="Tahoma"/>
              </a:rPr>
              <a:t>агломерации</a:t>
            </a:r>
            <a:endParaRPr sz="215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9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осуществляющий</a:t>
            </a:r>
            <a:r>
              <a:rPr sz="215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5" dirty="0">
                <a:solidFill>
                  <a:srgbClr val="456480"/>
                </a:solidFill>
                <a:latin typeface="Tahoma"/>
                <a:cs typeface="Tahoma"/>
              </a:rPr>
              <a:t>деятельность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10" dirty="0">
                <a:solidFill>
                  <a:srgbClr val="456480"/>
                </a:solidFill>
                <a:latin typeface="Tahoma"/>
                <a:cs typeface="Tahoma"/>
              </a:rPr>
              <a:t>на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сельской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5" dirty="0">
                <a:solidFill>
                  <a:srgbClr val="456480"/>
                </a:solidFill>
                <a:latin typeface="Tahoma"/>
                <a:cs typeface="Tahoma"/>
              </a:rPr>
              <a:t>территории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10" dirty="0">
                <a:solidFill>
                  <a:srgbClr val="456480"/>
                </a:solidFill>
                <a:latin typeface="Tahoma"/>
                <a:cs typeface="Tahoma"/>
              </a:rPr>
              <a:t>или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10" dirty="0">
                <a:solidFill>
                  <a:srgbClr val="456480"/>
                </a:solidFill>
                <a:latin typeface="Tahoma"/>
                <a:cs typeface="Tahoma"/>
              </a:rPr>
              <a:t>на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5" dirty="0">
                <a:solidFill>
                  <a:srgbClr val="456480"/>
                </a:solidFill>
                <a:latin typeface="Tahoma"/>
                <a:cs typeface="Tahoma"/>
              </a:rPr>
              <a:t>территории</a:t>
            </a:r>
            <a:r>
              <a:rPr sz="215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сельской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70" dirty="0">
                <a:solidFill>
                  <a:srgbClr val="456480"/>
                </a:solidFill>
                <a:latin typeface="Tahoma"/>
                <a:cs typeface="Tahoma"/>
              </a:rPr>
              <a:t>агломерации</a:t>
            </a:r>
            <a:endParaRPr sz="215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 dirty="0">
              <a:latin typeface="Tahoma"/>
              <a:cs typeface="Tahoma"/>
            </a:endParaRPr>
          </a:p>
          <a:p>
            <a:pPr marL="12700" marR="5080">
              <a:lnSpc>
                <a:spcPct val="101899"/>
              </a:lnSpc>
            </a:pP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обязующийся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осуществлять</a:t>
            </a:r>
            <a:r>
              <a:rPr sz="2150" spc="-13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5" dirty="0">
                <a:solidFill>
                  <a:srgbClr val="456480"/>
                </a:solidFill>
                <a:latin typeface="Tahoma"/>
                <a:cs typeface="Tahoma"/>
              </a:rPr>
              <a:t>деятельность</a:t>
            </a:r>
            <a:r>
              <a:rPr sz="2150" spc="-13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100" dirty="0">
                <a:solidFill>
                  <a:srgbClr val="456480"/>
                </a:solidFill>
                <a:latin typeface="Tahoma"/>
                <a:cs typeface="Tahoma"/>
              </a:rPr>
              <a:t>не</a:t>
            </a:r>
            <a:r>
              <a:rPr sz="2150" b="1" spc="-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110" dirty="0">
                <a:solidFill>
                  <a:srgbClr val="456480"/>
                </a:solidFill>
                <a:latin typeface="Tahoma"/>
                <a:cs typeface="Tahoma"/>
              </a:rPr>
              <a:t>менее</a:t>
            </a:r>
            <a:r>
              <a:rPr sz="2150" b="1" spc="-8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195" dirty="0">
                <a:solidFill>
                  <a:srgbClr val="456480"/>
                </a:solidFill>
                <a:latin typeface="Tahoma"/>
                <a:cs typeface="Tahoma"/>
              </a:rPr>
              <a:t>5</a:t>
            </a:r>
            <a:r>
              <a:rPr sz="2150" b="1" spc="-8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b="1" spc="-150" dirty="0">
                <a:solidFill>
                  <a:srgbClr val="456480"/>
                </a:solidFill>
                <a:latin typeface="Tahoma"/>
                <a:cs typeface="Tahoma"/>
              </a:rPr>
              <a:t>лет</a:t>
            </a:r>
            <a:r>
              <a:rPr sz="2150" b="1" spc="-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40" dirty="0">
                <a:solidFill>
                  <a:srgbClr val="456480"/>
                </a:solidFill>
                <a:latin typeface="Tahoma"/>
                <a:cs typeface="Tahoma"/>
              </a:rPr>
              <a:t>со</a:t>
            </a:r>
            <a:r>
              <a:rPr sz="2150" spc="-13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" dirty="0">
                <a:solidFill>
                  <a:srgbClr val="456480"/>
                </a:solidFill>
                <a:latin typeface="Tahoma"/>
                <a:cs typeface="Tahoma"/>
              </a:rPr>
              <a:t>дня</a:t>
            </a:r>
            <a:r>
              <a:rPr sz="2150" spc="-13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5" dirty="0">
                <a:solidFill>
                  <a:srgbClr val="456480"/>
                </a:solidFill>
                <a:latin typeface="Tahoma"/>
                <a:cs typeface="Tahoma"/>
              </a:rPr>
              <a:t>получения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85" dirty="0">
                <a:solidFill>
                  <a:srgbClr val="456480"/>
                </a:solidFill>
                <a:latin typeface="Tahoma"/>
                <a:cs typeface="Tahoma"/>
              </a:rPr>
              <a:t>гранта</a:t>
            </a:r>
            <a:r>
              <a:rPr sz="2150" spc="-13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" dirty="0">
                <a:solidFill>
                  <a:srgbClr val="456480"/>
                </a:solidFill>
                <a:latin typeface="Tahoma"/>
                <a:cs typeface="Tahoma"/>
              </a:rPr>
              <a:t>«Агротуризм»</a:t>
            </a:r>
            <a:r>
              <a:rPr sz="2150" spc="-13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-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1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15" dirty="0">
                <a:solidFill>
                  <a:srgbClr val="456480"/>
                </a:solidFill>
                <a:latin typeface="Tahoma"/>
                <a:cs typeface="Tahoma"/>
              </a:rPr>
              <a:t>достигнуть</a:t>
            </a:r>
            <a:r>
              <a:rPr sz="2150" spc="-13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0" dirty="0">
                <a:solidFill>
                  <a:srgbClr val="456480"/>
                </a:solidFill>
                <a:latin typeface="Tahoma"/>
                <a:cs typeface="Tahoma"/>
              </a:rPr>
              <a:t>показателей </a:t>
            </a:r>
            <a:r>
              <a:rPr sz="2150" spc="-6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" dirty="0">
                <a:solidFill>
                  <a:srgbClr val="456480"/>
                </a:solidFill>
                <a:latin typeface="Tahoma"/>
                <a:cs typeface="Tahoma"/>
              </a:rPr>
              <a:t>деятельности,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предусмотренных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0" dirty="0">
                <a:solidFill>
                  <a:srgbClr val="456480"/>
                </a:solidFill>
                <a:latin typeface="Tahoma"/>
                <a:cs typeface="Tahoma"/>
              </a:rPr>
              <a:t>проектом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25" dirty="0">
                <a:solidFill>
                  <a:srgbClr val="456480"/>
                </a:solidFill>
                <a:latin typeface="Tahoma"/>
                <a:cs typeface="Tahoma"/>
              </a:rPr>
              <a:t>развития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45" dirty="0">
                <a:solidFill>
                  <a:srgbClr val="456480"/>
                </a:solidFill>
                <a:latin typeface="Tahoma"/>
                <a:cs typeface="Tahoma"/>
              </a:rPr>
              <a:t>сельского</a:t>
            </a:r>
            <a:r>
              <a:rPr sz="21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150" spc="50" dirty="0" smtClean="0">
                <a:solidFill>
                  <a:srgbClr val="456480"/>
                </a:solidFill>
                <a:latin typeface="Tahoma"/>
                <a:cs typeface="Tahoma"/>
              </a:rPr>
              <a:t>туризма</a:t>
            </a:r>
            <a:r>
              <a:rPr lang="ru-RU" sz="2150" spc="50" dirty="0" smtClean="0">
                <a:solidFill>
                  <a:srgbClr val="456480"/>
                </a:solidFill>
                <a:latin typeface="Tahoma"/>
                <a:cs typeface="Tahoma"/>
              </a:rPr>
              <a:t>, в т.ч. обязательство по увеличению реализации с/х продукции</a:t>
            </a:r>
            <a:endParaRPr sz="2150" dirty="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62409" y="6190354"/>
            <a:ext cx="335280" cy="335280"/>
            <a:chOff x="1162409" y="6190354"/>
            <a:chExt cx="335280" cy="335280"/>
          </a:xfrm>
        </p:grpSpPr>
        <p:sp>
          <p:nvSpPr>
            <p:cNvPr id="16" name="object 16"/>
            <p:cNvSpPr/>
            <p:nvPr/>
          </p:nvSpPr>
          <p:spPr>
            <a:xfrm>
              <a:off x="1214764" y="6242709"/>
              <a:ext cx="230504" cy="230504"/>
            </a:xfrm>
            <a:custGeom>
              <a:avLst/>
              <a:gdLst/>
              <a:ahLst/>
              <a:cxnLst/>
              <a:rect l="l" t="t" r="r" b="b"/>
              <a:pathLst>
                <a:path w="230505" h="230504">
                  <a:moveTo>
                    <a:pt x="115181" y="0"/>
                  </a:moveTo>
                  <a:lnTo>
                    <a:pt x="160015" y="9051"/>
                  </a:lnTo>
                  <a:lnTo>
                    <a:pt x="196627" y="33735"/>
                  </a:lnTo>
                  <a:lnTo>
                    <a:pt x="221311" y="70347"/>
                  </a:lnTo>
                  <a:lnTo>
                    <a:pt x="230362" y="115180"/>
                  </a:lnTo>
                  <a:lnTo>
                    <a:pt x="221311" y="160014"/>
                  </a:lnTo>
                  <a:lnTo>
                    <a:pt x="196627" y="196626"/>
                  </a:lnTo>
                  <a:lnTo>
                    <a:pt x="160015" y="221310"/>
                  </a:lnTo>
                  <a:lnTo>
                    <a:pt x="115181" y="230361"/>
                  </a:lnTo>
                  <a:lnTo>
                    <a:pt x="70348" y="221310"/>
                  </a:lnTo>
                  <a:lnTo>
                    <a:pt x="33736" y="196626"/>
                  </a:lnTo>
                  <a:lnTo>
                    <a:pt x="9051" y="160014"/>
                  </a:lnTo>
                  <a:lnTo>
                    <a:pt x="0" y="115180"/>
                  </a:lnTo>
                  <a:lnTo>
                    <a:pt x="9051" y="70347"/>
                  </a:lnTo>
                  <a:lnTo>
                    <a:pt x="33736" y="33735"/>
                  </a:lnTo>
                  <a:lnTo>
                    <a:pt x="70348" y="9051"/>
                  </a:lnTo>
                  <a:lnTo>
                    <a:pt x="115181" y="0"/>
                  </a:lnTo>
                  <a:close/>
                </a:path>
              </a:pathLst>
            </a:custGeom>
            <a:ln w="10470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764" y="6242709"/>
              <a:ext cx="230362" cy="230361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19" name="object 19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3</a:t>
            </a:fld>
            <a:endParaRPr spc="-8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610027" y="1821709"/>
            <a:ext cx="19048459" cy="63341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360045" marR="5080" indent="-342900">
              <a:lnSpc>
                <a:spcPts val="31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50" b="1" spc="55" dirty="0" smtClean="0">
                <a:solidFill>
                  <a:srgbClr val="456480"/>
                </a:solidFill>
                <a:latin typeface="Tahoma"/>
                <a:cs typeface="Tahoma"/>
              </a:rPr>
              <a:t>п.1</a:t>
            </a:r>
            <a:r>
              <a:rPr lang="ru-RU" sz="2450" spc="5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55" dirty="0" smtClean="0">
                <a:solidFill>
                  <a:srgbClr val="456480"/>
                </a:solidFill>
                <a:latin typeface="Tahoma"/>
                <a:cs typeface="Tahoma"/>
              </a:rPr>
              <a:t>Приобретение</a:t>
            </a:r>
            <a:r>
              <a:rPr sz="2450" spc="55" dirty="0">
                <a:solidFill>
                  <a:srgbClr val="456480"/>
                </a:solidFill>
                <a:latin typeface="Tahoma"/>
                <a:cs typeface="Tahoma"/>
              </a:rPr>
              <a:t>,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40" dirty="0">
                <a:solidFill>
                  <a:srgbClr val="456480"/>
                </a:solidFill>
                <a:latin typeface="Tahoma"/>
                <a:cs typeface="Tahoma"/>
              </a:rPr>
              <a:t>строительство,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85" dirty="0">
                <a:solidFill>
                  <a:srgbClr val="456480"/>
                </a:solidFill>
                <a:latin typeface="Tahoma"/>
                <a:cs typeface="Tahoma"/>
              </a:rPr>
              <a:t>модернизацию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0" dirty="0">
                <a:solidFill>
                  <a:srgbClr val="456480"/>
                </a:solidFill>
                <a:latin typeface="Tahoma"/>
                <a:cs typeface="Tahoma"/>
              </a:rPr>
              <a:t>или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80" dirty="0">
                <a:solidFill>
                  <a:srgbClr val="456480"/>
                </a:solidFill>
                <a:latin typeface="Tahoma"/>
                <a:cs typeface="Tahoma"/>
              </a:rPr>
              <a:t>реконструкцию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00" dirty="0">
                <a:solidFill>
                  <a:srgbClr val="456480"/>
                </a:solidFill>
                <a:latin typeface="Tahoma"/>
                <a:cs typeface="Tahoma"/>
              </a:rPr>
              <a:t>средств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 smtClean="0">
                <a:solidFill>
                  <a:srgbClr val="456480"/>
                </a:solidFill>
                <a:latin typeface="Tahoma"/>
                <a:cs typeface="Tahoma"/>
              </a:rPr>
              <a:t>размещения,</a:t>
            </a:r>
            <a:r>
              <a:rPr lang="ru-RU" sz="2450" spc="65" dirty="0" smtClean="0">
                <a:solidFill>
                  <a:srgbClr val="456480"/>
                </a:solidFill>
                <a:latin typeface="Tahoma"/>
                <a:cs typeface="Tahoma"/>
              </a:rPr>
              <a:t>в т.ч. модульных, используемых</a:t>
            </a:r>
            <a:br>
              <a:rPr lang="ru-RU" sz="2450" spc="65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lang="ru-RU" sz="2450" spc="65" dirty="0" smtClean="0">
                <a:solidFill>
                  <a:srgbClr val="456480"/>
                </a:solidFill>
                <a:latin typeface="Tahoma"/>
                <a:cs typeface="Tahoma"/>
              </a:rPr>
              <a:t>       для осуществления деятельности по оказанию услуг в сфере сельского туризма,</a:t>
            </a:r>
            <a:r>
              <a:rPr sz="2450" spc="-13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40" dirty="0">
                <a:solidFill>
                  <a:srgbClr val="456480"/>
                </a:solidFill>
                <a:latin typeface="Tahoma"/>
                <a:cs typeface="Tahoma"/>
              </a:rPr>
              <a:t>объектов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 smtClean="0">
                <a:solidFill>
                  <a:srgbClr val="456480"/>
                </a:solidFill>
                <a:latin typeface="Tahoma"/>
                <a:cs typeface="Tahoma"/>
              </a:rPr>
              <a:t>туристского</a:t>
            </a:r>
            <a:r>
              <a:rPr lang="ru-RU" sz="2450" spc="65" dirty="0" smtClean="0">
                <a:solidFill>
                  <a:srgbClr val="456480"/>
                </a:solidFill>
                <a:latin typeface="Tahoma"/>
                <a:cs typeface="Tahoma"/>
              </a:rPr>
              <a:t/>
            </a:r>
            <a:br>
              <a:rPr lang="ru-RU" sz="2450" spc="65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lang="ru-RU" sz="2450" spc="65" dirty="0" smtClean="0">
                <a:solidFill>
                  <a:srgbClr val="456480"/>
                </a:solidFill>
                <a:latin typeface="Tahoma"/>
                <a:cs typeface="Tahoma"/>
              </a:rPr>
              <a:t>      </a:t>
            </a:r>
            <a:r>
              <a:rPr sz="2450" spc="6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-75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05" dirty="0" smtClean="0">
                <a:solidFill>
                  <a:srgbClr val="456480"/>
                </a:solidFill>
                <a:latin typeface="Tahoma"/>
                <a:cs typeface="Tahoma"/>
              </a:rPr>
              <a:t>показа</a:t>
            </a:r>
            <a:r>
              <a:rPr lang="ru-RU" sz="2450" spc="105" dirty="0" smtClean="0">
                <a:solidFill>
                  <a:srgbClr val="456480"/>
                </a:solidFill>
                <a:latin typeface="Tahoma"/>
                <a:cs typeface="Tahoma"/>
              </a:rPr>
              <a:t>,объектов</a:t>
            </a:r>
            <a:r>
              <a:rPr lang="ru-RU" sz="2450" spc="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0" dirty="0" smtClean="0">
                <a:solidFill>
                  <a:srgbClr val="456480"/>
                </a:solidFill>
                <a:latin typeface="Tahoma"/>
                <a:cs typeface="Tahoma"/>
              </a:rPr>
              <a:t>развлекательной</a:t>
            </a:r>
            <a:r>
              <a:rPr sz="2450" spc="-15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>
                <a:solidFill>
                  <a:srgbClr val="456480"/>
                </a:solidFill>
                <a:latin typeface="Tahoma"/>
                <a:cs typeface="Tahoma"/>
              </a:rPr>
              <a:t>инфраструктуры</a:t>
            </a:r>
            <a:r>
              <a:rPr sz="245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70" dirty="0">
                <a:solidFill>
                  <a:srgbClr val="456480"/>
                </a:solidFill>
                <a:latin typeface="Tahoma"/>
                <a:cs typeface="Tahoma"/>
              </a:rPr>
              <a:t>сельского</a:t>
            </a:r>
            <a:r>
              <a:rPr sz="245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70" dirty="0" smtClean="0">
                <a:solidFill>
                  <a:srgbClr val="456480"/>
                </a:solidFill>
                <a:latin typeface="Tahoma"/>
                <a:cs typeface="Tahoma"/>
              </a:rPr>
              <a:t>туризма</a:t>
            </a:r>
            <a:r>
              <a:rPr lang="ru-RU" sz="2450" spc="70" dirty="0" smtClean="0">
                <a:solidFill>
                  <a:srgbClr val="456480"/>
                </a:solidFill>
                <a:latin typeface="Tahoma"/>
                <a:cs typeface="Tahoma"/>
              </a:rPr>
              <a:t>, включая детские развлекательные </a:t>
            </a:r>
            <a:br>
              <a:rPr lang="ru-RU" sz="2450" spc="70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lang="ru-RU" sz="2450" spc="70" dirty="0" smtClean="0">
                <a:solidFill>
                  <a:srgbClr val="456480"/>
                </a:solidFill>
                <a:latin typeface="Tahoma"/>
                <a:cs typeface="Tahoma"/>
              </a:rPr>
              <a:t>       комплексы, объектов проката</a:t>
            </a:r>
          </a:p>
          <a:p>
            <a:pPr marL="360045" marR="5080" indent="-342900">
              <a:lnSpc>
                <a:spcPts val="31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sz="2450" dirty="0">
              <a:latin typeface="Tahoma"/>
              <a:cs typeface="Tahoma"/>
            </a:endParaRPr>
          </a:p>
          <a:p>
            <a:pPr marR="385445" indent="-342900" algn="just">
              <a:lnSpc>
                <a:spcPts val="31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50" spc="5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450" b="1" spc="55" dirty="0" smtClean="0">
                <a:solidFill>
                  <a:srgbClr val="456480"/>
                </a:solidFill>
                <a:latin typeface="Tahoma"/>
                <a:cs typeface="Tahoma"/>
              </a:rPr>
              <a:t>п.2</a:t>
            </a:r>
            <a:r>
              <a:rPr lang="ru-RU" sz="2450" spc="5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55" dirty="0" smtClean="0">
                <a:solidFill>
                  <a:srgbClr val="456480"/>
                </a:solidFill>
                <a:latin typeface="Tahoma"/>
                <a:cs typeface="Tahoma"/>
              </a:rPr>
              <a:t>Подключение</a:t>
            </a:r>
            <a:r>
              <a:rPr sz="2450" spc="-14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450" spc="-145" dirty="0" smtClean="0">
                <a:solidFill>
                  <a:srgbClr val="456480"/>
                </a:solidFill>
                <a:latin typeface="Tahoma"/>
                <a:cs typeface="Tahoma"/>
              </a:rPr>
              <a:t>средств размещения, </a:t>
            </a:r>
            <a:r>
              <a:rPr sz="2450" spc="40" dirty="0" smtClean="0">
                <a:solidFill>
                  <a:srgbClr val="456480"/>
                </a:solidFill>
                <a:latin typeface="Tahoma"/>
                <a:cs typeface="Tahoma"/>
              </a:rPr>
              <a:t>объектов</a:t>
            </a:r>
            <a:r>
              <a:rPr sz="2450" spc="-14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>
                <a:solidFill>
                  <a:srgbClr val="456480"/>
                </a:solidFill>
                <a:latin typeface="Tahoma"/>
                <a:cs typeface="Tahoma"/>
              </a:rPr>
              <a:t>туристской</a:t>
            </a:r>
            <a:r>
              <a:rPr sz="245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>
                <a:solidFill>
                  <a:srgbClr val="456480"/>
                </a:solidFill>
                <a:latin typeface="Tahoma"/>
                <a:cs typeface="Tahoma"/>
              </a:rPr>
              <a:t>инфраструктуры</a:t>
            </a:r>
            <a:r>
              <a:rPr sz="245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25" dirty="0">
                <a:solidFill>
                  <a:srgbClr val="456480"/>
                </a:solidFill>
                <a:latin typeface="Tahoma"/>
                <a:cs typeface="Tahoma"/>
              </a:rPr>
              <a:t>к</a:t>
            </a:r>
            <a:r>
              <a:rPr sz="245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55" dirty="0">
                <a:solidFill>
                  <a:srgbClr val="456480"/>
                </a:solidFill>
                <a:latin typeface="Tahoma"/>
                <a:cs typeface="Tahoma"/>
              </a:rPr>
              <a:t>электрическим,</a:t>
            </a:r>
            <a:r>
              <a:rPr sz="245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90" dirty="0">
                <a:solidFill>
                  <a:srgbClr val="456480"/>
                </a:solidFill>
                <a:latin typeface="Tahoma"/>
                <a:cs typeface="Tahoma"/>
              </a:rPr>
              <a:t>водо-,</a:t>
            </a:r>
            <a:r>
              <a:rPr sz="245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45" dirty="0" err="1">
                <a:solidFill>
                  <a:srgbClr val="456480"/>
                </a:solidFill>
                <a:latin typeface="Tahoma"/>
                <a:cs typeface="Tahoma"/>
              </a:rPr>
              <a:t>газо</a:t>
            </a:r>
            <a:r>
              <a:rPr sz="2450" spc="145" dirty="0">
                <a:solidFill>
                  <a:srgbClr val="456480"/>
                </a:solidFill>
                <a:latin typeface="Tahoma"/>
                <a:cs typeface="Tahoma"/>
              </a:rPr>
              <a:t>-</a:t>
            </a:r>
            <a:r>
              <a:rPr sz="245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450" spc="-145" dirty="0" smtClean="0">
                <a:solidFill>
                  <a:srgbClr val="456480"/>
                </a:solidFill>
                <a:latin typeface="Tahoma"/>
                <a:cs typeface="Tahoma"/>
              </a:rPr>
              <a:t/>
            </a:r>
            <a:br>
              <a:rPr lang="ru-RU" sz="2450" spc="-145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lang="ru-RU" sz="2450" spc="-145" dirty="0" smtClean="0">
                <a:solidFill>
                  <a:srgbClr val="456480"/>
                </a:solidFill>
                <a:latin typeface="Tahoma"/>
                <a:cs typeface="Tahoma"/>
              </a:rPr>
              <a:t>                 </a:t>
            </a:r>
            <a:r>
              <a:rPr sz="2450" spc="15" dirty="0" smtClean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450" spc="-14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55" dirty="0" smtClean="0">
                <a:solidFill>
                  <a:srgbClr val="456480"/>
                </a:solidFill>
                <a:latin typeface="Tahoma"/>
                <a:cs typeface="Tahoma"/>
              </a:rPr>
              <a:t>теплопроводн</a:t>
            </a:r>
            <a:r>
              <a:rPr lang="ru-RU" sz="2450" spc="55" dirty="0" err="1" smtClean="0">
                <a:solidFill>
                  <a:srgbClr val="456480"/>
                </a:solidFill>
                <a:latin typeface="Tahoma"/>
                <a:cs typeface="Tahoma"/>
              </a:rPr>
              <a:t>ым</a:t>
            </a:r>
            <a:r>
              <a:rPr lang="ru-RU" sz="2450" spc="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25" dirty="0" err="1" smtClean="0">
                <a:solidFill>
                  <a:srgbClr val="456480"/>
                </a:solidFill>
                <a:latin typeface="Tahoma"/>
                <a:cs typeface="Tahoma"/>
              </a:rPr>
              <a:t>сетям</a:t>
            </a:r>
            <a:r>
              <a:rPr lang="ru-RU" sz="2450" spc="25" dirty="0" smtClean="0">
                <a:solidFill>
                  <a:srgbClr val="456480"/>
                </a:solidFill>
                <a:latin typeface="Tahoma"/>
                <a:cs typeface="Tahoma"/>
              </a:rPr>
              <a:t>, в т.ч. к автономным, канализационным сетям, обустройство автономных источников</a:t>
            </a:r>
            <a:br>
              <a:rPr lang="ru-RU" sz="2450" spc="25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lang="ru-RU" sz="2450" spc="25" dirty="0" smtClean="0">
                <a:solidFill>
                  <a:srgbClr val="456480"/>
                </a:solidFill>
                <a:latin typeface="Tahoma"/>
                <a:cs typeface="Tahoma"/>
              </a:rPr>
              <a:t>             электро-,водо-, газо- и теплоснабжения</a:t>
            </a:r>
            <a:r>
              <a:rPr sz="2450" spc="2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endParaRPr lang="ru-RU" sz="2450" spc="25" dirty="0" smtClean="0">
              <a:solidFill>
                <a:srgbClr val="456480"/>
              </a:solidFill>
              <a:latin typeface="Tahoma"/>
              <a:cs typeface="Tahoma"/>
            </a:endParaRPr>
          </a:p>
          <a:p>
            <a:pPr marR="385445" indent="-342900">
              <a:lnSpc>
                <a:spcPts val="31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2450" spc="25" dirty="0">
              <a:solidFill>
                <a:srgbClr val="456480"/>
              </a:solidFill>
              <a:latin typeface="Tahoma"/>
              <a:cs typeface="Tahoma"/>
            </a:endParaRPr>
          </a:p>
          <a:p>
            <a:pPr marR="385445" indent="-342900" algn="just">
              <a:lnSpc>
                <a:spcPts val="31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50" b="1" spc="80" dirty="0" smtClean="0">
                <a:solidFill>
                  <a:srgbClr val="456480"/>
                </a:solidFill>
                <a:latin typeface="Tahoma"/>
                <a:cs typeface="Tahoma"/>
              </a:rPr>
              <a:t>п.3.</a:t>
            </a:r>
            <a:r>
              <a:rPr lang="ru-RU" sz="2450" spc="8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80" dirty="0" smtClean="0">
                <a:solidFill>
                  <a:srgbClr val="456480"/>
                </a:solidFill>
                <a:latin typeface="Tahoma"/>
                <a:cs typeface="Tahoma"/>
              </a:rPr>
              <a:t>Приобретение</a:t>
            </a:r>
            <a:r>
              <a:rPr sz="2450" spc="-14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50" dirty="0">
                <a:solidFill>
                  <a:srgbClr val="456480"/>
                </a:solidFill>
                <a:latin typeface="Tahoma"/>
                <a:cs typeface="Tahoma"/>
              </a:rPr>
              <a:t>монтаж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>
                <a:solidFill>
                  <a:srgbClr val="456480"/>
                </a:solidFill>
                <a:latin typeface="Tahoma"/>
                <a:cs typeface="Tahoma"/>
              </a:rPr>
              <a:t>туристского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0" dirty="0">
                <a:solidFill>
                  <a:srgbClr val="456480"/>
                </a:solidFill>
                <a:latin typeface="Tahoma"/>
                <a:cs typeface="Tahoma"/>
              </a:rPr>
              <a:t>оборудования,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0" dirty="0">
                <a:solidFill>
                  <a:srgbClr val="456480"/>
                </a:solidFill>
                <a:latin typeface="Tahoma"/>
                <a:cs typeface="Tahoma"/>
              </a:rPr>
              <a:t>снаряжения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50" dirty="0">
                <a:solidFill>
                  <a:srgbClr val="456480"/>
                </a:solidFill>
                <a:latin typeface="Tahoma"/>
                <a:cs typeface="Tahoma"/>
              </a:rPr>
              <a:t>инвентаря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85" dirty="0">
                <a:solidFill>
                  <a:srgbClr val="456480"/>
                </a:solidFill>
                <a:latin typeface="Tahoma"/>
                <a:cs typeface="Tahoma"/>
              </a:rPr>
              <a:t>не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45" dirty="0">
                <a:solidFill>
                  <a:srgbClr val="456480"/>
                </a:solidFill>
                <a:latin typeface="Tahoma"/>
                <a:cs typeface="Tahoma"/>
              </a:rPr>
              <a:t>бывшего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-40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450" spc="-14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55" dirty="0" smtClean="0">
                <a:solidFill>
                  <a:srgbClr val="456480"/>
                </a:solidFill>
                <a:latin typeface="Tahoma"/>
                <a:cs typeface="Tahoma"/>
              </a:rPr>
              <a:t>употреблении</a:t>
            </a:r>
            <a:r>
              <a:rPr lang="ru-RU" sz="2450" spc="55" dirty="0" smtClean="0">
                <a:solidFill>
                  <a:srgbClr val="456480"/>
                </a:solidFill>
                <a:latin typeface="Tahoma"/>
                <a:cs typeface="Tahoma"/>
              </a:rPr>
              <a:t>, </a:t>
            </a:r>
            <a:br>
              <a:rPr lang="ru-RU" sz="2450" spc="55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lang="ru-RU" sz="2450" spc="55" dirty="0" smtClean="0">
                <a:solidFill>
                  <a:srgbClr val="456480"/>
                </a:solidFill>
                <a:latin typeface="Tahoma"/>
                <a:cs typeface="Tahoma"/>
              </a:rPr>
              <a:t>            детских развлекательных комплексов, специализированного транспорта, мебели и оборудования для оснащения</a:t>
            </a:r>
            <a:br>
              <a:rPr lang="ru-RU" sz="2450" spc="55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lang="ru-RU" sz="2450" spc="55" dirty="0" smtClean="0">
                <a:solidFill>
                  <a:srgbClr val="456480"/>
                </a:solidFill>
                <a:latin typeface="Tahoma"/>
                <a:cs typeface="Tahoma"/>
              </a:rPr>
              <a:t>            средств размещения </a:t>
            </a:r>
            <a:r>
              <a:rPr 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соответствии с Общероссийским </a:t>
            </a:r>
            <a:r>
              <a:rPr 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классификатором</a:t>
            </a:r>
            <a:r>
              <a:rPr 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продукции по видам </a:t>
            </a:r>
            <a:r>
              <a:rPr lang="ru-RU" sz="2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экономической</a:t>
            </a:r>
            <a:br>
              <a:rPr lang="ru-RU" sz="2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деятельности</a:t>
            </a:r>
            <a:r>
              <a:rPr 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(ОКПД </a:t>
            </a:r>
            <a:r>
              <a:rPr lang="ru-RU" sz="24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ОК 034-2014 (КПЕС 2008</a:t>
            </a:r>
            <a:r>
              <a:rPr lang="ru-RU" sz="24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  <a:r>
              <a:rPr lang="ru-RU" sz="2000" spc="55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sz="2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3100"/>
              </a:lnSpc>
            </a:pPr>
            <a:endParaRPr sz="2700" dirty="0">
              <a:latin typeface="Tahoma"/>
              <a:cs typeface="Tahoma"/>
            </a:endParaRPr>
          </a:p>
          <a:p>
            <a:pPr marL="342900" marR="1160145" indent="-342900">
              <a:lnSpc>
                <a:spcPts val="3100"/>
              </a:lnSpc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2450" spc="7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450" b="1" spc="75" dirty="0" smtClean="0">
                <a:solidFill>
                  <a:srgbClr val="456480"/>
                </a:solidFill>
                <a:latin typeface="Tahoma"/>
                <a:cs typeface="Tahoma"/>
              </a:rPr>
              <a:t>п.4   </a:t>
            </a:r>
            <a:r>
              <a:rPr sz="2450" spc="75" dirty="0" smtClean="0">
                <a:solidFill>
                  <a:srgbClr val="456480"/>
                </a:solidFill>
                <a:latin typeface="Tahoma"/>
                <a:cs typeface="Tahoma"/>
              </a:rPr>
              <a:t>Проведение</a:t>
            </a:r>
            <a:r>
              <a:rPr sz="2450" spc="-13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20" dirty="0">
                <a:solidFill>
                  <a:srgbClr val="456480"/>
                </a:solidFill>
                <a:latin typeface="Tahoma"/>
                <a:cs typeface="Tahoma"/>
              </a:rPr>
              <a:t>работ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85" dirty="0">
                <a:solidFill>
                  <a:srgbClr val="456480"/>
                </a:solidFill>
                <a:latin typeface="Tahoma"/>
                <a:cs typeface="Tahoma"/>
              </a:rPr>
              <a:t>по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>
                <a:solidFill>
                  <a:srgbClr val="456480"/>
                </a:solidFill>
                <a:latin typeface="Tahoma"/>
                <a:cs typeface="Tahoma"/>
              </a:rPr>
              <a:t>благоустройству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0" dirty="0">
                <a:solidFill>
                  <a:srgbClr val="456480"/>
                </a:solidFill>
                <a:latin typeface="Tahoma"/>
                <a:cs typeface="Tahoma"/>
              </a:rPr>
              <a:t>территорий,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85" dirty="0">
                <a:solidFill>
                  <a:srgbClr val="456480"/>
                </a:solidFill>
                <a:latin typeface="Tahoma"/>
                <a:cs typeface="Tahoma"/>
              </a:rPr>
              <a:t>прилегающих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25" dirty="0">
                <a:solidFill>
                  <a:srgbClr val="456480"/>
                </a:solidFill>
                <a:latin typeface="Tahoma"/>
                <a:cs typeface="Tahoma"/>
              </a:rPr>
              <a:t>к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10" dirty="0">
                <a:solidFill>
                  <a:srgbClr val="456480"/>
                </a:solidFill>
                <a:latin typeface="Tahoma"/>
                <a:cs typeface="Tahoma"/>
              </a:rPr>
              <a:t>средствам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>
                <a:solidFill>
                  <a:srgbClr val="456480"/>
                </a:solidFill>
                <a:latin typeface="Tahoma"/>
                <a:cs typeface="Tahoma"/>
              </a:rPr>
              <a:t>размещения,</a:t>
            </a:r>
            <a:r>
              <a:rPr sz="2450" spc="-1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0" dirty="0" err="1" smtClean="0">
                <a:solidFill>
                  <a:srgbClr val="456480"/>
                </a:solidFill>
                <a:latin typeface="Tahoma"/>
                <a:cs typeface="Tahoma"/>
              </a:rPr>
              <a:t>объектам</a:t>
            </a:r>
            <a:r>
              <a:rPr lang="ru-RU" sz="2450" spc="60" dirty="0" smtClean="0">
                <a:solidFill>
                  <a:srgbClr val="456480"/>
                </a:solidFill>
                <a:latin typeface="Tahoma"/>
                <a:cs typeface="Tahoma"/>
              </a:rPr>
              <a:t/>
            </a:r>
            <a:br>
              <a:rPr lang="ru-RU" sz="2450" spc="60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lang="ru-RU" sz="2450" spc="60" dirty="0" smtClean="0">
                <a:solidFill>
                  <a:srgbClr val="456480"/>
                </a:solidFill>
                <a:latin typeface="Tahoma"/>
                <a:cs typeface="Tahoma"/>
              </a:rPr>
              <a:t>        </a:t>
            </a:r>
            <a:r>
              <a:rPr sz="2450" spc="6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-75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450" spc="-755" dirty="0" smtClean="0">
                <a:solidFill>
                  <a:srgbClr val="456480"/>
                </a:solidFill>
                <a:latin typeface="Tahoma"/>
                <a:cs typeface="Tahoma"/>
              </a:rPr>
              <a:t>    </a:t>
            </a:r>
            <a:r>
              <a:rPr sz="2450" spc="65" dirty="0" smtClean="0">
                <a:solidFill>
                  <a:srgbClr val="456480"/>
                </a:solidFill>
                <a:latin typeface="Tahoma"/>
                <a:cs typeface="Tahoma"/>
              </a:rPr>
              <a:t>туристского</a:t>
            </a:r>
            <a:r>
              <a:rPr sz="2450" spc="-15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70" dirty="0" smtClean="0">
                <a:solidFill>
                  <a:srgbClr val="456480"/>
                </a:solidFill>
                <a:latin typeface="Tahoma"/>
                <a:cs typeface="Tahoma"/>
              </a:rPr>
              <a:t>показа</a:t>
            </a:r>
            <a:r>
              <a:rPr sz="2450" spc="70" dirty="0">
                <a:solidFill>
                  <a:srgbClr val="456480"/>
                </a:solidFill>
                <a:latin typeface="Tahoma"/>
                <a:cs typeface="Tahoma"/>
              </a:rPr>
              <a:t>,</a:t>
            </a:r>
            <a:r>
              <a:rPr sz="245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450" spc="-150" dirty="0" smtClean="0">
                <a:solidFill>
                  <a:srgbClr val="456480"/>
                </a:solidFill>
                <a:latin typeface="Tahoma"/>
                <a:cs typeface="Tahoma"/>
              </a:rPr>
              <a:t>объектам </a:t>
            </a:r>
            <a:r>
              <a:rPr sz="2450" spc="60" dirty="0" smtClean="0">
                <a:solidFill>
                  <a:srgbClr val="456480"/>
                </a:solidFill>
                <a:latin typeface="Tahoma"/>
                <a:cs typeface="Tahoma"/>
              </a:rPr>
              <a:t>развлекательной</a:t>
            </a:r>
            <a:r>
              <a:rPr sz="2450" spc="-15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65" dirty="0">
                <a:solidFill>
                  <a:srgbClr val="456480"/>
                </a:solidFill>
                <a:latin typeface="Tahoma"/>
                <a:cs typeface="Tahoma"/>
              </a:rPr>
              <a:t>инфраструктуры</a:t>
            </a:r>
            <a:r>
              <a:rPr sz="245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5" dirty="0" smtClean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lang="ru-RU" sz="2450" spc="1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450" spc="15" dirty="0" smtClean="0">
                <a:solidFill>
                  <a:srgbClr val="456480"/>
                </a:solidFill>
                <a:latin typeface="Tahoma"/>
                <a:cs typeface="Tahoma"/>
              </a:rPr>
              <a:t>объектам</a:t>
            </a:r>
            <a:r>
              <a:rPr sz="2450" spc="-15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450" spc="110" dirty="0">
                <a:solidFill>
                  <a:srgbClr val="456480"/>
                </a:solidFill>
                <a:latin typeface="Tahoma"/>
                <a:cs typeface="Tahoma"/>
              </a:rPr>
              <a:t>проката</a:t>
            </a:r>
            <a:endParaRPr sz="2450" dirty="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54067" y="8342583"/>
            <a:ext cx="5491480" cy="1202055"/>
          </a:xfrm>
          <a:custGeom>
            <a:avLst/>
            <a:gdLst/>
            <a:ahLst/>
            <a:cxnLst/>
            <a:rect l="l" t="t" r="r" b="b"/>
            <a:pathLst>
              <a:path w="5491480" h="1202054">
                <a:moveTo>
                  <a:pt x="0" y="0"/>
                </a:moveTo>
                <a:lnTo>
                  <a:pt x="5491013" y="0"/>
                </a:lnTo>
                <a:lnTo>
                  <a:pt x="5491013" y="1201538"/>
                </a:lnTo>
                <a:lnTo>
                  <a:pt x="0" y="1201538"/>
                </a:lnTo>
                <a:lnTo>
                  <a:pt x="0" y="0"/>
                </a:lnTo>
                <a:close/>
              </a:path>
            </a:pathLst>
          </a:custGeom>
          <a:ln w="20942">
            <a:solidFill>
              <a:srgbClr val="45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423569" y="8584605"/>
            <a:ext cx="5393690" cy="83439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88290" marR="368300" indent="787400">
              <a:lnSpc>
                <a:spcPct val="102600"/>
              </a:lnSpc>
              <a:spcBef>
                <a:spcPts val="55"/>
              </a:spcBef>
            </a:pPr>
            <a:r>
              <a:rPr sz="2600" spc="45" dirty="0">
                <a:solidFill>
                  <a:srgbClr val="456480"/>
                </a:solidFill>
                <a:latin typeface="Tahoma"/>
                <a:cs typeface="Tahoma"/>
              </a:rPr>
              <a:t>Грант </a:t>
            </a:r>
            <a:r>
              <a:rPr sz="2600" spc="30" dirty="0">
                <a:solidFill>
                  <a:srgbClr val="456480"/>
                </a:solidFill>
                <a:latin typeface="Tahoma"/>
                <a:cs typeface="Tahoma"/>
              </a:rPr>
              <a:t>«Агротуризм» </a:t>
            </a:r>
            <a:r>
              <a:rPr sz="2600" spc="3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45" dirty="0">
                <a:solidFill>
                  <a:srgbClr val="456480"/>
                </a:solidFill>
                <a:latin typeface="Tahoma"/>
                <a:cs typeface="Tahoma"/>
              </a:rPr>
              <a:t>пр</a:t>
            </a:r>
            <a:r>
              <a:rPr sz="2600" spc="80" dirty="0">
                <a:solidFill>
                  <a:srgbClr val="456480"/>
                </a:solidFill>
                <a:latin typeface="Tahoma"/>
                <a:cs typeface="Tahoma"/>
              </a:rPr>
              <a:t>е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2600" spc="225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2600" spc="165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600" spc="-90" dirty="0">
                <a:solidFill>
                  <a:srgbClr val="456480"/>
                </a:solidFill>
                <a:latin typeface="Tahoma"/>
                <a:cs typeface="Tahoma"/>
              </a:rPr>
              <a:t>т</a:t>
            </a:r>
            <a:r>
              <a:rPr sz="2600" spc="135" dirty="0">
                <a:solidFill>
                  <a:srgbClr val="456480"/>
                </a:solidFill>
                <a:latin typeface="Tahoma"/>
                <a:cs typeface="Tahoma"/>
              </a:rPr>
              <a:t>а</a:t>
            </a:r>
            <a:r>
              <a:rPr sz="2600" spc="95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600" spc="45" dirty="0">
                <a:solidFill>
                  <a:srgbClr val="456480"/>
                </a:solidFill>
                <a:latin typeface="Tahoma"/>
                <a:cs typeface="Tahoma"/>
              </a:rPr>
              <a:t>ля</a:t>
            </a:r>
            <a:r>
              <a:rPr sz="2600" spc="-15" dirty="0">
                <a:solidFill>
                  <a:srgbClr val="456480"/>
                </a:solidFill>
                <a:latin typeface="Tahoma"/>
                <a:cs typeface="Tahoma"/>
              </a:rPr>
              <a:t>е</a:t>
            </a:r>
            <a:r>
              <a:rPr sz="2600" spc="-90" dirty="0">
                <a:solidFill>
                  <a:srgbClr val="456480"/>
                </a:solidFill>
                <a:latin typeface="Tahoma"/>
                <a:cs typeface="Tahoma"/>
              </a:rPr>
              <a:t>т</a:t>
            </a:r>
            <a:r>
              <a:rPr sz="2600" spc="21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2600" spc="-40" dirty="0">
                <a:solidFill>
                  <a:srgbClr val="456480"/>
                </a:solidFill>
                <a:latin typeface="Tahoma"/>
                <a:cs typeface="Tahoma"/>
              </a:rPr>
              <a:t>я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95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2600" b="1" spc="-85" dirty="0">
                <a:solidFill>
                  <a:srgbClr val="456480"/>
                </a:solidFill>
                <a:latin typeface="Tahoma"/>
                <a:cs typeface="Tahoma"/>
              </a:rPr>
              <a:t>днократно</a:t>
            </a:r>
            <a:endParaRPr sz="2600" dirty="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17850" y="8342582"/>
            <a:ext cx="245782" cy="1202055"/>
          </a:xfrm>
          <a:custGeom>
            <a:avLst/>
            <a:gdLst/>
            <a:ahLst/>
            <a:cxnLst/>
            <a:rect l="l" t="t" r="r" b="b"/>
            <a:pathLst>
              <a:path w="87629" h="1202054">
                <a:moveTo>
                  <a:pt x="87093" y="0"/>
                </a:moveTo>
                <a:lnTo>
                  <a:pt x="0" y="0"/>
                </a:lnTo>
                <a:lnTo>
                  <a:pt x="0" y="1201538"/>
                </a:lnTo>
                <a:lnTo>
                  <a:pt x="87093" y="1201538"/>
                </a:lnTo>
                <a:lnTo>
                  <a:pt x="87093" y="0"/>
                </a:lnTo>
                <a:close/>
              </a:path>
            </a:pathLst>
          </a:custGeom>
          <a:solidFill>
            <a:srgbClr val="45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890251" y="8307654"/>
            <a:ext cx="5273676" cy="1202055"/>
          </a:xfrm>
          <a:custGeom>
            <a:avLst/>
            <a:gdLst/>
            <a:ahLst/>
            <a:cxnLst/>
            <a:rect l="l" t="t" r="r" b="b"/>
            <a:pathLst>
              <a:path w="5004434" h="1202054">
                <a:moveTo>
                  <a:pt x="0" y="0"/>
                </a:moveTo>
                <a:lnTo>
                  <a:pt x="5004175" y="0"/>
                </a:lnTo>
                <a:lnTo>
                  <a:pt x="5004175" y="1201538"/>
                </a:lnTo>
                <a:lnTo>
                  <a:pt x="0" y="1201538"/>
                </a:lnTo>
                <a:lnTo>
                  <a:pt x="0" y="0"/>
                </a:lnTo>
                <a:close/>
              </a:path>
            </a:pathLst>
          </a:custGeom>
          <a:ln w="20942">
            <a:solidFill>
              <a:srgbClr val="45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949403" y="8430236"/>
            <a:ext cx="4906645" cy="8280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9055" algn="ctr">
              <a:lnSpc>
                <a:spcPct val="100000"/>
              </a:lnSpc>
              <a:spcBef>
                <a:spcPts val="135"/>
              </a:spcBef>
            </a:pPr>
            <a:r>
              <a:rPr sz="2600" spc="204" dirty="0">
                <a:solidFill>
                  <a:srgbClr val="456480"/>
                </a:solidFill>
                <a:latin typeface="Tahoma"/>
                <a:cs typeface="Tahoma"/>
              </a:rPr>
              <a:t>Срок</a:t>
            </a:r>
            <a:r>
              <a:rPr sz="2600" spc="-1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00" dirty="0">
                <a:solidFill>
                  <a:srgbClr val="456480"/>
                </a:solidFill>
                <a:latin typeface="Tahoma"/>
                <a:cs typeface="Tahoma"/>
              </a:rPr>
              <a:t>окупаемости</a:t>
            </a:r>
            <a:r>
              <a:rPr sz="26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20" dirty="0">
                <a:solidFill>
                  <a:srgbClr val="456480"/>
                </a:solidFill>
                <a:latin typeface="Tahoma"/>
                <a:cs typeface="Tahoma"/>
              </a:rPr>
              <a:t>проекта</a:t>
            </a:r>
            <a:endParaRPr sz="2600" dirty="0">
              <a:latin typeface="Tahoma"/>
              <a:cs typeface="Tahoma"/>
            </a:endParaRPr>
          </a:p>
          <a:p>
            <a:pPr marR="59055" algn="ctr">
              <a:lnSpc>
                <a:spcPct val="100000"/>
              </a:lnSpc>
              <a:spcBef>
                <a:spcPts val="35"/>
              </a:spcBef>
            </a:pPr>
            <a:r>
              <a:rPr sz="2600" b="1" spc="-95" dirty="0">
                <a:solidFill>
                  <a:srgbClr val="456480"/>
                </a:solidFill>
                <a:latin typeface="Tahoma"/>
                <a:cs typeface="Tahoma"/>
              </a:rPr>
              <a:t>не</a:t>
            </a:r>
            <a:r>
              <a:rPr sz="26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90" dirty="0">
                <a:solidFill>
                  <a:srgbClr val="456480"/>
                </a:solidFill>
                <a:latin typeface="Tahoma"/>
                <a:cs typeface="Tahoma"/>
              </a:rPr>
              <a:t>б</a:t>
            </a:r>
            <a:r>
              <a:rPr sz="2600" b="1" spc="-125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2600" b="1" spc="-145" dirty="0">
                <a:solidFill>
                  <a:srgbClr val="456480"/>
                </a:solidFill>
                <a:latin typeface="Tahoma"/>
                <a:cs typeface="Tahoma"/>
              </a:rPr>
              <a:t>ле</a:t>
            </a:r>
            <a:r>
              <a:rPr sz="2600" b="1" spc="-15" dirty="0">
                <a:solidFill>
                  <a:srgbClr val="456480"/>
                </a:solidFill>
                <a:latin typeface="Tahoma"/>
                <a:cs typeface="Tahoma"/>
              </a:rPr>
              <a:t>е</a:t>
            </a:r>
            <a:r>
              <a:rPr sz="26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210" dirty="0">
                <a:solidFill>
                  <a:srgbClr val="456480"/>
                </a:solidFill>
                <a:latin typeface="Tahoma"/>
                <a:cs typeface="Tahoma"/>
              </a:rPr>
              <a:t>5</a:t>
            </a:r>
            <a:r>
              <a:rPr sz="26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45" dirty="0">
                <a:solidFill>
                  <a:srgbClr val="456480"/>
                </a:solidFill>
                <a:latin typeface="Tahoma"/>
                <a:cs typeface="Tahoma"/>
              </a:rPr>
              <a:t>л</a:t>
            </a:r>
            <a:r>
              <a:rPr sz="2600" b="1" spc="-185" dirty="0">
                <a:solidFill>
                  <a:srgbClr val="456480"/>
                </a:solidFill>
                <a:latin typeface="Tahoma"/>
                <a:cs typeface="Tahoma"/>
              </a:rPr>
              <a:t>е</a:t>
            </a:r>
            <a:r>
              <a:rPr sz="2600" b="1" spc="-135" dirty="0">
                <a:solidFill>
                  <a:srgbClr val="456480"/>
                </a:solidFill>
                <a:latin typeface="Tahoma"/>
                <a:cs typeface="Tahoma"/>
              </a:rPr>
              <a:t>т</a:t>
            </a:r>
            <a:endParaRPr sz="2600" dirty="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661650" y="8307654"/>
            <a:ext cx="228601" cy="1222098"/>
          </a:xfrm>
          <a:custGeom>
            <a:avLst/>
            <a:gdLst/>
            <a:ahLst/>
            <a:cxnLst/>
            <a:rect l="l" t="t" r="r" b="b"/>
            <a:pathLst>
              <a:path w="87629" h="1202054">
                <a:moveTo>
                  <a:pt x="87093" y="0"/>
                </a:moveTo>
                <a:lnTo>
                  <a:pt x="0" y="0"/>
                </a:lnTo>
                <a:lnTo>
                  <a:pt x="0" y="1201538"/>
                </a:lnTo>
                <a:lnTo>
                  <a:pt x="87093" y="1201538"/>
                </a:lnTo>
                <a:lnTo>
                  <a:pt x="87093" y="0"/>
                </a:lnTo>
                <a:close/>
              </a:path>
            </a:pathLst>
          </a:custGeom>
          <a:solidFill>
            <a:srgbClr val="45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48992" y="9888881"/>
            <a:ext cx="14823440" cy="1202055"/>
          </a:xfrm>
          <a:custGeom>
            <a:avLst/>
            <a:gdLst/>
            <a:ahLst/>
            <a:cxnLst/>
            <a:rect l="l" t="t" r="r" b="b"/>
            <a:pathLst>
              <a:path w="14823440" h="1202054">
                <a:moveTo>
                  <a:pt x="0" y="0"/>
                </a:moveTo>
                <a:lnTo>
                  <a:pt x="14823053" y="0"/>
                </a:lnTo>
                <a:lnTo>
                  <a:pt x="14823053" y="1201538"/>
                </a:lnTo>
                <a:lnTo>
                  <a:pt x="0" y="1201538"/>
                </a:lnTo>
                <a:lnTo>
                  <a:pt x="0" y="0"/>
                </a:lnTo>
                <a:close/>
              </a:path>
            </a:pathLst>
          </a:custGeom>
          <a:ln w="20942">
            <a:solidFill>
              <a:srgbClr val="4564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755256" y="10022890"/>
            <a:ext cx="14725650" cy="8388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74295" algn="ctr">
              <a:lnSpc>
                <a:spcPct val="100000"/>
              </a:lnSpc>
              <a:spcBef>
                <a:spcPts val="135"/>
              </a:spcBef>
            </a:pPr>
            <a:r>
              <a:rPr sz="2600" spc="-5" dirty="0">
                <a:solidFill>
                  <a:srgbClr val="456480"/>
                </a:solidFill>
                <a:latin typeface="Tahoma"/>
                <a:cs typeface="Tahoma"/>
              </a:rPr>
              <a:t>К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00" dirty="0">
                <a:solidFill>
                  <a:srgbClr val="456480"/>
                </a:solidFill>
                <a:latin typeface="Tahoma"/>
                <a:cs typeface="Tahoma"/>
              </a:rPr>
              <a:t>участию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-35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85" dirty="0">
                <a:solidFill>
                  <a:srgbClr val="456480"/>
                </a:solidFill>
                <a:latin typeface="Tahoma"/>
                <a:cs typeface="Tahoma"/>
              </a:rPr>
              <a:t>конкурсном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10" dirty="0">
                <a:solidFill>
                  <a:srgbClr val="456480"/>
                </a:solidFill>
                <a:latin typeface="Tahoma"/>
                <a:cs typeface="Tahoma"/>
              </a:rPr>
              <a:t>отборе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65" dirty="0">
                <a:solidFill>
                  <a:srgbClr val="456480"/>
                </a:solidFill>
                <a:latin typeface="Tahoma"/>
                <a:cs typeface="Tahoma"/>
              </a:rPr>
              <a:t>на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10" dirty="0">
                <a:solidFill>
                  <a:srgbClr val="456480"/>
                </a:solidFill>
                <a:latin typeface="Tahoma"/>
                <a:cs typeface="Tahoma"/>
              </a:rPr>
              <a:t>очередной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75" dirty="0">
                <a:solidFill>
                  <a:srgbClr val="456480"/>
                </a:solidFill>
                <a:latin typeface="Tahoma"/>
                <a:cs typeface="Tahoma"/>
              </a:rPr>
              <a:t>финансовой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55" dirty="0">
                <a:solidFill>
                  <a:srgbClr val="456480"/>
                </a:solidFill>
                <a:latin typeface="Tahoma"/>
                <a:cs typeface="Tahoma"/>
              </a:rPr>
              <a:t>год</a:t>
            </a:r>
            <a:r>
              <a:rPr sz="2600" spc="-1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25" dirty="0">
                <a:solidFill>
                  <a:srgbClr val="456480"/>
                </a:solidFill>
                <a:latin typeface="Tahoma"/>
                <a:cs typeface="Tahoma"/>
              </a:rPr>
              <a:t>допускаются</a:t>
            </a:r>
            <a:r>
              <a:rPr sz="26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120" dirty="0">
                <a:solidFill>
                  <a:srgbClr val="456480"/>
                </a:solidFill>
                <a:latin typeface="Tahoma"/>
                <a:cs typeface="Tahoma"/>
              </a:rPr>
              <a:t>проекты</a:t>
            </a:r>
            <a:endParaRPr sz="2600" dirty="0">
              <a:latin typeface="Tahoma"/>
              <a:cs typeface="Tahoma"/>
            </a:endParaRPr>
          </a:p>
          <a:p>
            <a:pPr marR="74295" algn="ctr">
              <a:lnSpc>
                <a:spcPct val="100000"/>
              </a:lnSpc>
              <a:spcBef>
                <a:spcPts val="120"/>
              </a:spcBef>
            </a:pPr>
            <a:r>
              <a:rPr sz="2600" spc="195" dirty="0">
                <a:solidFill>
                  <a:srgbClr val="456480"/>
                </a:solidFill>
                <a:latin typeface="Tahoma"/>
                <a:cs typeface="Tahoma"/>
              </a:rPr>
              <a:t>со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120" dirty="0">
                <a:solidFill>
                  <a:srgbClr val="456480"/>
                </a:solidFill>
                <a:latin typeface="Tahoma"/>
                <a:cs typeface="Tahoma"/>
              </a:rPr>
              <a:t>сроком</a:t>
            </a:r>
            <a:r>
              <a:rPr sz="26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95" dirty="0">
                <a:solidFill>
                  <a:srgbClr val="456480"/>
                </a:solidFill>
                <a:latin typeface="Tahoma"/>
                <a:cs typeface="Tahoma"/>
              </a:rPr>
              <a:t>реализации,</a:t>
            </a:r>
            <a:r>
              <a:rPr sz="2600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spc="90" dirty="0">
                <a:solidFill>
                  <a:srgbClr val="456480"/>
                </a:solidFill>
                <a:latin typeface="Tahoma"/>
                <a:cs typeface="Tahoma"/>
              </a:rPr>
              <a:t>начинающимися</a:t>
            </a:r>
            <a:r>
              <a:rPr sz="2600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-35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600" b="1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55" dirty="0">
                <a:solidFill>
                  <a:srgbClr val="456480"/>
                </a:solidFill>
                <a:latin typeface="Tahoma"/>
                <a:cs typeface="Tahoma"/>
              </a:rPr>
              <a:t>год</a:t>
            </a:r>
            <a:r>
              <a:rPr sz="2600" b="1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40" dirty="0">
                <a:solidFill>
                  <a:srgbClr val="456480"/>
                </a:solidFill>
                <a:latin typeface="Tahoma"/>
                <a:cs typeface="Tahoma"/>
              </a:rPr>
              <a:t>получения</a:t>
            </a:r>
            <a:r>
              <a:rPr sz="2600" b="1" spc="-15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600" b="1" spc="125" dirty="0">
                <a:solidFill>
                  <a:srgbClr val="456480"/>
                </a:solidFill>
                <a:latin typeface="Tahoma"/>
                <a:cs typeface="Tahoma"/>
              </a:rPr>
              <a:t>гранта</a:t>
            </a:r>
            <a:endParaRPr sz="2600" b="1" dirty="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 flipH="1">
            <a:off x="2512976" y="9888881"/>
            <a:ext cx="189148" cy="1202055"/>
          </a:xfrm>
          <a:custGeom>
            <a:avLst/>
            <a:gdLst/>
            <a:ahLst/>
            <a:cxnLst/>
            <a:rect l="l" t="t" r="r" b="b"/>
            <a:pathLst>
              <a:path w="87630" h="1202054">
                <a:moveTo>
                  <a:pt x="87093" y="0"/>
                </a:moveTo>
                <a:lnTo>
                  <a:pt x="0" y="0"/>
                </a:lnTo>
                <a:lnTo>
                  <a:pt x="0" y="1201538"/>
                </a:lnTo>
                <a:lnTo>
                  <a:pt x="87093" y="1201538"/>
                </a:lnTo>
                <a:lnTo>
                  <a:pt x="87093" y="0"/>
                </a:lnTo>
                <a:close/>
              </a:path>
            </a:pathLst>
          </a:custGeom>
          <a:solidFill>
            <a:srgbClr val="45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24" name="object 24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755650" y="695413"/>
            <a:ext cx="19306748" cy="10586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185" dirty="0">
                <a:solidFill>
                  <a:srgbClr val="C00000"/>
                </a:solidFill>
              </a:rPr>
              <a:t>Напра</a:t>
            </a:r>
            <a:r>
              <a:rPr sz="4400" spc="-200" dirty="0">
                <a:solidFill>
                  <a:srgbClr val="C00000"/>
                </a:solidFill>
              </a:rPr>
              <a:t>в</a:t>
            </a:r>
            <a:r>
              <a:rPr sz="4400" spc="-365" dirty="0">
                <a:solidFill>
                  <a:srgbClr val="C00000"/>
                </a:solidFill>
              </a:rPr>
              <a:t>ления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50" dirty="0">
                <a:solidFill>
                  <a:srgbClr val="C00000"/>
                </a:solidFill>
              </a:rPr>
              <a:t>ра</a:t>
            </a:r>
            <a:r>
              <a:rPr sz="4400" spc="-10" dirty="0">
                <a:solidFill>
                  <a:srgbClr val="C00000"/>
                </a:solidFill>
              </a:rPr>
              <a:t>с</a:t>
            </a:r>
            <a:r>
              <a:rPr sz="4400" spc="-575" dirty="0">
                <a:solidFill>
                  <a:srgbClr val="C00000"/>
                </a:solidFill>
              </a:rPr>
              <a:t>х</a:t>
            </a:r>
            <a:r>
              <a:rPr sz="4400" spc="-220" dirty="0">
                <a:solidFill>
                  <a:srgbClr val="C00000"/>
                </a:solidFill>
              </a:rPr>
              <a:t>о</a:t>
            </a:r>
            <a:r>
              <a:rPr sz="4400" spc="-345" dirty="0">
                <a:solidFill>
                  <a:srgbClr val="C00000"/>
                </a:solidFill>
              </a:rPr>
              <a:t>д</a:t>
            </a:r>
            <a:r>
              <a:rPr sz="4400" spc="-280" dirty="0">
                <a:solidFill>
                  <a:srgbClr val="C00000"/>
                </a:solidFill>
              </a:rPr>
              <a:t>ования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15" dirty="0">
                <a:solidFill>
                  <a:srgbClr val="C00000"/>
                </a:solidFill>
              </a:rPr>
              <a:t>ср</a:t>
            </a:r>
            <a:r>
              <a:rPr sz="4400" spc="-114" dirty="0">
                <a:solidFill>
                  <a:srgbClr val="C00000"/>
                </a:solidFill>
              </a:rPr>
              <a:t>е</a:t>
            </a:r>
            <a:r>
              <a:rPr sz="4400" spc="-345" dirty="0">
                <a:solidFill>
                  <a:srgbClr val="C00000"/>
                </a:solidFill>
              </a:rPr>
              <a:t>д</a:t>
            </a:r>
            <a:r>
              <a:rPr sz="4400" spc="5" dirty="0">
                <a:solidFill>
                  <a:srgbClr val="C00000"/>
                </a:solidFill>
              </a:rPr>
              <a:t>с</a:t>
            </a:r>
            <a:r>
              <a:rPr sz="4400" spc="-385" dirty="0">
                <a:solidFill>
                  <a:srgbClr val="C00000"/>
                </a:solidFill>
              </a:rPr>
              <a:t>тв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204" dirty="0" err="1" smtClean="0">
                <a:solidFill>
                  <a:srgbClr val="C00000"/>
                </a:solidFill>
              </a:rPr>
              <a:t>гран</a:t>
            </a:r>
            <a:r>
              <a:rPr sz="4400" spc="-280" dirty="0" err="1" smtClean="0">
                <a:solidFill>
                  <a:srgbClr val="C00000"/>
                </a:solidFill>
              </a:rPr>
              <a:t>т</a:t>
            </a:r>
            <a:r>
              <a:rPr sz="4400" spc="130" dirty="0" err="1" smtClean="0">
                <a:solidFill>
                  <a:srgbClr val="C00000"/>
                </a:solidFill>
              </a:rPr>
              <a:t>а</a:t>
            </a:r>
            <a:r>
              <a:rPr lang="ru-RU" sz="4400" spc="130" dirty="0" smtClean="0">
                <a:solidFill>
                  <a:srgbClr val="C00000"/>
                </a:solidFill>
              </a:rPr>
              <a:t> </a:t>
            </a:r>
            <a:br>
              <a:rPr lang="ru-RU" sz="4400" spc="130" dirty="0" smtClean="0">
                <a:solidFill>
                  <a:srgbClr val="C00000"/>
                </a:solidFill>
              </a:rPr>
            </a:br>
            <a:r>
              <a:rPr lang="ru-RU" sz="2400" b="0" spc="130" dirty="0" smtClean="0">
                <a:solidFill>
                  <a:schemeClr val="accent1">
                    <a:lumMod val="50000"/>
                  </a:schemeClr>
                </a:solidFill>
              </a:rPr>
              <a:t>(приложение к приказу Минсельхоза России от 07.06.2023 № 553)</a:t>
            </a:r>
            <a:endParaRPr sz="24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4</a:t>
            </a:fld>
            <a:endParaRPr spc="-8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0901"/>
              </p:ext>
            </p:extLst>
          </p:nvPr>
        </p:nvGraphicFramePr>
        <p:xfrm>
          <a:off x="10052050" y="2073205"/>
          <a:ext cx="9680017" cy="90082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9127">
                  <a:extLst>
                    <a:ext uri="{9D8B030D-6E8A-4147-A177-3AD203B41FA5}">
                      <a16:colId xmlns:a16="http://schemas.microsoft.com/office/drawing/2014/main" val="3468918847"/>
                    </a:ext>
                  </a:extLst>
                </a:gridCol>
                <a:gridCol w="7710890">
                  <a:extLst>
                    <a:ext uri="{9D8B030D-6E8A-4147-A177-3AD203B41FA5}">
                      <a16:colId xmlns:a16="http://schemas.microsoft.com/office/drawing/2014/main" val="3659573070"/>
                    </a:ext>
                  </a:extLst>
                </a:gridCol>
              </a:tblGrid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2"/>
                        </a:rPr>
                        <a:t>28.93.17.111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очистительные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1037587158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3"/>
                        </a:rPr>
                        <a:t>28.93.17.112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для измельчения и нарезания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2206293818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4"/>
                        </a:rPr>
                        <a:t>28.93.17.113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месильно-перемешивающие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1898965273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5"/>
                        </a:rPr>
                        <a:t>28.93.17.114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дозировочно-формовочные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2871475704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6"/>
                        </a:rPr>
                        <a:t>28.93.17.115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универсальные с комплектом сменных механизмов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3289597478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7"/>
                        </a:rPr>
                        <a:t>28.93.17.119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для механической обработки прочие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3832439439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8"/>
                        </a:rPr>
                        <a:t>28.93.17.120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для производства хлебобулочных изделий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1206377890"/>
                  </a:ext>
                </a:extLst>
              </a:tr>
              <a:tr h="27116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9"/>
                        </a:rPr>
                        <a:t>28.99.32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Карусели, качели, тиры и прочие аттракционы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3335689879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0"/>
                        </a:rPr>
                        <a:t>28.99.32.110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Карусели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2900180463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1"/>
                        </a:rPr>
                        <a:t>28.99.32.120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1787318667"/>
                  </a:ext>
                </a:extLst>
              </a:tr>
              <a:tr h="27116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12"/>
                        </a:rPr>
                        <a:t>29.10.3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автотранспортные для перевозки 10 или более человек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2573714716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3"/>
                        </a:rPr>
                        <a:t>29.10.52.110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транспортные снегоходные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3624287133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4"/>
                        </a:rPr>
                        <a:t>29.10.52.130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Квадроциклы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3511770885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5"/>
                        </a:rPr>
                        <a:t>29.10.59.280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транспортные - фургоны для перевозки пищевых продуктов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2787569948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6"/>
                        </a:rPr>
                        <a:t>29.20.22.000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Прицепы и полуприцепы типа фургонов для проживания или отдыха на природе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1025995731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7"/>
                        </a:rPr>
                        <a:t>30.11.21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Суда круизные, суда экскурсионные и аналогичные плавучие средства для перевозки пассажиров; паромы всех типов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3552944187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8"/>
                        </a:rPr>
                        <a:t>30.12.19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Суда прогулочные или спортивные прочие; лодки гребные, шлюпки и каноэ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1555517131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19"/>
                        </a:rPr>
                        <a:t>30.30.20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Аэростаты и дирижабли; планеры, дельтапланы и прочие безмоторные летательные аппараты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2269466732"/>
                  </a:ext>
                </a:extLst>
              </a:tr>
              <a:tr h="27116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20"/>
                        </a:rPr>
                        <a:t>31.01.13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Мебель деревянная для предприятий торговли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4060780881"/>
                  </a:ext>
                </a:extLst>
              </a:tr>
              <a:tr h="27116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21"/>
                        </a:rPr>
                        <a:t>31.02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Мебель кухонная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3230155920"/>
                  </a:ext>
                </a:extLst>
              </a:tr>
              <a:tr h="27116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22"/>
                        </a:rPr>
                        <a:t>31.09.12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Мебель деревянная для спальни, столовой и гостиной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134087816"/>
                  </a:ext>
                </a:extLst>
              </a:tr>
              <a:tr h="45014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23"/>
                        </a:rPr>
                        <a:t>31.09.14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Мебель из пластмасс или прочих материалов (тростника, лозы или бамбука).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607" marR="14607" marT="24030" marB="24030"/>
                </a:tc>
                <a:extLst>
                  <a:ext uri="{0D108BD9-81ED-4DB2-BD59-A6C34878D82A}">
                    <a16:rowId xmlns:a16="http://schemas.microsoft.com/office/drawing/2014/main" val="197501019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813212"/>
              </p:ext>
            </p:extLst>
          </p:nvPr>
        </p:nvGraphicFramePr>
        <p:xfrm>
          <a:off x="298450" y="2073214"/>
          <a:ext cx="9486028" cy="9008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116">
                  <a:extLst>
                    <a:ext uri="{9D8B030D-6E8A-4147-A177-3AD203B41FA5}">
                      <a16:colId xmlns:a16="http://schemas.microsoft.com/office/drawing/2014/main" val="1175788723"/>
                    </a:ext>
                  </a:extLst>
                </a:gridCol>
                <a:gridCol w="7657912">
                  <a:extLst>
                    <a:ext uri="{9D8B030D-6E8A-4147-A177-3AD203B41FA5}">
                      <a16:colId xmlns:a16="http://schemas.microsoft.com/office/drawing/2014/main" val="3244536253"/>
                    </a:ext>
                  </a:extLst>
                </a:gridCol>
              </a:tblGrid>
              <a:tr h="25893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24"/>
                        </a:rPr>
                        <a:t>16.23.20.120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Домики деревянные для содержания зверей, животных и птиц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1230931218"/>
                  </a:ext>
                </a:extLst>
              </a:tr>
              <a:tr h="360765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25"/>
                        </a:rPr>
                        <a:t>27.11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Электродвигатели, генераторы, трансформаторы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3501337398"/>
                  </a:ext>
                </a:extLst>
              </a:tr>
              <a:tr h="35016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26"/>
                        </a:rPr>
                        <a:t>27.51.21.121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кухонные универсальные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3239025471"/>
                  </a:ext>
                </a:extLst>
              </a:tr>
              <a:tr h="406248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27"/>
                        </a:rPr>
                        <a:t>28.25.12.130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Кондиционеры бытовые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2740267995"/>
                  </a:ext>
                </a:extLst>
              </a:tr>
              <a:tr h="46397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28"/>
                        </a:rPr>
                        <a:t>28.25.13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холодильное и морозильное и тепловые насосы, кроме бытового оборудования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2580389475"/>
                  </a:ext>
                </a:extLst>
              </a:tr>
              <a:tr h="293495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29"/>
                        </a:rPr>
                        <a:t>28.29.32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Устройства взвешивающие и весы для взвешивания людей и бытовые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45232354"/>
                  </a:ext>
                </a:extLst>
              </a:tr>
              <a:tr h="360765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30"/>
                        </a:rPr>
                        <a:t>28.29.5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посудомоечные промышленного типа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1690110801"/>
                  </a:ext>
                </a:extLst>
              </a:tr>
              <a:tr h="360765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31"/>
                        </a:rPr>
                        <a:t>28.30.2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Тракторы для сельского хозяйства прочие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4232546641"/>
                  </a:ext>
                </a:extLst>
              </a:tr>
              <a:tr h="438852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32"/>
                        </a:rPr>
                        <a:t>28.30.86.120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для садоводства, не включенное в другие группировки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2075362433"/>
                  </a:ext>
                </a:extLst>
              </a:tr>
              <a:tr h="46397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33"/>
                        </a:rPr>
                        <a:t>28.93.15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Печи хлебопекарные неэлектрические; оборудование промышленное для приготовления или подогрева пищи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2779936573"/>
                  </a:ext>
                </a:extLst>
              </a:tr>
              <a:tr h="363528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 dirty="0">
                          <a:effectLst/>
                          <a:hlinkClick r:id="rId34"/>
                        </a:rPr>
                        <a:t>28.93.15.110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Печи хлебопекарные неэлектрические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929325264"/>
                  </a:ext>
                </a:extLst>
              </a:tr>
              <a:tr h="254035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35"/>
                        </a:rPr>
                        <a:t>28.93.15.120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для промышленного приготовления или подогрева пищи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1984353307"/>
                  </a:ext>
                </a:extLst>
              </a:tr>
              <a:tr h="304685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36"/>
                        </a:rPr>
                        <a:t>28.93.15.121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Котлы стационарные пищеварочные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4094461783"/>
                  </a:ext>
                </a:extLst>
              </a:tr>
              <a:tr h="406248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37"/>
                        </a:rPr>
                        <a:t>28.93.15.122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Плиты кухонные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3209690144"/>
                  </a:ext>
                </a:extLst>
              </a:tr>
              <a:tr h="406248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38"/>
                        </a:rPr>
                        <a:t>28.93.15.123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Аппараты пищеварочные и жарочные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1257539523"/>
                  </a:ext>
                </a:extLst>
              </a:tr>
              <a:tr h="33061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39"/>
                        </a:rPr>
                        <a:t>28.93.15.126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Пароконвектоматы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3243836045"/>
                  </a:ext>
                </a:extLst>
              </a:tr>
              <a:tr h="406248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40"/>
                        </a:rPr>
                        <a:t>28.93.15.127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Шкафы пекарские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3778732713"/>
                  </a:ext>
                </a:extLst>
              </a:tr>
              <a:tr h="406248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41"/>
                        </a:rPr>
                        <a:t>28.93.15.128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Шкафы жарочные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2902293258"/>
                  </a:ext>
                </a:extLst>
              </a:tr>
              <a:tr h="406248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42"/>
                        </a:rPr>
                        <a:t>28.93.15.131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Мармиты тепловые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2665203107"/>
                  </a:ext>
                </a:extLst>
              </a:tr>
              <a:tr h="406248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43"/>
                        </a:rPr>
                        <a:t>28.93.15.132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Столы тепловые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693239531"/>
                  </a:ext>
                </a:extLst>
              </a:tr>
              <a:tr h="304685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44"/>
                        </a:rPr>
                        <a:t>28.93.15.133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Поверхности жарочные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2724130705"/>
                  </a:ext>
                </a:extLst>
              </a:tr>
              <a:tr h="463979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u="none" strike="noStrike">
                          <a:effectLst/>
                          <a:hlinkClick r:id="rId45"/>
                        </a:rPr>
                        <a:t>28.93.15.139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для промышленного приготовления или подогрева пищи прочее, не включенное в другие группировки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2556671745"/>
                  </a:ext>
                </a:extLst>
              </a:tr>
              <a:tr h="791275"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6"/>
                        </a:rPr>
                        <a:t>28.93.17.110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tc>
                  <a:txBody>
                    <a:bodyPr/>
                    <a:lstStyle/>
                    <a:p>
                      <a:pPr indent="450215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Машины для переработки мяса, овощей и теста (оборудование для механической обработки продуктов на предприятиях общественного питания)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64" marR="13164" marT="21657" marB="21657"/>
                </a:tc>
                <a:extLst>
                  <a:ext uri="{0D108BD9-81ED-4DB2-BD59-A6C34878D82A}">
                    <a16:rowId xmlns:a16="http://schemas.microsoft.com/office/drawing/2014/main" val="1834555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5241" y="180865"/>
            <a:ext cx="194336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«п. 3) приобретение и монтаж туристского оборудования, снаряжения и инвентаря в целях обеспечения эксплуатации туристических объектов, в том числе пунктов проката, объектов туристского показа и объектов развлекательной инфраструктуры, включая детски…..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согласно следующим кодам видов продукции в соответствии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Общероссийским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классификатором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по видам экономической деятельности (ОКПД 2) ОК 034-2014 (КПЕС 2008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12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указанного оборудования, снаряжения и инвентаря, бывших в употреблении и эксплуатации, не допускается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6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886" y="2630070"/>
            <a:ext cx="18116563" cy="2894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100"/>
              </a:spcBef>
            </a:pPr>
            <a:r>
              <a:rPr sz="2800" b="1" spc="-135" dirty="0">
                <a:solidFill>
                  <a:srgbClr val="456480"/>
                </a:solidFill>
                <a:latin typeface="Tahoma"/>
                <a:cs typeface="Tahoma"/>
              </a:rPr>
              <a:t>Размер</a:t>
            </a:r>
            <a:r>
              <a:rPr sz="28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b="1" spc="-90" dirty="0">
                <a:solidFill>
                  <a:srgbClr val="456480"/>
                </a:solidFill>
                <a:latin typeface="Tahoma"/>
                <a:cs typeface="Tahoma"/>
              </a:rPr>
              <a:t>гранта</a:t>
            </a:r>
            <a:r>
              <a:rPr sz="28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5" dirty="0">
                <a:solidFill>
                  <a:srgbClr val="456480"/>
                </a:solidFill>
                <a:latin typeface="Tahoma"/>
                <a:cs typeface="Tahoma"/>
              </a:rPr>
              <a:t>«Агротуризм»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55" dirty="0">
                <a:solidFill>
                  <a:srgbClr val="456480"/>
                </a:solidFill>
                <a:latin typeface="Tahoma"/>
                <a:cs typeface="Tahoma"/>
              </a:rPr>
              <a:t>определяется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-60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70" dirty="0">
                <a:solidFill>
                  <a:srgbClr val="456480"/>
                </a:solidFill>
                <a:latin typeface="Tahoma"/>
                <a:cs typeface="Tahoma"/>
              </a:rPr>
              <a:t>зависимости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25" dirty="0">
                <a:solidFill>
                  <a:srgbClr val="456480"/>
                </a:solidFill>
                <a:latin typeface="Tahoma"/>
                <a:cs typeface="Tahoma"/>
              </a:rPr>
              <a:t>от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65" dirty="0">
                <a:solidFill>
                  <a:srgbClr val="456480"/>
                </a:solidFill>
                <a:latin typeface="Tahoma"/>
                <a:cs typeface="Tahoma"/>
              </a:rPr>
              <a:t>размера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60" dirty="0">
                <a:solidFill>
                  <a:srgbClr val="456480"/>
                </a:solidFill>
                <a:latin typeface="Tahoma"/>
                <a:cs typeface="Tahoma"/>
              </a:rPr>
              <a:t>собственных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00" dirty="0">
                <a:solidFill>
                  <a:srgbClr val="456480"/>
                </a:solidFill>
                <a:latin typeface="Tahoma"/>
                <a:cs typeface="Tahoma"/>
              </a:rPr>
              <a:t>средств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5" dirty="0">
                <a:solidFill>
                  <a:srgbClr val="456480"/>
                </a:solidFill>
                <a:latin typeface="Tahoma"/>
                <a:cs typeface="Tahoma"/>
              </a:rPr>
              <a:t>заявителя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750" dirty="0">
              <a:latin typeface="Tahoma"/>
              <a:cs typeface="Tahoma"/>
            </a:endParaRPr>
          </a:p>
          <a:p>
            <a:pPr marL="32384">
              <a:lnSpc>
                <a:spcPct val="100000"/>
              </a:lnSpc>
            </a:pPr>
            <a:r>
              <a:rPr sz="2800" b="1" spc="-35" dirty="0">
                <a:solidFill>
                  <a:srgbClr val="456480"/>
                </a:solidFill>
                <a:latin typeface="Tahoma"/>
                <a:cs typeface="Tahoma"/>
              </a:rPr>
              <a:t>Cрок</a:t>
            </a:r>
            <a:r>
              <a:rPr sz="2800" b="1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b="1" spc="-135" dirty="0">
                <a:solidFill>
                  <a:srgbClr val="456480"/>
                </a:solidFill>
                <a:latin typeface="Tahoma"/>
                <a:cs typeface="Tahoma"/>
              </a:rPr>
              <a:t>освоения</a:t>
            </a:r>
            <a:r>
              <a:rPr sz="2800" b="1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b="1" spc="-100" dirty="0">
                <a:solidFill>
                  <a:srgbClr val="456480"/>
                </a:solidFill>
                <a:latin typeface="Tahoma"/>
                <a:cs typeface="Tahoma"/>
              </a:rPr>
              <a:t>средств</a:t>
            </a:r>
            <a:r>
              <a:rPr sz="2800" b="1" spc="-114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14" dirty="0">
                <a:solidFill>
                  <a:srgbClr val="456480"/>
                </a:solidFill>
                <a:latin typeface="Tahoma"/>
                <a:cs typeface="Tahoma"/>
              </a:rPr>
              <a:t>гранта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b="1" spc="-125" dirty="0">
                <a:solidFill>
                  <a:srgbClr val="C00000"/>
                </a:solidFill>
                <a:latin typeface="Tahoma"/>
                <a:cs typeface="Tahoma"/>
              </a:rPr>
              <a:t>не</a:t>
            </a:r>
            <a:r>
              <a:rPr sz="2800" b="1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35" dirty="0">
                <a:solidFill>
                  <a:srgbClr val="C00000"/>
                </a:solidFill>
                <a:latin typeface="Tahoma"/>
                <a:cs typeface="Tahoma"/>
              </a:rPr>
              <a:t>более</a:t>
            </a:r>
            <a:r>
              <a:rPr sz="2800" b="1" spc="-11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445" dirty="0">
                <a:solidFill>
                  <a:srgbClr val="C00000"/>
                </a:solidFill>
                <a:latin typeface="Tahoma"/>
                <a:cs typeface="Tahoma"/>
              </a:rPr>
              <a:t>18</a:t>
            </a:r>
            <a:r>
              <a:rPr sz="2800" b="1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65" dirty="0">
                <a:solidFill>
                  <a:srgbClr val="C00000"/>
                </a:solidFill>
                <a:latin typeface="Tahoma"/>
                <a:cs typeface="Tahoma"/>
              </a:rPr>
              <a:t>месяцев</a:t>
            </a:r>
            <a:r>
              <a:rPr sz="2800" b="1" spc="-11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spc="190" dirty="0">
                <a:solidFill>
                  <a:srgbClr val="456480"/>
                </a:solidFill>
                <a:latin typeface="Tahoma"/>
                <a:cs typeface="Tahoma"/>
              </a:rPr>
              <a:t>со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5" dirty="0">
                <a:solidFill>
                  <a:srgbClr val="456480"/>
                </a:solidFill>
                <a:latin typeface="Tahoma"/>
                <a:cs typeface="Tahoma"/>
              </a:rPr>
              <a:t>дня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25" dirty="0" err="1">
                <a:solidFill>
                  <a:srgbClr val="456480"/>
                </a:solidFill>
                <a:latin typeface="Tahoma"/>
                <a:cs typeface="Tahoma"/>
              </a:rPr>
              <a:t>получения</a:t>
            </a:r>
            <a:r>
              <a:rPr sz="2800" spc="-1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00" dirty="0" smtClean="0">
                <a:solidFill>
                  <a:srgbClr val="456480"/>
                </a:solidFill>
                <a:latin typeface="Tahoma"/>
                <a:cs typeface="Tahoma"/>
              </a:rPr>
              <a:t>средств</a:t>
            </a:r>
            <a:r>
              <a:rPr lang="ru-RU" sz="2800" spc="100" dirty="0" smtClean="0">
                <a:solidFill>
                  <a:srgbClr val="456480"/>
                </a:solidFill>
                <a:latin typeface="Tahoma"/>
                <a:cs typeface="Tahoma"/>
              </a:rPr>
              <a:t> со дня получения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650" dirty="0">
              <a:latin typeface="Tahoma"/>
              <a:cs typeface="Tahoma"/>
            </a:endParaRPr>
          </a:p>
          <a:p>
            <a:pPr marL="12700" marR="5080">
              <a:lnSpc>
                <a:spcPct val="102400"/>
              </a:lnSpc>
              <a:spcBef>
                <a:spcPts val="5"/>
              </a:spcBef>
            </a:pPr>
            <a:r>
              <a:rPr sz="2800" spc="70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10" dirty="0">
                <a:solidFill>
                  <a:srgbClr val="456480"/>
                </a:solidFill>
                <a:latin typeface="Tahoma"/>
                <a:cs typeface="Tahoma"/>
              </a:rPr>
              <a:t>случае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55" dirty="0">
                <a:solidFill>
                  <a:srgbClr val="456480"/>
                </a:solidFill>
                <a:latin typeface="Tahoma"/>
                <a:cs typeface="Tahoma"/>
              </a:rPr>
              <a:t>наступления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b="1" spc="-165" dirty="0">
                <a:solidFill>
                  <a:srgbClr val="456480"/>
                </a:solidFill>
                <a:latin typeface="Tahoma"/>
                <a:cs typeface="Tahoma"/>
              </a:rPr>
              <a:t>обстоятельств</a:t>
            </a:r>
            <a:r>
              <a:rPr sz="28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b="1" spc="-160" dirty="0">
                <a:solidFill>
                  <a:srgbClr val="456480"/>
                </a:solidFill>
                <a:latin typeface="Tahoma"/>
                <a:cs typeface="Tahoma"/>
              </a:rPr>
              <a:t>непреодолимой</a:t>
            </a:r>
            <a:r>
              <a:rPr sz="28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b="1" spc="-190" dirty="0">
                <a:solidFill>
                  <a:srgbClr val="456480"/>
                </a:solidFill>
                <a:latin typeface="Tahoma"/>
                <a:cs typeface="Tahoma"/>
              </a:rPr>
              <a:t>силы,</a:t>
            </a:r>
            <a:r>
              <a:rPr sz="2800" b="1" spc="-10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45" dirty="0">
                <a:solidFill>
                  <a:srgbClr val="456480"/>
                </a:solidFill>
                <a:latin typeface="Tahoma"/>
                <a:cs typeface="Tahoma"/>
              </a:rPr>
              <a:t>препятствующих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00" dirty="0">
                <a:solidFill>
                  <a:srgbClr val="456480"/>
                </a:solidFill>
                <a:latin typeface="Tahoma"/>
                <a:cs typeface="Tahoma"/>
              </a:rPr>
              <a:t>освоению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00" dirty="0">
                <a:solidFill>
                  <a:srgbClr val="456480"/>
                </a:solidFill>
                <a:latin typeface="Tahoma"/>
                <a:cs typeface="Tahoma"/>
              </a:rPr>
              <a:t>средств</a:t>
            </a:r>
            <a:r>
              <a:rPr sz="2800" spc="-1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14" dirty="0" err="1">
                <a:solidFill>
                  <a:srgbClr val="456480"/>
                </a:solidFill>
                <a:latin typeface="Tahoma"/>
                <a:cs typeface="Tahoma"/>
              </a:rPr>
              <a:t>гранта</a:t>
            </a:r>
            <a:r>
              <a:rPr sz="2800" spc="114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-8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lang="ru-RU" sz="2800" spc="-860" dirty="0" smtClean="0">
                <a:solidFill>
                  <a:srgbClr val="456480"/>
                </a:solidFill>
                <a:latin typeface="Tahoma"/>
                <a:cs typeface="Tahoma"/>
              </a:rPr>
              <a:t/>
            </a:r>
            <a:br>
              <a:rPr lang="ru-RU" sz="2800" spc="-860" dirty="0" smtClean="0">
                <a:solidFill>
                  <a:srgbClr val="456480"/>
                </a:solidFill>
                <a:latin typeface="Tahoma"/>
                <a:cs typeface="Tahoma"/>
              </a:rPr>
            </a:br>
            <a:r>
              <a:rPr sz="2800" spc="-60" dirty="0" smtClean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800" spc="-17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40" dirty="0">
                <a:solidFill>
                  <a:srgbClr val="456480"/>
                </a:solidFill>
                <a:latin typeface="Tahoma"/>
                <a:cs typeface="Tahoma"/>
              </a:rPr>
              <a:t>установленный</a:t>
            </a:r>
            <a:r>
              <a:rPr sz="2800" spc="-1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00" dirty="0">
                <a:solidFill>
                  <a:srgbClr val="456480"/>
                </a:solidFill>
                <a:latin typeface="Tahoma"/>
                <a:cs typeface="Tahoma"/>
              </a:rPr>
              <a:t>срок,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b="1" spc="-70" dirty="0">
                <a:solidFill>
                  <a:srgbClr val="C00000"/>
                </a:solidFill>
                <a:latin typeface="Tahoma"/>
                <a:cs typeface="Tahoma"/>
              </a:rPr>
              <a:t>срок</a:t>
            </a:r>
            <a:r>
              <a:rPr sz="2800" b="1" spc="-11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35" dirty="0">
                <a:solidFill>
                  <a:srgbClr val="C00000"/>
                </a:solidFill>
                <a:latin typeface="Tahoma"/>
                <a:cs typeface="Tahoma"/>
              </a:rPr>
              <a:t>освоения</a:t>
            </a:r>
            <a:r>
              <a:rPr sz="2800" b="1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254" dirty="0">
                <a:solidFill>
                  <a:srgbClr val="C00000"/>
                </a:solidFill>
                <a:latin typeface="Tahoma"/>
                <a:cs typeface="Tahoma"/>
              </a:rPr>
              <a:t>может</a:t>
            </a:r>
            <a:r>
              <a:rPr sz="2800" b="1" spc="-11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229" dirty="0">
                <a:solidFill>
                  <a:srgbClr val="C00000"/>
                </a:solidFill>
                <a:latin typeface="Tahoma"/>
                <a:cs typeface="Tahoma"/>
              </a:rPr>
              <a:t>быть</a:t>
            </a:r>
            <a:r>
              <a:rPr sz="2800" b="1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40" dirty="0">
                <a:solidFill>
                  <a:srgbClr val="C00000"/>
                </a:solidFill>
                <a:latin typeface="Tahoma"/>
                <a:cs typeface="Tahoma"/>
              </a:rPr>
              <a:t>продлен,</a:t>
            </a:r>
            <a:r>
              <a:rPr sz="2800" b="1" spc="-11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35" dirty="0">
                <a:solidFill>
                  <a:srgbClr val="C00000"/>
                </a:solidFill>
                <a:latin typeface="Tahoma"/>
                <a:cs typeface="Tahoma"/>
              </a:rPr>
              <a:t>но</a:t>
            </a:r>
            <a:r>
              <a:rPr sz="2800" b="1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25" dirty="0">
                <a:solidFill>
                  <a:srgbClr val="C00000"/>
                </a:solidFill>
                <a:latin typeface="Tahoma"/>
                <a:cs typeface="Tahoma"/>
              </a:rPr>
              <a:t>не</a:t>
            </a:r>
            <a:r>
              <a:rPr sz="2800" b="1" spc="-11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35" dirty="0">
                <a:solidFill>
                  <a:srgbClr val="C00000"/>
                </a:solidFill>
                <a:latin typeface="Tahoma"/>
                <a:cs typeface="Tahoma"/>
              </a:rPr>
              <a:t>более</a:t>
            </a:r>
            <a:r>
              <a:rPr sz="2800" b="1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95" dirty="0">
                <a:solidFill>
                  <a:srgbClr val="C00000"/>
                </a:solidFill>
                <a:latin typeface="Tahoma"/>
                <a:cs typeface="Tahoma"/>
              </a:rPr>
              <a:t>чем</a:t>
            </a:r>
            <a:r>
              <a:rPr sz="2800" b="1" spc="-11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65" dirty="0">
                <a:solidFill>
                  <a:srgbClr val="C00000"/>
                </a:solidFill>
                <a:latin typeface="Tahoma"/>
                <a:cs typeface="Tahoma"/>
              </a:rPr>
              <a:t>на</a:t>
            </a:r>
            <a:r>
              <a:rPr sz="2800" b="1" spc="-1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235" dirty="0">
                <a:solidFill>
                  <a:srgbClr val="C00000"/>
                </a:solidFill>
                <a:latin typeface="Tahoma"/>
                <a:cs typeface="Tahoma"/>
              </a:rPr>
              <a:t>6</a:t>
            </a:r>
            <a:r>
              <a:rPr sz="2800" b="1" spc="-114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800" b="1" spc="-165" dirty="0">
                <a:solidFill>
                  <a:srgbClr val="C00000"/>
                </a:solidFill>
                <a:latin typeface="Tahoma"/>
                <a:cs typeface="Tahoma"/>
              </a:rPr>
              <a:t>месяцев</a:t>
            </a:r>
            <a:endParaRPr sz="2800" dirty="0">
              <a:solidFill>
                <a:srgbClr val="C00000"/>
              </a:solidFill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50887" y="6895099"/>
            <a:ext cx="2242185" cy="2222500"/>
            <a:chOff x="850887" y="6895099"/>
            <a:chExt cx="2242185" cy="2222500"/>
          </a:xfrm>
        </p:grpSpPr>
        <p:sp>
          <p:nvSpPr>
            <p:cNvPr id="4" name="object 4"/>
            <p:cNvSpPr/>
            <p:nvPr/>
          </p:nvSpPr>
          <p:spPr>
            <a:xfrm>
              <a:off x="850887" y="6895099"/>
              <a:ext cx="2226310" cy="2222500"/>
            </a:xfrm>
            <a:custGeom>
              <a:avLst/>
              <a:gdLst/>
              <a:ahLst/>
              <a:cxnLst/>
              <a:rect l="l" t="t" r="r" b="b"/>
              <a:pathLst>
                <a:path w="2226310" h="2222500">
                  <a:moveTo>
                    <a:pt x="1302854" y="2209800"/>
                  </a:moveTo>
                  <a:lnTo>
                    <a:pt x="923239" y="2209800"/>
                  </a:lnTo>
                  <a:lnTo>
                    <a:pt x="969819" y="2222500"/>
                  </a:lnTo>
                  <a:lnTo>
                    <a:pt x="1256274" y="2222500"/>
                  </a:lnTo>
                  <a:lnTo>
                    <a:pt x="1302854" y="2209800"/>
                  </a:lnTo>
                  <a:close/>
                </a:path>
                <a:path w="2226310" h="2222500">
                  <a:moveTo>
                    <a:pt x="1302854" y="12700"/>
                  </a:moveTo>
                  <a:lnTo>
                    <a:pt x="923239" y="12700"/>
                  </a:lnTo>
                  <a:lnTo>
                    <a:pt x="877310" y="25400"/>
                  </a:lnTo>
                  <a:lnTo>
                    <a:pt x="700933" y="76200"/>
                  </a:lnTo>
                  <a:lnTo>
                    <a:pt x="658883" y="101600"/>
                  </a:lnTo>
                  <a:lnTo>
                    <a:pt x="617735" y="114300"/>
                  </a:lnTo>
                  <a:lnTo>
                    <a:pt x="577529" y="139700"/>
                  </a:lnTo>
                  <a:lnTo>
                    <a:pt x="538309" y="165100"/>
                  </a:lnTo>
                  <a:lnTo>
                    <a:pt x="500114" y="190500"/>
                  </a:lnTo>
                  <a:lnTo>
                    <a:pt x="462988" y="215900"/>
                  </a:lnTo>
                  <a:lnTo>
                    <a:pt x="426973" y="241300"/>
                  </a:lnTo>
                  <a:lnTo>
                    <a:pt x="392109" y="266700"/>
                  </a:lnTo>
                  <a:lnTo>
                    <a:pt x="358438" y="292100"/>
                  </a:lnTo>
                  <a:lnTo>
                    <a:pt x="326003" y="330200"/>
                  </a:lnTo>
                  <a:lnTo>
                    <a:pt x="294845" y="355600"/>
                  </a:lnTo>
                  <a:lnTo>
                    <a:pt x="265006" y="393700"/>
                  </a:lnTo>
                  <a:lnTo>
                    <a:pt x="236528" y="431800"/>
                  </a:lnTo>
                  <a:lnTo>
                    <a:pt x="209452" y="469900"/>
                  </a:lnTo>
                  <a:lnTo>
                    <a:pt x="183820" y="508000"/>
                  </a:lnTo>
                  <a:lnTo>
                    <a:pt x="159674" y="546100"/>
                  </a:lnTo>
                  <a:lnTo>
                    <a:pt x="137056" y="584200"/>
                  </a:lnTo>
                  <a:lnTo>
                    <a:pt x="116007" y="622300"/>
                  </a:lnTo>
                  <a:lnTo>
                    <a:pt x="96570" y="660400"/>
                  </a:lnTo>
                  <a:lnTo>
                    <a:pt x="78785" y="698500"/>
                  </a:lnTo>
                  <a:lnTo>
                    <a:pt x="62695" y="749300"/>
                  </a:lnTo>
                  <a:lnTo>
                    <a:pt x="48342" y="787400"/>
                  </a:lnTo>
                  <a:lnTo>
                    <a:pt x="35767" y="838200"/>
                  </a:lnTo>
                  <a:lnTo>
                    <a:pt x="25012" y="876300"/>
                  </a:lnTo>
                  <a:lnTo>
                    <a:pt x="16119" y="927100"/>
                  </a:lnTo>
                  <a:lnTo>
                    <a:pt x="9129" y="977900"/>
                  </a:lnTo>
                  <a:lnTo>
                    <a:pt x="4085" y="1016000"/>
                  </a:lnTo>
                  <a:lnTo>
                    <a:pt x="1028" y="1066800"/>
                  </a:lnTo>
                  <a:lnTo>
                    <a:pt x="0" y="1117600"/>
                  </a:lnTo>
                  <a:lnTo>
                    <a:pt x="1028" y="1168400"/>
                  </a:lnTo>
                  <a:lnTo>
                    <a:pt x="4085" y="1206500"/>
                  </a:lnTo>
                  <a:lnTo>
                    <a:pt x="9129" y="1257300"/>
                  </a:lnTo>
                  <a:lnTo>
                    <a:pt x="16119" y="1308100"/>
                  </a:lnTo>
                  <a:lnTo>
                    <a:pt x="25012" y="1346200"/>
                  </a:lnTo>
                  <a:lnTo>
                    <a:pt x="35767" y="1397000"/>
                  </a:lnTo>
                  <a:lnTo>
                    <a:pt x="48342" y="1435100"/>
                  </a:lnTo>
                  <a:lnTo>
                    <a:pt x="62695" y="1485900"/>
                  </a:lnTo>
                  <a:lnTo>
                    <a:pt x="78785" y="1524000"/>
                  </a:lnTo>
                  <a:lnTo>
                    <a:pt x="96570" y="1574800"/>
                  </a:lnTo>
                  <a:lnTo>
                    <a:pt x="116007" y="1612900"/>
                  </a:lnTo>
                  <a:lnTo>
                    <a:pt x="137056" y="1651000"/>
                  </a:lnTo>
                  <a:lnTo>
                    <a:pt x="159674" y="1689100"/>
                  </a:lnTo>
                  <a:lnTo>
                    <a:pt x="183820" y="1727200"/>
                  </a:lnTo>
                  <a:lnTo>
                    <a:pt x="209452" y="1765300"/>
                  </a:lnTo>
                  <a:lnTo>
                    <a:pt x="236528" y="1803400"/>
                  </a:lnTo>
                  <a:lnTo>
                    <a:pt x="265006" y="1841500"/>
                  </a:lnTo>
                  <a:lnTo>
                    <a:pt x="294845" y="1866900"/>
                  </a:lnTo>
                  <a:lnTo>
                    <a:pt x="326003" y="1905000"/>
                  </a:lnTo>
                  <a:lnTo>
                    <a:pt x="358438" y="1930400"/>
                  </a:lnTo>
                  <a:lnTo>
                    <a:pt x="392109" y="1968500"/>
                  </a:lnTo>
                  <a:lnTo>
                    <a:pt x="426973" y="1993900"/>
                  </a:lnTo>
                  <a:lnTo>
                    <a:pt x="462988" y="2019300"/>
                  </a:lnTo>
                  <a:lnTo>
                    <a:pt x="500114" y="2044700"/>
                  </a:lnTo>
                  <a:lnTo>
                    <a:pt x="538309" y="2070100"/>
                  </a:lnTo>
                  <a:lnTo>
                    <a:pt x="577529" y="2095500"/>
                  </a:lnTo>
                  <a:lnTo>
                    <a:pt x="617735" y="2108200"/>
                  </a:lnTo>
                  <a:lnTo>
                    <a:pt x="658883" y="2133600"/>
                  </a:lnTo>
                  <a:lnTo>
                    <a:pt x="700933" y="2146300"/>
                  </a:lnTo>
                  <a:lnTo>
                    <a:pt x="743842" y="2171700"/>
                  </a:lnTo>
                  <a:lnTo>
                    <a:pt x="877310" y="2209800"/>
                  </a:lnTo>
                  <a:lnTo>
                    <a:pt x="1348784" y="2209800"/>
                  </a:lnTo>
                  <a:lnTo>
                    <a:pt x="1482251" y="2171700"/>
                  </a:lnTo>
                  <a:lnTo>
                    <a:pt x="1525160" y="2146300"/>
                  </a:lnTo>
                  <a:lnTo>
                    <a:pt x="1567210" y="2133600"/>
                  </a:lnTo>
                  <a:lnTo>
                    <a:pt x="1608359" y="2108200"/>
                  </a:lnTo>
                  <a:lnTo>
                    <a:pt x="1648564" y="2095500"/>
                  </a:lnTo>
                  <a:lnTo>
                    <a:pt x="1687785" y="2070100"/>
                  </a:lnTo>
                  <a:lnTo>
                    <a:pt x="1725979" y="2044700"/>
                  </a:lnTo>
                  <a:lnTo>
                    <a:pt x="1763105" y="2019300"/>
                  </a:lnTo>
                  <a:lnTo>
                    <a:pt x="1065229" y="2019300"/>
                  </a:lnTo>
                  <a:lnTo>
                    <a:pt x="1018062" y="2006600"/>
                  </a:lnTo>
                  <a:lnTo>
                    <a:pt x="971606" y="2006600"/>
                  </a:lnTo>
                  <a:lnTo>
                    <a:pt x="837137" y="1968500"/>
                  </a:lnTo>
                  <a:lnTo>
                    <a:pt x="752193" y="1943100"/>
                  </a:lnTo>
                  <a:lnTo>
                    <a:pt x="711318" y="1917700"/>
                  </a:lnTo>
                  <a:lnTo>
                    <a:pt x="671591" y="1905000"/>
                  </a:lnTo>
                  <a:lnTo>
                    <a:pt x="633075" y="1879600"/>
                  </a:lnTo>
                  <a:lnTo>
                    <a:pt x="595830" y="1854200"/>
                  </a:lnTo>
                  <a:lnTo>
                    <a:pt x="559920" y="1828800"/>
                  </a:lnTo>
                  <a:lnTo>
                    <a:pt x="525407" y="1803400"/>
                  </a:lnTo>
                  <a:lnTo>
                    <a:pt x="492353" y="1765300"/>
                  </a:lnTo>
                  <a:lnTo>
                    <a:pt x="460820" y="1739900"/>
                  </a:lnTo>
                  <a:lnTo>
                    <a:pt x="430871" y="1701800"/>
                  </a:lnTo>
                  <a:lnTo>
                    <a:pt x="402567" y="1663700"/>
                  </a:lnTo>
                  <a:lnTo>
                    <a:pt x="375971" y="1638300"/>
                  </a:lnTo>
                  <a:lnTo>
                    <a:pt x="351145" y="1600200"/>
                  </a:lnTo>
                  <a:lnTo>
                    <a:pt x="328152" y="1562100"/>
                  </a:lnTo>
                  <a:lnTo>
                    <a:pt x="307053" y="1511300"/>
                  </a:lnTo>
                  <a:lnTo>
                    <a:pt x="287910" y="1473200"/>
                  </a:lnTo>
                  <a:lnTo>
                    <a:pt x="270787" y="1435100"/>
                  </a:lnTo>
                  <a:lnTo>
                    <a:pt x="255745" y="1397000"/>
                  </a:lnTo>
                  <a:lnTo>
                    <a:pt x="242847" y="1346200"/>
                  </a:lnTo>
                  <a:lnTo>
                    <a:pt x="232154" y="1308100"/>
                  </a:lnTo>
                  <a:lnTo>
                    <a:pt x="223729" y="1257300"/>
                  </a:lnTo>
                  <a:lnTo>
                    <a:pt x="217634" y="1206500"/>
                  </a:lnTo>
                  <a:lnTo>
                    <a:pt x="213931" y="1168400"/>
                  </a:lnTo>
                  <a:lnTo>
                    <a:pt x="212683" y="1117600"/>
                  </a:lnTo>
                  <a:lnTo>
                    <a:pt x="213931" y="1066800"/>
                  </a:lnTo>
                  <a:lnTo>
                    <a:pt x="217634" y="1016000"/>
                  </a:lnTo>
                  <a:lnTo>
                    <a:pt x="223729" y="977900"/>
                  </a:lnTo>
                  <a:lnTo>
                    <a:pt x="232154" y="927100"/>
                  </a:lnTo>
                  <a:lnTo>
                    <a:pt x="242847" y="889000"/>
                  </a:lnTo>
                  <a:lnTo>
                    <a:pt x="255745" y="838200"/>
                  </a:lnTo>
                  <a:lnTo>
                    <a:pt x="270787" y="800100"/>
                  </a:lnTo>
                  <a:lnTo>
                    <a:pt x="287910" y="749300"/>
                  </a:lnTo>
                  <a:lnTo>
                    <a:pt x="307053" y="711200"/>
                  </a:lnTo>
                  <a:lnTo>
                    <a:pt x="328152" y="673100"/>
                  </a:lnTo>
                  <a:lnTo>
                    <a:pt x="351145" y="635000"/>
                  </a:lnTo>
                  <a:lnTo>
                    <a:pt x="375971" y="596900"/>
                  </a:lnTo>
                  <a:lnTo>
                    <a:pt x="402567" y="558800"/>
                  </a:lnTo>
                  <a:lnTo>
                    <a:pt x="430871" y="533400"/>
                  </a:lnTo>
                  <a:lnTo>
                    <a:pt x="460820" y="495300"/>
                  </a:lnTo>
                  <a:lnTo>
                    <a:pt x="492353" y="469900"/>
                  </a:lnTo>
                  <a:lnTo>
                    <a:pt x="525407" y="431800"/>
                  </a:lnTo>
                  <a:lnTo>
                    <a:pt x="559920" y="406400"/>
                  </a:lnTo>
                  <a:lnTo>
                    <a:pt x="595830" y="381000"/>
                  </a:lnTo>
                  <a:lnTo>
                    <a:pt x="633075" y="355600"/>
                  </a:lnTo>
                  <a:lnTo>
                    <a:pt x="671591" y="330200"/>
                  </a:lnTo>
                  <a:lnTo>
                    <a:pt x="711318" y="304800"/>
                  </a:lnTo>
                  <a:lnTo>
                    <a:pt x="794153" y="279400"/>
                  </a:lnTo>
                  <a:lnTo>
                    <a:pt x="837137" y="254000"/>
                  </a:lnTo>
                  <a:lnTo>
                    <a:pt x="925926" y="228600"/>
                  </a:lnTo>
                  <a:lnTo>
                    <a:pt x="971606" y="228600"/>
                  </a:lnTo>
                  <a:lnTo>
                    <a:pt x="1018062" y="215900"/>
                  </a:lnTo>
                  <a:lnTo>
                    <a:pt x="1763105" y="215900"/>
                  </a:lnTo>
                  <a:lnTo>
                    <a:pt x="1725979" y="190500"/>
                  </a:lnTo>
                  <a:lnTo>
                    <a:pt x="1687785" y="165100"/>
                  </a:lnTo>
                  <a:lnTo>
                    <a:pt x="1648564" y="139700"/>
                  </a:lnTo>
                  <a:lnTo>
                    <a:pt x="1608359" y="114300"/>
                  </a:lnTo>
                  <a:lnTo>
                    <a:pt x="1567210" y="101600"/>
                  </a:lnTo>
                  <a:lnTo>
                    <a:pt x="1525160" y="76200"/>
                  </a:lnTo>
                  <a:lnTo>
                    <a:pt x="1348784" y="25400"/>
                  </a:lnTo>
                  <a:lnTo>
                    <a:pt x="1302854" y="12700"/>
                  </a:lnTo>
                  <a:close/>
                </a:path>
                <a:path w="2226310" h="2222500">
                  <a:moveTo>
                    <a:pt x="1763105" y="215900"/>
                  </a:moveTo>
                  <a:lnTo>
                    <a:pt x="1208032" y="215900"/>
                  </a:lnTo>
                  <a:lnTo>
                    <a:pt x="1254487" y="228600"/>
                  </a:lnTo>
                  <a:lnTo>
                    <a:pt x="1300168" y="228600"/>
                  </a:lnTo>
                  <a:lnTo>
                    <a:pt x="1388957" y="254000"/>
                  </a:lnTo>
                  <a:lnTo>
                    <a:pt x="1431940" y="279400"/>
                  </a:lnTo>
                  <a:lnTo>
                    <a:pt x="1514775" y="304800"/>
                  </a:lnTo>
                  <a:lnTo>
                    <a:pt x="1554502" y="330200"/>
                  </a:lnTo>
                  <a:lnTo>
                    <a:pt x="1593019" y="355600"/>
                  </a:lnTo>
                  <a:lnTo>
                    <a:pt x="1630263" y="381000"/>
                  </a:lnTo>
                  <a:lnTo>
                    <a:pt x="1666173" y="406400"/>
                  </a:lnTo>
                  <a:lnTo>
                    <a:pt x="1700686" y="431800"/>
                  </a:lnTo>
                  <a:lnTo>
                    <a:pt x="1733740" y="469900"/>
                  </a:lnTo>
                  <a:lnTo>
                    <a:pt x="1765273" y="495300"/>
                  </a:lnTo>
                  <a:lnTo>
                    <a:pt x="1795223" y="533400"/>
                  </a:lnTo>
                  <a:lnTo>
                    <a:pt x="1823527" y="558800"/>
                  </a:lnTo>
                  <a:lnTo>
                    <a:pt x="1850123" y="596900"/>
                  </a:lnTo>
                  <a:lnTo>
                    <a:pt x="1874948" y="635000"/>
                  </a:lnTo>
                  <a:lnTo>
                    <a:pt x="1897942" y="673100"/>
                  </a:lnTo>
                  <a:lnTo>
                    <a:pt x="1919041" y="711200"/>
                  </a:lnTo>
                  <a:lnTo>
                    <a:pt x="1938183" y="749300"/>
                  </a:lnTo>
                  <a:lnTo>
                    <a:pt x="1955306" y="800100"/>
                  </a:lnTo>
                  <a:lnTo>
                    <a:pt x="1970348" y="838200"/>
                  </a:lnTo>
                  <a:lnTo>
                    <a:pt x="1983247" y="889000"/>
                  </a:lnTo>
                  <a:lnTo>
                    <a:pt x="1993940" y="927100"/>
                  </a:lnTo>
                  <a:lnTo>
                    <a:pt x="2002365" y="977900"/>
                  </a:lnTo>
                  <a:lnTo>
                    <a:pt x="2008460" y="1016000"/>
                  </a:lnTo>
                  <a:lnTo>
                    <a:pt x="2012162" y="1066800"/>
                  </a:lnTo>
                  <a:lnTo>
                    <a:pt x="2013410" y="1117600"/>
                  </a:lnTo>
                  <a:lnTo>
                    <a:pt x="2012162" y="1168400"/>
                  </a:lnTo>
                  <a:lnTo>
                    <a:pt x="2008460" y="1206500"/>
                  </a:lnTo>
                  <a:lnTo>
                    <a:pt x="2002365" y="1257300"/>
                  </a:lnTo>
                  <a:lnTo>
                    <a:pt x="1993940" y="1308100"/>
                  </a:lnTo>
                  <a:lnTo>
                    <a:pt x="1983247" y="1346200"/>
                  </a:lnTo>
                  <a:lnTo>
                    <a:pt x="1970348" y="1397000"/>
                  </a:lnTo>
                  <a:lnTo>
                    <a:pt x="1955306" y="1435100"/>
                  </a:lnTo>
                  <a:lnTo>
                    <a:pt x="1938183" y="1473200"/>
                  </a:lnTo>
                  <a:lnTo>
                    <a:pt x="1919041" y="1511300"/>
                  </a:lnTo>
                  <a:lnTo>
                    <a:pt x="1897942" y="1562100"/>
                  </a:lnTo>
                  <a:lnTo>
                    <a:pt x="1874948" y="1600200"/>
                  </a:lnTo>
                  <a:lnTo>
                    <a:pt x="1850123" y="1638300"/>
                  </a:lnTo>
                  <a:lnTo>
                    <a:pt x="1823527" y="1663700"/>
                  </a:lnTo>
                  <a:lnTo>
                    <a:pt x="1795223" y="1701800"/>
                  </a:lnTo>
                  <a:lnTo>
                    <a:pt x="1765273" y="1739900"/>
                  </a:lnTo>
                  <a:lnTo>
                    <a:pt x="1733740" y="1765300"/>
                  </a:lnTo>
                  <a:lnTo>
                    <a:pt x="1700686" y="1803400"/>
                  </a:lnTo>
                  <a:lnTo>
                    <a:pt x="1666173" y="1828800"/>
                  </a:lnTo>
                  <a:lnTo>
                    <a:pt x="1630263" y="1854200"/>
                  </a:lnTo>
                  <a:lnTo>
                    <a:pt x="1593019" y="1879600"/>
                  </a:lnTo>
                  <a:lnTo>
                    <a:pt x="1554502" y="1905000"/>
                  </a:lnTo>
                  <a:lnTo>
                    <a:pt x="1514775" y="1917700"/>
                  </a:lnTo>
                  <a:lnTo>
                    <a:pt x="1473901" y="1943100"/>
                  </a:lnTo>
                  <a:lnTo>
                    <a:pt x="1388957" y="1968500"/>
                  </a:lnTo>
                  <a:lnTo>
                    <a:pt x="1254487" y="2006600"/>
                  </a:lnTo>
                  <a:lnTo>
                    <a:pt x="1208032" y="2006600"/>
                  </a:lnTo>
                  <a:lnTo>
                    <a:pt x="1160864" y="2019300"/>
                  </a:lnTo>
                  <a:lnTo>
                    <a:pt x="1763105" y="2019300"/>
                  </a:lnTo>
                  <a:lnTo>
                    <a:pt x="1799121" y="1993900"/>
                  </a:lnTo>
                  <a:lnTo>
                    <a:pt x="1833985" y="1968500"/>
                  </a:lnTo>
                  <a:lnTo>
                    <a:pt x="1867655" y="1930400"/>
                  </a:lnTo>
                  <a:lnTo>
                    <a:pt x="1900090" y="1905000"/>
                  </a:lnTo>
                  <a:lnTo>
                    <a:pt x="1931248" y="1866900"/>
                  </a:lnTo>
                  <a:lnTo>
                    <a:pt x="1961087" y="1841500"/>
                  </a:lnTo>
                  <a:lnTo>
                    <a:pt x="1989566" y="1803400"/>
                  </a:lnTo>
                  <a:lnTo>
                    <a:pt x="2016642" y="1765300"/>
                  </a:lnTo>
                  <a:lnTo>
                    <a:pt x="2042274" y="1727200"/>
                  </a:lnTo>
                  <a:lnTo>
                    <a:pt x="2066419" y="1689100"/>
                  </a:lnTo>
                  <a:lnTo>
                    <a:pt x="2089038" y="1651000"/>
                  </a:lnTo>
                  <a:lnTo>
                    <a:pt x="2110086" y="1612900"/>
                  </a:lnTo>
                  <a:lnTo>
                    <a:pt x="2129524" y="1574800"/>
                  </a:lnTo>
                  <a:lnTo>
                    <a:pt x="2147308" y="1524000"/>
                  </a:lnTo>
                  <a:lnTo>
                    <a:pt x="2163398" y="1485900"/>
                  </a:lnTo>
                  <a:lnTo>
                    <a:pt x="2177751" y="1435100"/>
                  </a:lnTo>
                  <a:lnTo>
                    <a:pt x="2190326" y="1397000"/>
                  </a:lnTo>
                  <a:lnTo>
                    <a:pt x="2201081" y="1346200"/>
                  </a:lnTo>
                  <a:lnTo>
                    <a:pt x="2209975" y="1308100"/>
                  </a:lnTo>
                  <a:lnTo>
                    <a:pt x="2216964" y="1257300"/>
                  </a:lnTo>
                  <a:lnTo>
                    <a:pt x="2222008" y="1206500"/>
                  </a:lnTo>
                  <a:lnTo>
                    <a:pt x="2225066" y="1168400"/>
                  </a:lnTo>
                  <a:lnTo>
                    <a:pt x="2226094" y="1117600"/>
                  </a:lnTo>
                  <a:lnTo>
                    <a:pt x="2225066" y="1066800"/>
                  </a:lnTo>
                  <a:lnTo>
                    <a:pt x="2222008" y="1016000"/>
                  </a:lnTo>
                  <a:lnTo>
                    <a:pt x="2216964" y="977900"/>
                  </a:lnTo>
                  <a:lnTo>
                    <a:pt x="2209975" y="927100"/>
                  </a:lnTo>
                  <a:lnTo>
                    <a:pt x="2201081" y="876300"/>
                  </a:lnTo>
                  <a:lnTo>
                    <a:pt x="2190326" y="838200"/>
                  </a:lnTo>
                  <a:lnTo>
                    <a:pt x="2177751" y="787400"/>
                  </a:lnTo>
                  <a:lnTo>
                    <a:pt x="2163398" y="749300"/>
                  </a:lnTo>
                  <a:lnTo>
                    <a:pt x="2147308" y="698500"/>
                  </a:lnTo>
                  <a:lnTo>
                    <a:pt x="2129524" y="660400"/>
                  </a:lnTo>
                  <a:lnTo>
                    <a:pt x="2110086" y="622300"/>
                  </a:lnTo>
                  <a:lnTo>
                    <a:pt x="2089038" y="584200"/>
                  </a:lnTo>
                  <a:lnTo>
                    <a:pt x="2066419" y="546100"/>
                  </a:lnTo>
                  <a:lnTo>
                    <a:pt x="2042274" y="508000"/>
                  </a:lnTo>
                  <a:lnTo>
                    <a:pt x="2016642" y="469900"/>
                  </a:lnTo>
                  <a:lnTo>
                    <a:pt x="1989566" y="431800"/>
                  </a:lnTo>
                  <a:lnTo>
                    <a:pt x="1961087" y="393700"/>
                  </a:lnTo>
                  <a:lnTo>
                    <a:pt x="1931248" y="355600"/>
                  </a:lnTo>
                  <a:lnTo>
                    <a:pt x="1900090" y="330200"/>
                  </a:lnTo>
                  <a:lnTo>
                    <a:pt x="1867655" y="292100"/>
                  </a:lnTo>
                  <a:lnTo>
                    <a:pt x="1833985" y="266700"/>
                  </a:lnTo>
                  <a:lnTo>
                    <a:pt x="1799121" y="241300"/>
                  </a:lnTo>
                  <a:lnTo>
                    <a:pt x="1763105" y="215900"/>
                  </a:lnTo>
                  <a:close/>
                </a:path>
                <a:path w="2226310" h="2222500">
                  <a:moveTo>
                    <a:pt x="1161329" y="0"/>
                  </a:moveTo>
                  <a:lnTo>
                    <a:pt x="1064765" y="0"/>
                  </a:lnTo>
                  <a:lnTo>
                    <a:pt x="1017009" y="12700"/>
                  </a:lnTo>
                  <a:lnTo>
                    <a:pt x="1209085" y="12700"/>
                  </a:lnTo>
                  <a:lnTo>
                    <a:pt x="1161329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63571" y="7104189"/>
              <a:ext cx="1800860" cy="1800860"/>
            </a:xfrm>
            <a:custGeom>
              <a:avLst/>
              <a:gdLst/>
              <a:ahLst/>
              <a:cxnLst/>
              <a:rect l="l" t="t" r="r" b="b"/>
              <a:pathLst>
                <a:path w="1800860" h="1800859">
                  <a:moveTo>
                    <a:pt x="900363" y="0"/>
                  </a:moveTo>
                  <a:lnTo>
                    <a:pt x="948181" y="1248"/>
                  </a:lnTo>
                  <a:lnTo>
                    <a:pt x="995348" y="4950"/>
                  </a:lnTo>
                  <a:lnTo>
                    <a:pt x="1041803" y="11045"/>
                  </a:lnTo>
                  <a:lnTo>
                    <a:pt x="1087484" y="19470"/>
                  </a:lnTo>
                  <a:lnTo>
                    <a:pt x="1132328" y="30163"/>
                  </a:lnTo>
                  <a:lnTo>
                    <a:pt x="1176273" y="43061"/>
                  </a:lnTo>
                  <a:lnTo>
                    <a:pt x="1219257" y="58103"/>
                  </a:lnTo>
                  <a:lnTo>
                    <a:pt x="1261217" y="75227"/>
                  </a:lnTo>
                  <a:lnTo>
                    <a:pt x="1302092" y="94369"/>
                  </a:lnTo>
                  <a:lnTo>
                    <a:pt x="1341818" y="115468"/>
                  </a:lnTo>
                  <a:lnTo>
                    <a:pt x="1380335" y="138461"/>
                  </a:lnTo>
                  <a:lnTo>
                    <a:pt x="1417580" y="163287"/>
                  </a:lnTo>
                  <a:lnTo>
                    <a:pt x="1453489" y="189883"/>
                  </a:lnTo>
                  <a:lnTo>
                    <a:pt x="1488002" y="218187"/>
                  </a:lnTo>
                  <a:lnTo>
                    <a:pt x="1521057" y="248136"/>
                  </a:lnTo>
                  <a:lnTo>
                    <a:pt x="1552590" y="279669"/>
                  </a:lnTo>
                  <a:lnTo>
                    <a:pt x="1582539" y="312723"/>
                  </a:lnTo>
                  <a:lnTo>
                    <a:pt x="1610843" y="347237"/>
                  </a:lnTo>
                  <a:lnTo>
                    <a:pt x="1637439" y="383146"/>
                  </a:lnTo>
                  <a:lnTo>
                    <a:pt x="1662265" y="420391"/>
                  </a:lnTo>
                  <a:lnTo>
                    <a:pt x="1685258" y="458907"/>
                  </a:lnTo>
                  <a:lnTo>
                    <a:pt x="1706357" y="498634"/>
                  </a:lnTo>
                  <a:lnTo>
                    <a:pt x="1725499" y="539509"/>
                  </a:lnTo>
                  <a:lnTo>
                    <a:pt x="1742623" y="581469"/>
                  </a:lnTo>
                  <a:lnTo>
                    <a:pt x="1757665" y="624453"/>
                  </a:lnTo>
                  <a:lnTo>
                    <a:pt x="1770563" y="668398"/>
                  </a:lnTo>
                  <a:lnTo>
                    <a:pt x="1781256" y="713241"/>
                  </a:lnTo>
                  <a:lnTo>
                    <a:pt x="1789681" y="758922"/>
                  </a:lnTo>
                  <a:lnTo>
                    <a:pt x="1795776" y="805377"/>
                  </a:lnTo>
                  <a:lnTo>
                    <a:pt x="1799479" y="852545"/>
                  </a:lnTo>
                  <a:lnTo>
                    <a:pt x="1800727" y="900362"/>
                  </a:lnTo>
                  <a:lnTo>
                    <a:pt x="1799479" y="948180"/>
                  </a:lnTo>
                  <a:lnTo>
                    <a:pt x="1795776" y="995347"/>
                  </a:lnTo>
                  <a:lnTo>
                    <a:pt x="1789681" y="1041802"/>
                  </a:lnTo>
                  <a:lnTo>
                    <a:pt x="1781256" y="1087483"/>
                  </a:lnTo>
                  <a:lnTo>
                    <a:pt x="1770563" y="1132327"/>
                  </a:lnTo>
                  <a:lnTo>
                    <a:pt x="1757665" y="1176272"/>
                  </a:lnTo>
                  <a:lnTo>
                    <a:pt x="1742623" y="1219256"/>
                  </a:lnTo>
                  <a:lnTo>
                    <a:pt x="1725499" y="1261216"/>
                  </a:lnTo>
                  <a:lnTo>
                    <a:pt x="1706357" y="1302091"/>
                  </a:lnTo>
                  <a:lnTo>
                    <a:pt x="1685258" y="1341817"/>
                  </a:lnTo>
                  <a:lnTo>
                    <a:pt x="1662265" y="1380334"/>
                  </a:lnTo>
                  <a:lnTo>
                    <a:pt x="1637439" y="1417578"/>
                  </a:lnTo>
                  <a:lnTo>
                    <a:pt x="1610843" y="1453488"/>
                  </a:lnTo>
                  <a:lnTo>
                    <a:pt x="1582539" y="1488001"/>
                  </a:lnTo>
                  <a:lnTo>
                    <a:pt x="1552590" y="1521056"/>
                  </a:lnTo>
                  <a:lnTo>
                    <a:pt x="1521057" y="1552588"/>
                  </a:lnTo>
                  <a:lnTo>
                    <a:pt x="1488002" y="1582538"/>
                  </a:lnTo>
                  <a:lnTo>
                    <a:pt x="1453489" y="1610842"/>
                  </a:lnTo>
                  <a:lnTo>
                    <a:pt x="1417580" y="1637438"/>
                  </a:lnTo>
                  <a:lnTo>
                    <a:pt x="1380335" y="1662264"/>
                  </a:lnTo>
                  <a:lnTo>
                    <a:pt x="1341818" y="1685257"/>
                  </a:lnTo>
                  <a:lnTo>
                    <a:pt x="1302092" y="1706356"/>
                  </a:lnTo>
                  <a:lnTo>
                    <a:pt x="1261217" y="1725498"/>
                  </a:lnTo>
                  <a:lnTo>
                    <a:pt x="1219257" y="1742622"/>
                  </a:lnTo>
                  <a:lnTo>
                    <a:pt x="1176273" y="1757664"/>
                  </a:lnTo>
                  <a:lnTo>
                    <a:pt x="1132328" y="1770562"/>
                  </a:lnTo>
                  <a:lnTo>
                    <a:pt x="1087484" y="1781255"/>
                  </a:lnTo>
                  <a:lnTo>
                    <a:pt x="1041803" y="1789680"/>
                  </a:lnTo>
                  <a:lnTo>
                    <a:pt x="995348" y="1795775"/>
                  </a:lnTo>
                  <a:lnTo>
                    <a:pt x="948181" y="1799478"/>
                  </a:lnTo>
                  <a:lnTo>
                    <a:pt x="900363" y="1800726"/>
                  </a:lnTo>
                  <a:lnTo>
                    <a:pt x="852545" y="1799478"/>
                  </a:lnTo>
                  <a:lnTo>
                    <a:pt x="805378" y="1795775"/>
                  </a:lnTo>
                  <a:lnTo>
                    <a:pt x="758923" y="1789680"/>
                  </a:lnTo>
                  <a:lnTo>
                    <a:pt x="713242" y="1781255"/>
                  </a:lnTo>
                  <a:lnTo>
                    <a:pt x="668398" y="1770562"/>
                  </a:lnTo>
                  <a:lnTo>
                    <a:pt x="624453" y="1757664"/>
                  </a:lnTo>
                  <a:lnTo>
                    <a:pt x="581470" y="1742622"/>
                  </a:lnTo>
                  <a:lnTo>
                    <a:pt x="539509" y="1725498"/>
                  </a:lnTo>
                  <a:lnTo>
                    <a:pt x="498635" y="1706356"/>
                  </a:lnTo>
                  <a:lnTo>
                    <a:pt x="458908" y="1685257"/>
                  </a:lnTo>
                  <a:lnTo>
                    <a:pt x="420391" y="1662264"/>
                  </a:lnTo>
                  <a:lnTo>
                    <a:pt x="383147" y="1637438"/>
                  </a:lnTo>
                  <a:lnTo>
                    <a:pt x="347237" y="1610842"/>
                  </a:lnTo>
                  <a:lnTo>
                    <a:pt x="312724" y="1582538"/>
                  </a:lnTo>
                  <a:lnTo>
                    <a:pt x="279669" y="1552588"/>
                  </a:lnTo>
                  <a:lnTo>
                    <a:pt x="248137" y="1521056"/>
                  </a:lnTo>
                  <a:lnTo>
                    <a:pt x="218187" y="1488001"/>
                  </a:lnTo>
                  <a:lnTo>
                    <a:pt x="189883" y="1453488"/>
                  </a:lnTo>
                  <a:lnTo>
                    <a:pt x="163287" y="1417578"/>
                  </a:lnTo>
                  <a:lnTo>
                    <a:pt x="138461" y="1380334"/>
                  </a:lnTo>
                  <a:lnTo>
                    <a:pt x="115468" y="1341817"/>
                  </a:lnTo>
                  <a:lnTo>
                    <a:pt x="94369" y="1302091"/>
                  </a:lnTo>
                  <a:lnTo>
                    <a:pt x="75227" y="1261216"/>
                  </a:lnTo>
                  <a:lnTo>
                    <a:pt x="58103" y="1219256"/>
                  </a:lnTo>
                  <a:lnTo>
                    <a:pt x="43061" y="1176272"/>
                  </a:lnTo>
                  <a:lnTo>
                    <a:pt x="30163" y="1132327"/>
                  </a:lnTo>
                  <a:lnTo>
                    <a:pt x="19470" y="1087483"/>
                  </a:lnTo>
                  <a:lnTo>
                    <a:pt x="11045" y="1041802"/>
                  </a:lnTo>
                  <a:lnTo>
                    <a:pt x="4950" y="995347"/>
                  </a:lnTo>
                  <a:lnTo>
                    <a:pt x="1248" y="948180"/>
                  </a:lnTo>
                  <a:lnTo>
                    <a:pt x="0" y="900362"/>
                  </a:lnTo>
                  <a:lnTo>
                    <a:pt x="1248" y="852545"/>
                  </a:lnTo>
                  <a:lnTo>
                    <a:pt x="4950" y="805377"/>
                  </a:lnTo>
                  <a:lnTo>
                    <a:pt x="11045" y="758922"/>
                  </a:lnTo>
                  <a:lnTo>
                    <a:pt x="19470" y="713241"/>
                  </a:lnTo>
                  <a:lnTo>
                    <a:pt x="30163" y="668398"/>
                  </a:lnTo>
                  <a:lnTo>
                    <a:pt x="43061" y="624453"/>
                  </a:lnTo>
                  <a:lnTo>
                    <a:pt x="58103" y="581469"/>
                  </a:lnTo>
                  <a:lnTo>
                    <a:pt x="75227" y="539509"/>
                  </a:lnTo>
                  <a:lnTo>
                    <a:pt x="94369" y="498634"/>
                  </a:lnTo>
                  <a:lnTo>
                    <a:pt x="115468" y="458907"/>
                  </a:lnTo>
                  <a:lnTo>
                    <a:pt x="138461" y="420391"/>
                  </a:lnTo>
                  <a:lnTo>
                    <a:pt x="163287" y="383146"/>
                  </a:lnTo>
                  <a:lnTo>
                    <a:pt x="189883" y="347237"/>
                  </a:lnTo>
                  <a:lnTo>
                    <a:pt x="218187" y="312723"/>
                  </a:lnTo>
                  <a:lnTo>
                    <a:pt x="248137" y="279669"/>
                  </a:lnTo>
                  <a:lnTo>
                    <a:pt x="279669" y="248136"/>
                  </a:lnTo>
                  <a:lnTo>
                    <a:pt x="312724" y="218187"/>
                  </a:lnTo>
                  <a:lnTo>
                    <a:pt x="347237" y="189883"/>
                  </a:lnTo>
                  <a:lnTo>
                    <a:pt x="383147" y="163287"/>
                  </a:lnTo>
                  <a:lnTo>
                    <a:pt x="420391" y="138461"/>
                  </a:lnTo>
                  <a:lnTo>
                    <a:pt x="458908" y="115468"/>
                  </a:lnTo>
                  <a:lnTo>
                    <a:pt x="498635" y="94369"/>
                  </a:lnTo>
                  <a:lnTo>
                    <a:pt x="539509" y="75227"/>
                  </a:lnTo>
                  <a:lnTo>
                    <a:pt x="581470" y="58103"/>
                  </a:lnTo>
                  <a:lnTo>
                    <a:pt x="624453" y="43061"/>
                  </a:lnTo>
                  <a:lnTo>
                    <a:pt x="668398" y="30163"/>
                  </a:lnTo>
                  <a:lnTo>
                    <a:pt x="713242" y="19470"/>
                  </a:lnTo>
                  <a:lnTo>
                    <a:pt x="758923" y="11045"/>
                  </a:lnTo>
                  <a:lnTo>
                    <a:pt x="805378" y="4950"/>
                  </a:lnTo>
                  <a:lnTo>
                    <a:pt x="852545" y="1248"/>
                  </a:lnTo>
                  <a:lnTo>
                    <a:pt x="900363" y="0"/>
                  </a:lnTo>
                  <a:close/>
                </a:path>
              </a:pathLst>
            </a:custGeom>
            <a:ln w="157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92343" y="7350318"/>
              <a:ext cx="384810" cy="654685"/>
            </a:xfrm>
            <a:custGeom>
              <a:avLst/>
              <a:gdLst/>
              <a:ahLst/>
              <a:cxnLst/>
              <a:rect l="l" t="t" r="r" b="b"/>
              <a:pathLst>
                <a:path w="384810" h="654684">
                  <a:moveTo>
                    <a:pt x="172068" y="0"/>
                  </a:moveTo>
                  <a:lnTo>
                    <a:pt x="0" y="125014"/>
                  </a:lnTo>
                  <a:lnTo>
                    <a:pt x="28374" y="166366"/>
                  </a:lnTo>
                  <a:lnTo>
                    <a:pt x="54464" y="209332"/>
                  </a:lnTo>
                  <a:lnTo>
                    <a:pt x="78183" y="253824"/>
                  </a:lnTo>
                  <a:lnTo>
                    <a:pt x="99441" y="299755"/>
                  </a:lnTo>
                  <a:lnTo>
                    <a:pt x="118150" y="347037"/>
                  </a:lnTo>
                  <a:lnTo>
                    <a:pt x="134223" y="395584"/>
                  </a:lnTo>
                  <a:lnTo>
                    <a:pt x="147571" y="445309"/>
                  </a:lnTo>
                  <a:lnTo>
                    <a:pt x="158107" y="496123"/>
                  </a:lnTo>
                  <a:lnTo>
                    <a:pt x="165741" y="547940"/>
                  </a:lnTo>
                  <a:lnTo>
                    <a:pt x="170387" y="600672"/>
                  </a:lnTo>
                  <a:lnTo>
                    <a:pt x="171955" y="654233"/>
                  </a:lnTo>
                  <a:lnTo>
                    <a:pt x="384638" y="654233"/>
                  </a:lnTo>
                  <a:lnTo>
                    <a:pt x="383503" y="603969"/>
                  </a:lnTo>
                  <a:lnTo>
                    <a:pt x="380114" y="553961"/>
                  </a:lnTo>
                  <a:lnTo>
                    <a:pt x="374493" y="504282"/>
                  </a:lnTo>
                  <a:lnTo>
                    <a:pt x="366664" y="455002"/>
                  </a:lnTo>
                  <a:lnTo>
                    <a:pt x="356650" y="406195"/>
                  </a:lnTo>
                  <a:lnTo>
                    <a:pt x="344476" y="357931"/>
                  </a:lnTo>
                  <a:lnTo>
                    <a:pt x="330163" y="310283"/>
                  </a:lnTo>
                  <a:lnTo>
                    <a:pt x="313736" y="263321"/>
                  </a:lnTo>
                  <a:lnTo>
                    <a:pt x="295217" y="217119"/>
                  </a:lnTo>
                  <a:lnTo>
                    <a:pt x="274630" y="171747"/>
                  </a:lnTo>
                  <a:lnTo>
                    <a:pt x="251998" y="127277"/>
                  </a:lnTo>
                  <a:lnTo>
                    <a:pt x="227345" y="83782"/>
                  </a:lnTo>
                  <a:lnTo>
                    <a:pt x="200694" y="41332"/>
                  </a:lnTo>
                  <a:lnTo>
                    <a:pt x="17206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92343" y="7350318"/>
              <a:ext cx="384810" cy="654685"/>
            </a:xfrm>
            <a:custGeom>
              <a:avLst/>
              <a:gdLst/>
              <a:ahLst/>
              <a:cxnLst/>
              <a:rect l="l" t="t" r="r" b="b"/>
              <a:pathLst>
                <a:path w="384810" h="654684">
                  <a:moveTo>
                    <a:pt x="0" y="125014"/>
                  </a:moveTo>
                  <a:lnTo>
                    <a:pt x="172068" y="0"/>
                  </a:lnTo>
                  <a:lnTo>
                    <a:pt x="200694" y="41332"/>
                  </a:lnTo>
                  <a:lnTo>
                    <a:pt x="227345" y="83782"/>
                  </a:lnTo>
                  <a:lnTo>
                    <a:pt x="251998" y="127277"/>
                  </a:lnTo>
                  <a:lnTo>
                    <a:pt x="274630" y="171747"/>
                  </a:lnTo>
                  <a:lnTo>
                    <a:pt x="295217" y="217119"/>
                  </a:lnTo>
                  <a:lnTo>
                    <a:pt x="313736" y="263321"/>
                  </a:lnTo>
                  <a:lnTo>
                    <a:pt x="330163" y="310283"/>
                  </a:lnTo>
                  <a:lnTo>
                    <a:pt x="344476" y="357931"/>
                  </a:lnTo>
                  <a:lnTo>
                    <a:pt x="356650" y="406195"/>
                  </a:lnTo>
                  <a:lnTo>
                    <a:pt x="366664" y="455002"/>
                  </a:lnTo>
                  <a:lnTo>
                    <a:pt x="374493" y="504282"/>
                  </a:lnTo>
                  <a:lnTo>
                    <a:pt x="380114" y="553961"/>
                  </a:lnTo>
                  <a:lnTo>
                    <a:pt x="383503" y="603969"/>
                  </a:lnTo>
                  <a:lnTo>
                    <a:pt x="384638" y="654233"/>
                  </a:lnTo>
                  <a:lnTo>
                    <a:pt x="171955" y="654233"/>
                  </a:lnTo>
                  <a:lnTo>
                    <a:pt x="170387" y="600672"/>
                  </a:lnTo>
                  <a:lnTo>
                    <a:pt x="165741" y="547940"/>
                  </a:lnTo>
                  <a:lnTo>
                    <a:pt x="158107" y="496123"/>
                  </a:lnTo>
                  <a:lnTo>
                    <a:pt x="147571" y="445309"/>
                  </a:lnTo>
                  <a:lnTo>
                    <a:pt x="134223" y="395584"/>
                  </a:lnTo>
                  <a:lnTo>
                    <a:pt x="118150" y="347037"/>
                  </a:lnTo>
                  <a:lnTo>
                    <a:pt x="99441" y="299755"/>
                  </a:lnTo>
                  <a:lnTo>
                    <a:pt x="78183" y="253824"/>
                  </a:lnTo>
                  <a:lnTo>
                    <a:pt x="54464" y="209332"/>
                  </a:lnTo>
                  <a:lnTo>
                    <a:pt x="28374" y="166366"/>
                  </a:lnTo>
                  <a:lnTo>
                    <a:pt x="0" y="125014"/>
                  </a:lnTo>
                  <a:close/>
                </a:path>
              </a:pathLst>
            </a:custGeom>
            <a:ln w="314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35130" y="6970772"/>
            <a:ext cx="2067560" cy="196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3410"/>
              </a:lnSpc>
              <a:spcBef>
                <a:spcPts val="100"/>
              </a:spcBef>
            </a:pPr>
            <a:r>
              <a:rPr sz="2850" b="1" spc="-55" dirty="0">
                <a:solidFill>
                  <a:srgbClr val="456480"/>
                </a:solidFill>
                <a:latin typeface="Arial"/>
                <a:cs typeface="Arial"/>
              </a:rPr>
              <a:t>10%</a:t>
            </a:r>
            <a:endParaRPr sz="2850">
              <a:latin typeface="Arial"/>
              <a:cs typeface="Arial"/>
            </a:endParaRPr>
          </a:p>
          <a:p>
            <a:pPr marL="15875" marR="387985">
              <a:lnSpc>
                <a:spcPts val="2230"/>
              </a:lnSpc>
              <a:spcBef>
                <a:spcPts val="105"/>
              </a:spcBef>
            </a:pPr>
            <a:r>
              <a:rPr sz="1900" spc="75" dirty="0">
                <a:solidFill>
                  <a:srgbClr val="456480"/>
                </a:solidFill>
                <a:latin typeface="Lucida Sans Unicode"/>
                <a:cs typeface="Lucida Sans Unicode"/>
              </a:rPr>
              <a:t>с</a:t>
            </a:r>
            <a:r>
              <a:rPr sz="1900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об</a:t>
            </a:r>
            <a:r>
              <a:rPr sz="1900" spc="55" dirty="0">
                <a:solidFill>
                  <a:srgbClr val="456480"/>
                </a:solidFill>
                <a:latin typeface="Lucida Sans Unicode"/>
                <a:cs typeface="Lucida Sans Unicode"/>
              </a:rPr>
              <a:t>с</a:t>
            </a:r>
            <a:r>
              <a:rPr sz="1900" spc="80" dirty="0">
                <a:solidFill>
                  <a:srgbClr val="456480"/>
                </a:solidFill>
                <a:latin typeface="Lucida Sans Unicode"/>
                <a:cs typeface="Lucida Sans Unicode"/>
              </a:rPr>
              <a:t>твенные  </a:t>
            </a:r>
            <a:r>
              <a:rPr sz="1900" spc="60" dirty="0">
                <a:solidFill>
                  <a:srgbClr val="456480"/>
                </a:solidFill>
                <a:latin typeface="Lucida Sans Unicode"/>
                <a:cs typeface="Lucida Sans Unicode"/>
              </a:rPr>
              <a:t>средства</a:t>
            </a:r>
            <a:endParaRPr sz="1900">
              <a:latin typeface="Lucida Sans Unicode"/>
              <a:cs typeface="Lucida Sans Unicode"/>
            </a:endParaRPr>
          </a:p>
          <a:p>
            <a:pPr marL="12700">
              <a:lnSpc>
                <a:spcPts val="3410"/>
              </a:lnSpc>
              <a:spcBef>
                <a:spcPts val="1620"/>
              </a:spcBef>
            </a:pPr>
            <a:r>
              <a:rPr sz="2850" b="1" spc="180" dirty="0">
                <a:solidFill>
                  <a:srgbClr val="456480"/>
                </a:solidFill>
                <a:latin typeface="Arial"/>
                <a:cs typeface="Arial"/>
              </a:rPr>
              <a:t>90%</a:t>
            </a:r>
            <a:endParaRPr sz="2850">
              <a:latin typeface="Arial"/>
              <a:cs typeface="Arial"/>
            </a:endParaRPr>
          </a:p>
          <a:p>
            <a:pPr marL="12700">
              <a:lnSpc>
                <a:spcPts val="2270"/>
              </a:lnSpc>
            </a:pPr>
            <a:r>
              <a:rPr sz="1900" spc="60" dirty="0">
                <a:solidFill>
                  <a:srgbClr val="456480"/>
                </a:solidFill>
                <a:latin typeface="Lucida Sans Unicode"/>
                <a:cs typeface="Lucida Sans Unicode"/>
              </a:rPr>
              <a:t>средства</a:t>
            </a:r>
            <a:r>
              <a:rPr sz="1900" spc="-15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1900" spc="35" dirty="0">
                <a:solidFill>
                  <a:srgbClr val="456480"/>
                </a:solidFill>
                <a:latin typeface="Lucida Sans Unicode"/>
                <a:cs typeface="Lucida Sans Unicode"/>
              </a:rPr>
              <a:t>гранта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54982" y="7514391"/>
            <a:ext cx="614680" cy="625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25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1750" spc="100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1750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900" b="1" spc="-340" dirty="0">
                <a:solidFill>
                  <a:srgbClr val="456480"/>
                </a:solidFill>
                <a:latin typeface="Tahoma"/>
                <a:cs typeface="Tahoma"/>
              </a:rPr>
              <a:t>3</a:t>
            </a:r>
            <a:endParaRPr sz="39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2084" y="8039368"/>
            <a:ext cx="9404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35" dirty="0">
                <a:solidFill>
                  <a:srgbClr val="456480"/>
                </a:solidFill>
                <a:latin typeface="Tahoma"/>
                <a:cs typeface="Tahoma"/>
              </a:rPr>
              <a:t>млн.</a:t>
            </a:r>
            <a:r>
              <a:rPr sz="1750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1750" spc="105" dirty="0">
                <a:solidFill>
                  <a:srgbClr val="456480"/>
                </a:solidFill>
                <a:latin typeface="Tahoma"/>
                <a:cs typeface="Tahoma"/>
              </a:rPr>
              <a:t>р</a:t>
            </a:r>
            <a:r>
              <a:rPr sz="1750" spc="-10" dirty="0">
                <a:solidFill>
                  <a:srgbClr val="456480"/>
                </a:solidFill>
                <a:latin typeface="Tahoma"/>
                <a:cs typeface="Tahoma"/>
              </a:rPr>
              <a:t>у</a:t>
            </a:r>
            <a:r>
              <a:rPr sz="1750" spc="-40" dirty="0">
                <a:solidFill>
                  <a:srgbClr val="456480"/>
                </a:solidFill>
                <a:latin typeface="Tahoma"/>
                <a:cs typeface="Tahoma"/>
              </a:rPr>
              <a:t>б</a:t>
            </a:r>
            <a:r>
              <a:rPr sz="1750" spc="-105" dirty="0">
                <a:solidFill>
                  <a:srgbClr val="456480"/>
                </a:solidFill>
                <a:latin typeface="Tahoma"/>
                <a:cs typeface="Tahoma"/>
              </a:rPr>
              <a:t>.</a:t>
            </a:r>
            <a:endParaRPr sz="175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18925" y="6895099"/>
            <a:ext cx="2242185" cy="2222500"/>
            <a:chOff x="5518925" y="6895099"/>
            <a:chExt cx="2242185" cy="2222500"/>
          </a:xfrm>
        </p:grpSpPr>
        <p:sp>
          <p:nvSpPr>
            <p:cNvPr id="12" name="object 12"/>
            <p:cNvSpPr/>
            <p:nvPr/>
          </p:nvSpPr>
          <p:spPr>
            <a:xfrm>
              <a:off x="5518925" y="6895099"/>
              <a:ext cx="2226310" cy="2222500"/>
            </a:xfrm>
            <a:custGeom>
              <a:avLst/>
              <a:gdLst/>
              <a:ahLst/>
              <a:cxnLst/>
              <a:rect l="l" t="t" r="r" b="b"/>
              <a:pathLst>
                <a:path w="2226309" h="2222500">
                  <a:moveTo>
                    <a:pt x="1302854" y="2209800"/>
                  </a:moveTo>
                  <a:lnTo>
                    <a:pt x="923238" y="2209800"/>
                  </a:lnTo>
                  <a:lnTo>
                    <a:pt x="969819" y="2222500"/>
                  </a:lnTo>
                  <a:lnTo>
                    <a:pt x="1256274" y="2222500"/>
                  </a:lnTo>
                  <a:lnTo>
                    <a:pt x="1302854" y="2209800"/>
                  </a:lnTo>
                  <a:close/>
                </a:path>
                <a:path w="2226309" h="2222500">
                  <a:moveTo>
                    <a:pt x="1302854" y="12700"/>
                  </a:moveTo>
                  <a:lnTo>
                    <a:pt x="923238" y="12700"/>
                  </a:lnTo>
                  <a:lnTo>
                    <a:pt x="877309" y="25400"/>
                  </a:lnTo>
                  <a:lnTo>
                    <a:pt x="700932" y="76200"/>
                  </a:lnTo>
                  <a:lnTo>
                    <a:pt x="658882" y="101600"/>
                  </a:lnTo>
                  <a:lnTo>
                    <a:pt x="617733" y="114300"/>
                  </a:lnTo>
                  <a:lnTo>
                    <a:pt x="577528" y="139700"/>
                  </a:lnTo>
                  <a:lnTo>
                    <a:pt x="538307" y="165100"/>
                  </a:lnTo>
                  <a:lnTo>
                    <a:pt x="500113" y="190500"/>
                  </a:lnTo>
                  <a:lnTo>
                    <a:pt x="462987" y="215900"/>
                  </a:lnTo>
                  <a:lnTo>
                    <a:pt x="426971" y="241300"/>
                  </a:lnTo>
                  <a:lnTo>
                    <a:pt x="392107" y="266700"/>
                  </a:lnTo>
                  <a:lnTo>
                    <a:pt x="358437" y="292100"/>
                  </a:lnTo>
                  <a:lnTo>
                    <a:pt x="326002" y="330200"/>
                  </a:lnTo>
                  <a:lnTo>
                    <a:pt x="294844" y="355600"/>
                  </a:lnTo>
                  <a:lnTo>
                    <a:pt x="265005" y="393700"/>
                  </a:lnTo>
                  <a:lnTo>
                    <a:pt x="236527" y="431800"/>
                  </a:lnTo>
                  <a:lnTo>
                    <a:pt x="209451" y="469900"/>
                  </a:lnTo>
                  <a:lnTo>
                    <a:pt x="183819" y="508000"/>
                  </a:lnTo>
                  <a:lnTo>
                    <a:pt x="159673" y="546100"/>
                  </a:lnTo>
                  <a:lnTo>
                    <a:pt x="137055" y="584200"/>
                  </a:lnTo>
                  <a:lnTo>
                    <a:pt x="116007" y="622300"/>
                  </a:lnTo>
                  <a:lnTo>
                    <a:pt x="96569" y="660400"/>
                  </a:lnTo>
                  <a:lnTo>
                    <a:pt x="78785" y="698500"/>
                  </a:lnTo>
                  <a:lnTo>
                    <a:pt x="62695" y="749300"/>
                  </a:lnTo>
                  <a:lnTo>
                    <a:pt x="48342" y="787400"/>
                  </a:lnTo>
                  <a:lnTo>
                    <a:pt x="35767" y="838200"/>
                  </a:lnTo>
                  <a:lnTo>
                    <a:pt x="25012" y="876300"/>
                  </a:lnTo>
                  <a:lnTo>
                    <a:pt x="16119" y="927100"/>
                  </a:lnTo>
                  <a:lnTo>
                    <a:pt x="9129" y="977900"/>
                  </a:lnTo>
                  <a:lnTo>
                    <a:pt x="4085" y="1016000"/>
                  </a:lnTo>
                  <a:lnTo>
                    <a:pt x="1028" y="1066800"/>
                  </a:lnTo>
                  <a:lnTo>
                    <a:pt x="0" y="1117600"/>
                  </a:lnTo>
                  <a:lnTo>
                    <a:pt x="1028" y="1168400"/>
                  </a:lnTo>
                  <a:lnTo>
                    <a:pt x="4085" y="1206500"/>
                  </a:lnTo>
                  <a:lnTo>
                    <a:pt x="9129" y="1257300"/>
                  </a:lnTo>
                  <a:lnTo>
                    <a:pt x="16119" y="1308100"/>
                  </a:lnTo>
                  <a:lnTo>
                    <a:pt x="25012" y="1346200"/>
                  </a:lnTo>
                  <a:lnTo>
                    <a:pt x="35767" y="1397000"/>
                  </a:lnTo>
                  <a:lnTo>
                    <a:pt x="48342" y="1435100"/>
                  </a:lnTo>
                  <a:lnTo>
                    <a:pt x="62695" y="1485900"/>
                  </a:lnTo>
                  <a:lnTo>
                    <a:pt x="78785" y="1524000"/>
                  </a:lnTo>
                  <a:lnTo>
                    <a:pt x="96569" y="1574800"/>
                  </a:lnTo>
                  <a:lnTo>
                    <a:pt x="116007" y="1612900"/>
                  </a:lnTo>
                  <a:lnTo>
                    <a:pt x="137055" y="1651000"/>
                  </a:lnTo>
                  <a:lnTo>
                    <a:pt x="159673" y="1689100"/>
                  </a:lnTo>
                  <a:lnTo>
                    <a:pt x="183819" y="1727200"/>
                  </a:lnTo>
                  <a:lnTo>
                    <a:pt x="209451" y="1765300"/>
                  </a:lnTo>
                  <a:lnTo>
                    <a:pt x="236527" y="1803400"/>
                  </a:lnTo>
                  <a:lnTo>
                    <a:pt x="265005" y="1841500"/>
                  </a:lnTo>
                  <a:lnTo>
                    <a:pt x="294844" y="1866900"/>
                  </a:lnTo>
                  <a:lnTo>
                    <a:pt x="326002" y="1905000"/>
                  </a:lnTo>
                  <a:lnTo>
                    <a:pt x="358437" y="1930400"/>
                  </a:lnTo>
                  <a:lnTo>
                    <a:pt x="392107" y="1968500"/>
                  </a:lnTo>
                  <a:lnTo>
                    <a:pt x="426971" y="1993900"/>
                  </a:lnTo>
                  <a:lnTo>
                    <a:pt x="462987" y="2019300"/>
                  </a:lnTo>
                  <a:lnTo>
                    <a:pt x="500113" y="2044700"/>
                  </a:lnTo>
                  <a:lnTo>
                    <a:pt x="538307" y="2070100"/>
                  </a:lnTo>
                  <a:lnTo>
                    <a:pt x="577528" y="2095500"/>
                  </a:lnTo>
                  <a:lnTo>
                    <a:pt x="617733" y="2108200"/>
                  </a:lnTo>
                  <a:lnTo>
                    <a:pt x="658882" y="2133600"/>
                  </a:lnTo>
                  <a:lnTo>
                    <a:pt x="700932" y="2146300"/>
                  </a:lnTo>
                  <a:lnTo>
                    <a:pt x="743841" y="2171700"/>
                  </a:lnTo>
                  <a:lnTo>
                    <a:pt x="877309" y="2209800"/>
                  </a:lnTo>
                  <a:lnTo>
                    <a:pt x="1348784" y="2209800"/>
                  </a:lnTo>
                  <a:lnTo>
                    <a:pt x="1482251" y="2171700"/>
                  </a:lnTo>
                  <a:lnTo>
                    <a:pt x="1525160" y="2146300"/>
                  </a:lnTo>
                  <a:lnTo>
                    <a:pt x="1567210" y="2133600"/>
                  </a:lnTo>
                  <a:lnTo>
                    <a:pt x="1608359" y="2108200"/>
                  </a:lnTo>
                  <a:lnTo>
                    <a:pt x="1648564" y="2095500"/>
                  </a:lnTo>
                  <a:lnTo>
                    <a:pt x="1687785" y="2070100"/>
                  </a:lnTo>
                  <a:lnTo>
                    <a:pt x="1725979" y="2044700"/>
                  </a:lnTo>
                  <a:lnTo>
                    <a:pt x="1763105" y="2019300"/>
                  </a:lnTo>
                  <a:lnTo>
                    <a:pt x="1065229" y="2019300"/>
                  </a:lnTo>
                  <a:lnTo>
                    <a:pt x="1018062" y="2006600"/>
                  </a:lnTo>
                  <a:lnTo>
                    <a:pt x="971606" y="2006600"/>
                  </a:lnTo>
                  <a:lnTo>
                    <a:pt x="837137" y="1968500"/>
                  </a:lnTo>
                  <a:lnTo>
                    <a:pt x="752193" y="1943100"/>
                  </a:lnTo>
                  <a:lnTo>
                    <a:pt x="711318" y="1917700"/>
                  </a:lnTo>
                  <a:lnTo>
                    <a:pt x="671591" y="1905000"/>
                  </a:lnTo>
                  <a:lnTo>
                    <a:pt x="633075" y="1879600"/>
                  </a:lnTo>
                  <a:lnTo>
                    <a:pt x="595830" y="1854200"/>
                  </a:lnTo>
                  <a:lnTo>
                    <a:pt x="559920" y="1828800"/>
                  </a:lnTo>
                  <a:lnTo>
                    <a:pt x="525407" y="1803400"/>
                  </a:lnTo>
                  <a:lnTo>
                    <a:pt x="492353" y="1765300"/>
                  </a:lnTo>
                  <a:lnTo>
                    <a:pt x="460820" y="1739900"/>
                  </a:lnTo>
                  <a:lnTo>
                    <a:pt x="430871" y="1701800"/>
                  </a:lnTo>
                  <a:lnTo>
                    <a:pt x="402567" y="1663700"/>
                  </a:lnTo>
                  <a:lnTo>
                    <a:pt x="375971" y="1638300"/>
                  </a:lnTo>
                  <a:lnTo>
                    <a:pt x="351145" y="1600200"/>
                  </a:lnTo>
                  <a:lnTo>
                    <a:pt x="328152" y="1562100"/>
                  </a:lnTo>
                  <a:lnTo>
                    <a:pt x="307053" y="1511300"/>
                  </a:lnTo>
                  <a:lnTo>
                    <a:pt x="287910" y="1473200"/>
                  </a:lnTo>
                  <a:lnTo>
                    <a:pt x="270787" y="1435100"/>
                  </a:lnTo>
                  <a:lnTo>
                    <a:pt x="255745" y="1397000"/>
                  </a:lnTo>
                  <a:lnTo>
                    <a:pt x="242847" y="1346200"/>
                  </a:lnTo>
                  <a:lnTo>
                    <a:pt x="232154" y="1308100"/>
                  </a:lnTo>
                  <a:lnTo>
                    <a:pt x="223729" y="1257300"/>
                  </a:lnTo>
                  <a:lnTo>
                    <a:pt x="217634" y="1206500"/>
                  </a:lnTo>
                  <a:lnTo>
                    <a:pt x="213931" y="1168400"/>
                  </a:lnTo>
                  <a:lnTo>
                    <a:pt x="212683" y="1117600"/>
                  </a:lnTo>
                  <a:lnTo>
                    <a:pt x="213931" y="1066800"/>
                  </a:lnTo>
                  <a:lnTo>
                    <a:pt x="217634" y="1016000"/>
                  </a:lnTo>
                  <a:lnTo>
                    <a:pt x="223729" y="977900"/>
                  </a:lnTo>
                  <a:lnTo>
                    <a:pt x="232154" y="927100"/>
                  </a:lnTo>
                  <a:lnTo>
                    <a:pt x="242847" y="889000"/>
                  </a:lnTo>
                  <a:lnTo>
                    <a:pt x="255745" y="838200"/>
                  </a:lnTo>
                  <a:lnTo>
                    <a:pt x="270787" y="800100"/>
                  </a:lnTo>
                  <a:lnTo>
                    <a:pt x="287910" y="749300"/>
                  </a:lnTo>
                  <a:lnTo>
                    <a:pt x="307053" y="711200"/>
                  </a:lnTo>
                  <a:lnTo>
                    <a:pt x="328152" y="673100"/>
                  </a:lnTo>
                  <a:lnTo>
                    <a:pt x="351145" y="635000"/>
                  </a:lnTo>
                  <a:lnTo>
                    <a:pt x="375971" y="596900"/>
                  </a:lnTo>
                  <a:lnTo>
                    <a:pt x="402567" y="558800"/>
                  </a:lnTo>
                  <a:lnTo>
                    <a:pt x="430871" y="533400"/>
                  </a:lnTo>
                  <a:lnTo>
                    <a:pt x="460820" y="495300"/>
                  </a:lnTo>
                  <a:lnTo>
                    <a:pt x="492353" y="469900"/>
                  </a:lnTo>
                  <a:lnTo>
                    <a:pt x="525407" y="431800"/>
                  </a:lnTo>
                  <a:lnTo>
                    <a:pt x="559920" y="406400"/>
                  </a:lnTo>
                  <a:lnTo>
                    <a:pt x="595830" y="381000"/>
                  </a:lnTo>
                  <a:lnTo>
                    <a:pt x="633075" y="355600"/>
                  </a:lnTo>
                  <a:lnTo>
                    <a:pt x="671591" y="330200"/>
                  </a:lnTo>
                  <a:lnTo>
                    <a:pt x="711318" y="304800"/>
                  </a:lnTo>
                  <a:lnTo>
                    <a:pt x="794153" y="279400"/>
                  </a:lnTo>
                  <a:lnTo>
                    <a:pt x="837137" y="254000"/>
                  </a:lnTo>
                  <a:lnTo>
                    <a:pt x="925926" y="228600"/>
                  </a:lnTo>
                  <a:lnTo>
                    <a:pt x="971606" y="228600"/>
                  </a:lnTo>
                  <a:lnTo>
                    <a:pt x="1018062" y="215900"/>
                  </a:lnTo>
                  <a:lnTo>
                    <a:pt x="1763105" y="215900"/>
                  </a:lnTo>
                  <a:lnTo>
                    <a:pt x="1725979" y="190500"/>
                  </a:lnTo>
                  <a:lnTo>
                    <a:pt x="1687785" y="165100"/>
                  </a:lnTo>
                  <a:lnTo>
                    <a:pt x="1648564" y="139700"/>
                  </a:lnTo>
                  <a:lnTo>
                    <a:pt x="1608359" y="114300"/>
                  </a:lnTo>
                  <a:lnTo>
                    <a:pt x="1567210" y="101600"/>
                  </a:lnTo>
                  <a:lnTo>
                    <a:pt x="1525160" y="76200"/>
                  </a:lnTo>
                  <a:lnTo>
                    <a:pt x="1348784" y="25400"/>
                  </a:lnTo>
                  <a:lnTo>
                    <a:pt x="1302854" y="12700"/>
                  </a:lnTo>
                  <a:close/>
                </a:path>
                <a:path w="2226309" h="2222500">
                  <a:moveTo>
                    <a:pt x="1763105" y="215900"/>
                  </a:moveTo>
                  <a:lnTo>
                    <a:pt x="1208032" y="215900"/>
                  </a:lnTo>
                  <a:lnTo>
                    <a:pt x="1254487" y="228600"/>
                  </a:lnTo>
                  <a:lnTo>
                    <a:pt x="1300167" y="228600"/>
                  </a:lnTo>
                  <a:lnTo>
                    <a:pt x="1388956" y="254000"/>
                  </a:lnTo>
                  <a:lnTo>
                    <a:pt x="1431940" y="279400"/>
                  </a:lnTo>
                  <a:lnTo>
                    <a:pt x="1514775" y="304800"/>
                  </a:lnTo>
                  <a:lnTo>
                    <a:pt x="1554502" y="330200"/>
                  </a:lnTo>
                  <a:lnTo>
                    <a:pt x="1593018" y="355600"/>
                  </a:lnTo>
                  <a:lnTo>
                    <a:pt x="1630263" y="381000"/>
                  </a:lnTo>
                  <a:lnTo>
                    <a:pt x="1666173" y="406400"/>
                  </a:lnTo>
                  <a:lnTo>
                    <a:pt x="1700686" y="431800"/>
                  </a:lnTo>
                  <a:lnTo>
                    <a:pt x="1733740" y="469900"/>
                  </a:lnTo>
                  <a:lnTo>
                    <a:pt x="1765273" y="495300"/>
                  </a:lnTo>
                  <a:lnTo>
                    <a:pt x="1795222" y="533400"/>
                  </a:lnTo>
                  <a:lnTo>
                    <a:pt x="1823526" y="558800"/>
                  </a:lnTo>
                  <a:lnTo>
                    <a:pt x="1850122" y="596900"/>
                  </a:lnTo>
                  <a:lnTo>
                    <a:pt x="1874948" y="635000"/>
                  </a:lnTo>
                  <a:lnTo>
                    <a:pt x="1897942" y="673100"/>
                  </a:lnTo>
                  <a:lnTo>
                    <a:pt x="1919041" y="711200"/>
                  </a:lnTo>
                  <a:lnTo>
                    <a:pt x="1938183" y="749300"/>
                  </a:lnTo>
                  <a:lnTo>
                    <a:pt x="1955306" y="800100"/>
                  </a:lnTo>
                  <a:lnTo>
                    <a:pt x="1970348" y="838200"/>
                  </a:lnTo>
                  <a:lnTo>
                    <a:pt x="1983247" y="889000"/>
                  </a:lnTo>
                  <a:lnTo>
                    <a:pt x="1993940" y="927100"/>
                  </a:lnTo>
                  <a:lnTo>
                    <a:pt x="2002365" y="977900"/>
                  </a:lnTo>
                  <a:lnTo>
                    <a:pt x="2008460" y="1016000"/>
                  </a:lnTo>
                  <a:lnTo>
                    <a:pt x="2012162" y="1066800"/>
                  </a:lnTo>
                  <a:lnTo>
                    <a:pt x="2013410" y="1117600"/>
                  </a:lnTo>
                  <a:lnTo>
                    <a:pt x="2012162" y="1168400"/>
                  </a:lnTo>
                  <a:lnTo>
                    <a:pt x="2008460" y="1206500"/>
                  </a:lnTo>
                  <a:lnTo>
                    <a:pt x="2002365" y="1257300"/>
                  </a:lnTo>
                  <a:lnTo>
                    <a:pt x="1993940" y="1308100"/>
                  </a:lnTo>
                  <a:lnTo>
                    <a:pt x="1983247" y="1346200"/>
                  </a:lnTo>
                  <a:lnTo>
                    <a:pt x="1970348" y="1397000"/>
                  </a:lnTo>
                  <a:lnTo>
                    <a:pt x="1955306" y="1435100"/>
                  </a:lnTo>
                  <a:lnTo>
                    <a:pt x="1938183" y="1473200"/>
                  </a:lnTo>
                  <a:lnTo>
                    <a:pt x="1919041" y="1511300"/>
                  </a:lnTo>
                  <a:lnTo>
                    <a:pt x="1897942" y="1562100"/>
                  </a:lnTo>
                  <a:lnTo>
                    <a:pt x="1874948" y="1600200"/>
                  </a:lnTo>
                  <a:lnTo>
                    <a:pt x="1850122" y="1638300"/>
                  </a:lnTo>
                  <a:lnTo>
                    <a:pt x="1823526" y="1663700"/>
                  </a:lnTo>
                  <a:lnTo>
                    <a:pt x="1795222" y="1701800"/>
                  </a:lnTo>
                  <a:lnTo>
                    <a:pt x="1765273" y="1739900"/>
                  </a:lnTo>
                  <a:lnTo>
                    <a:pt x="1733740" y="1765300"/>
                  </a:lnTo>
                  <a:lnTo>
                    <a:pt x="1700686" y="1803400"/>
                  </a:lnTo>
                  <a:lnTo>
                    <a:pt x="1666173" y="1828800"/>
                  </a:lnTo>
                  <a:lnTo>
                    <a:pt x="1630263" y="1854200"/>
                  </a:lnTo>
                  <a:lnTo>
                    <a:pt x="1593018" y="1879600"/>
                  </a:lnTo>
                  <a:lnTo>
                    <a:pt x="1554502" y="1905000"/>
                  </a:lnTo>
                  <a:lnTo>
                    <a:pt x="1514775" y="1917700"/>
                  </a:lnTo>
                  <a:lnTo>
                    <a:pt x="1473900" y="1943100"/>
                  </a:lnTo>
                  <a:lnTo>
                    <a:pt x="1388956" y="1968500"/>
                  </a:lnTo>
                  <a:lnTo>
                    <a:pt x="1254487" y="2006600"/>
                  </a:lnTo>
                  <a:lnTo>
                    <a:pt x="1208032" y="2006600"/>
                  </a:lnTo>
                  <a:lnTo>
                    <a:pt x="1160864" y="2019300"/>
                  </a:lnTo>
                  <a:lnTo>
                    <a:pt x="1763105" y="2019300"/>
                  </a:lnTo>
                  <a:lnTo>
                    <a:pt x="1799121" y="1993900"/>
                  </a:lnTo>
                  <a:lnTo>
                    <a:pt x="1833985" y="1968500"/>
                  </a:lnTo>
                  <a:lnTo>
                    <a:pt x="1867655" y="1930400"/>
                  </a:lnTo>
                  <a:lnTo>
                    <a:pt x="1900090" y="1905000"/>
                  </a:lnTo>
                  <a:lnTo>
                    <a:pt x="1931248" y="1866900"/>
                  </a:lnTo>
                  <a:lnTo>
                    <a:pt x="1961087" y="1841500"/>
                  </a:lnTo>
                  <a:lnTo>
                    <a:pt x="1989566" y="1803400"/>
                  </a:lnTo>
                  <a:lnTo>
                    <a:pt x="2016642" y="1765300"/>
                  </a:lnTo>
                  <a:lnTo>
                    <a:pt x="2042274" y="1727200"/>
                  </a:lnTo>
                  <a:lnTo>
                    <a:pt x="2066419" y="1689100"/>
                  </a:lnTo>
                  <a:lnTo>
                    <a:pt x="2089038" y="1651000"/>
                  </a:lnTo>
                  <a:lnTo>
                    <a:pt x="2110086" y="1612900"/>
                  </a:lnTo>
                  <a:lnTo>
                    <a:pt x="2129524" y="1574800"/>
                  </a:lnTo>
                  <a:lnTo>
                    <a:pt x="2147308" y="1524000"/>
                  </a:lnTo>
                  <a:lnTo>
                    <a:pt x="2163398" y="1485900"/>
                  </a:lnTo>
                  <a:lnTo>
                    <a:pt x="2177751" y="1435100"/>
                  </a:lnTo>
                  <a:lnTo>
                    <a:pt x="2190326" y="1397000"/>
                  </a:lnTo>
                  <a:lnTo>
                    <a:pt x="2201081" y="1346200"/>
                  </a:lnTo>
                  <a:lnTo>
                    <a:pt x="2209975" y="1308100"/>
                  </a:lnTo>
                  <a:lnTo>
                    <a:pt x="2216964" y="1257300"/>
                  </a:lnTo>
                  <a:lnTo>
                    <a:pt x="2222008" y="1206500"/>
                  </a:lnTo>
                  <a:lnTo>
                    <a:pt x="2225066" y="1168400"/>
                  </a:lnTo>
                  <a:lnTo>
                    <a:pt x="2226094" y="1117600"/>
                  </a:lnTo>
                  <a:lnTo>
                    <a:pt x="2225066" y="1066800"/>
                  </a:lnTo>
                  <a:lnTo>
                    <a:pt x="2222008" y="1016000"/>
                  </a:lnTo>
                  <a:lnTo>
                    <a:pt x="2216964" y="977900"/>
                  </a:lnTo>
                  <a:lnTo>
                    <a:pt x="2209975" y="927100"/>
                  </a:lnTo>
                  <a:lnTo>
                    <a:pt x="2201081" y="876300"/>
                  </a:lnTo>
                  <a:lnTo>
                    <a:pt x="2190326" y="838200"/>
                  </a:lnTo>
                  <a:lnTo>
                    <a:pt x="2177751" y="787400"/>
                  </a:lnTo>
                  <a:lnTo>
                    <a:pt x="2163398" y="749300"/>
                  </a:lnTo>
                  <a:lnTo>
                    <a:pt x="2147308" y="698500"/>
                  </a:lnTo>
                  <a:lnTo>
                    <a:pt x="2129524" y="660400"/>
                  </a:lnTo>
                  <a:lnTo>
                    <a:pt x="2110086" y="622300"/>
                  </a:lnTo>
                  <a:lnTo>
                    <a:pt x="2089038" y="584200"/>
                  </a:lnTo>
                  <a:lnTo>
                    <a:pt x="2066419" y="546100"/>
                  </a:lnTo>
                  <a:lnTo>
                    <a:pt x="2042274" y="508000"/>
                  </a:lnTo>
                  <a:lnTo>
                    <a:pt x="2016642" y="469900"/>
                  </a:lnTo>
                  <a:lnTo>
                    <a:pt x="1989566" y="431800"/>
                  </a:lnTo>
                  <a:lnTo>
                    <a:pt x="1961087" y="393700"/>
                  </a:lnTo>
                  <a:lnTo>
                    <a:pt x="1931248" y="355600"/>
                  </a:lnTo>
                  <a:lnTo>
                    <a:pt x="1900090" y="330200"/>
                  </a:lnTo>
                  <a:lnTo>
                    <a:pt x="1867655" y="292100"/>
                  </a:lnTo>
                  <a:lnTo>
                    <a:pt x="1833985" y="266700"/>
                  </a:lnTo>
                  <a:lnTo>
                    <a:pt x="1799121" y="241300"/>
                  </a:lnTo>
                  <a:lnTo>
                    <a:pt x="1763105" y="215900"/>
                  </a:lnTo>
                  <a:close/>
                </a:path>
                <a:path w="2226309" h="2222500">
                  <a:moveTo>
                    <a:pt x="1161329" y="0"/>
                  </a:moveTo>
                  <a:lnTo>
                    <a:pt x="1064765" y="0"/>
                  </a:lnTo>
                  <a:lnTo>
                    <a:pt x="1017008" y="12700"/>
                  </a:lnTo>
                  <a:lnTo>
                    <a:pt x="1209085" y="12700"/>
                  </a:lnTo>
                  <a:lnTo>
                    <a:pt x="1161329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31608" y="7104189"/>
              <a:ext cx="1800860" cy="1800860"/>
            </a:xfrm>
            <a:custGeom>
              <a:avLst/>
              <a:gdLst/>
              <a:ahLst/>
              <a:cxnLst/>
              <a:rect l="l" t="t" r="r" b="b"/>
              <a:pathLst>
                <a:path w="1800859" h="1800859">
                  <a:moveTo>
                    <a:pt x="900363" y="0"/>
                  </a:moveTo>
                  <a:lnTo>
                    <a:pt x="948181" y="1248"/>
                  </a:lnTo>
                  <a:lnTo>
                    <a:pt x="995348" y="4950"/>
                  </a:lnTo>
                  <a:lnTo>
                    <a:pt x="1041803" y="11045"/>
                  </a:lnTo>
                  <a:lnTo>
                    <a:pt x="1087484" y="19470"/>
                  </a:lnTo>
                  <a:lnTo>
                    <a:pt x="1132328" y="30163"/>
                  </a:lnTo>
                  <a:lnTo>
                    <a:pt x="1176272" y="43061"/>
                  </a:lnTo>
                  <a:lnTo>
                    <a:pt x="1219256" y="58103"/>
                  </a:lnTo>
                  <a:lnTo>
                    <a:pt x="1261216" y="75227"/>
                  </a:lnTo>
                  <a:lnTo>
                    <a:pt x="1302091" y="94369"/>
                  </a:lnTo>
                  <a:lnTo>
                    <a:pt x="1341818" y="115468"/>
                  </a:lnTo>
                  <a:lnTo>
                    <a:pt x="1380335" y="138461"/>
                  </a:lnTo>
                  <a:lnTo>
                    <a:pt x="1417579" y="163287"/>
                  </a:lnTo>
                  <a:lnTo>
                    <a:pt x="1453489" y="189883"/>
                  </a:lnTo>
                  <a:lnTo>
                    <a:pt x="1488002" y="218187"/>
                  </a:lnTo>
                  <a:lnTo>
                    <a:pt x="1521056" y="248136"/>
                  </a:lnTo>
                  <a:lnTo>
                    <a:pt x="1552589" y="279669"/>
                  </a:lnTo>
                  <a:lnTo>
                    <a:pt x="1582539" y="312723"/>
                  </a:lnTo>
                  <a:lnTo>
                    <a:pt x="1610843" y="347237"/>
                  </a:lnTo>
                  <a:lnTo>
                    <a:pt x="1637439" y="383146"/>
                  </a:lnTo>
                  <a:lnTo>
                    <a:pt x="1662264" y="420391"/>
                  </a:lnTo>
                  <a:lnTo>
                    <a:pt x="1685258" y="458907"/>
                  </a:lnTo>
                  <a:lnTo>
                    <a:pt x="1706357" y="498634"/>
                  </a:lnTo>
                  <a:lnTo>
                    <a:pt x="1725499" y="539509"/>
                  </a:lnTo>
                  <a:lnTo>
                    <a:pt x="1742622" y="581469"/>
                  </a:lnTo>
                  <a:lnTo>
                    <a:pt x="1757665" y="624453"/>
                  </a:lnTo>
                  <a:lnTo>
                    <a:pt x="1770563" y="668398"/>
                  </a:lnTo>
                  <a:lnTo>
                    <a:pt x="1781256" y="713241"/>
                  </a:lnTo>
                  <a:lnTo>
                    <a:pt x="1789681" y="758922"/>
                  </a:lnTo>
                  <a:lnTo>
                    <a:pt x="1795776" y="805377"/>
                  </a:lnTo>
                  <a:lnTo>
                    <a:pt x="1799479" y="852545"/>
                  </a:lnTo>
                  <a:lnTo>
                    <a:pt x="1800727" y="900362"/>
                  </a:lnTo>
                  <a:lnTo>
                    <a:pt x="1799479" y="948180"/>
                  </a:lnTo>
                  <a:lnTo>
                    <a:pt x="1795776" y="995347"/>
                  </a:lnTo>
                  <a:lnTo>
                    <a:pt x="1789681" y="1041802"/>
                  </a:lnTo>
                  <a:lnTo>
                    <a:pt x="1781256" y="1087483"/>
                  </a:lnTo>
                  <a:lnTo>
                    <a:pt x="1770563" y="1132327"/>
                  </a:lnTo>
                  <a:lnTo>
                    <a:pt x="1757665" y="1176272"/>
                  </a:lnTo>
                  <a:lnTo>
                    <a:pt x="1742622" y="1219256"/>
                  </a:lnTo>
                  <a:lnTo>
                    <a:pt x="1725499" y="1261216"/>
                  </a:lnTo>
                  <a:lnTo>
                    <a:pt x="1706357" y="1302091"/>
                  </a:lnTo>
                  <a:lnTo>
                    <a:pt x="1685258" y="1341817"/>
                  </a:lnTo>
                  <a:lnTo>
                    <a:pt x="1662264" y="1380334"/>
                  </a:lnTo>
                  <a:lnTo>
                    <a:pt x="1637439" y="1417578"/>
                  </a:lnTo>
                  <a:lnTo>
                    <a:pt x="1610843" y="1453488"/>
                  </a:lnTo>
                  <a:lnTo>
                    <a:pt x="1582539" y="1488001"/>
                  </a:lnTo>
                  <a:lnTo>
                    <a:pt x="1552589" y="1521056"/>
                  </a:lnTo>
                  <a:lnTo>
                    <a:pt x="1521056" y="1552588"/>
                  </a:lnTo>
                  <a:lnTo>
                    <a:pt x="1488002" y="1582538"/>
                  </a:lnTo>
                  <a:lnTo>
                    <a:pt x="1453489" y="1610842"/>
                  </a:lnTo>
                  <a:lnTo>
                    <a:pt x="1417579" y="1637438"/>
                  </a:lnTo>
                  <a:lnTo>
                    <a:pt x="1380335" y="1662264"/>
                  </a:lnTo>
                  <a:lnTo>
                    <a:pt x="1341818" y="1685257"/>
                  </a:lnTo>
                  <a:lnTo>
                    <a:pt x="1302091" y="1706356"/>
                  </a:lnTo>
                  <a:lnTo>
                    <a:pt x="1261216" y="1725498"/>
                  </a:lnTo>
                  <a:lnTo>
                    <a:pt x="1219256" y="1742622"/>
                  </a:lnTo>
                  <a:lnTo>
                    <a:pt x="1176272" y="1757664"/>
                  </a:lnTo>
                  <a:lnTo>
                    <a:pt x="1132328" y="1770562"/>
                  </a:lnTo>
                  <a:lnTo>
                    <a:pt x="1087484" y="1781255"/>
                  </a:lnTo>
                  <a:lnTo>
                    <a:pt x="1041803" y="1789680"/>
                  </a:lnTo>
                  <a:lnTo>
                    <a:pt x="995348" y="1795775"/>
                  </a:lnTo>
                  <a:lnTo>
                    <a:pt x="948181" y="1799478"/>
                  </a:lnTo>
                  <a:lnTo>
                    <a:pt x="900363" y="1800726"/>
                  </a:lnTo>
                  <a:lnTo>
                    <a:pt x="852545" y="1799478"/>
                  </a:lnTo>
                  <a:lnTo>
                    <a:pt x="805378" y="1795775"/>
                  </a:lnTo>
                  <a:lnTo>
                    <a:pt x="758923" y="1789680"/>
                  </a:lnTo>
                  <a:lnTo>
                    <a:pt x="713242" y="1781255"/>
                  </a:lnTo>
                  <a:lnTo>
                    <a:pt x="668398" y="1770562"/>
                  </a:lnTo>
                  <a:lnTo>
                    <a:pt x="624453" y="1757664"/>
                  </a:lnTo>
                  <a:lnTo>
                    <a:pt x="581470" y="1742622"/>
                  </a:lnTo>
                  <a:lnTo>
                    <a:pt x="539509" y="1725498"/>
                  </a:lnTo>
                  <a:lnTo>
                    <a:pt x="498635" y="1706356"/>
                  </a:lnTo>
                  <a:lnTo>
                    <a:pt x="458908" y="1685257"/>
                  </a:lnTo>
                  <a:lnTo>
                    <a:pt x="420391" y="1662264"/>
                  </a:lnTo>
                  <a:lnTo>
                    <a:pt x="383147" y="1637438"/>
                  </a:lnTo>
                  <a:lnTo>
                    <a:pt x="347237" y="1610842"/>
                  </a:lnTo>
                  <a:lnTo>
                    <a:pt x="312724" y="1582538"/>
                  </a:lnTo>
                  <a:lnTo>
                    <a:pt x="279669" y="1552588"/>
                  </a:lnTo>
                  <a:lnTo>
                    <a:pt x="248137" y="1521056"/>
                  </a:lnTo>
                  <a:lnTo>
                    <a:pt x="218187" y="1488001"/>
                  </a:lnTo>
                  <a:lnTo>
                    <a:pt x="189883" y="1453488"/>
                  </a:lnTo>
                  <a:lnTo>
                    <a:pt x="163287" y="1417578"/>
                  </a:lnTo>
                  <a:lnTo>
                    <a:pt x="138461" y="1380334"/>
                  </a:lnTo>
                  <a:lnTo>
                    <a:pt x="115468" y="1341817"/>
                  </a:lnTo>
                  <a:lnTo>
                    <a:pt x="94369" y="1302091"/>
                  </a:lnTo>
                  <a:lnTo>
                    <a:pt x="75227" y="1261216"/>
                  </a:lnTo>
                  <a:lnTo>
                    <a:pt x="58103" y="1219256"/>
                  </a:lnTo>
                  <a:lnTo>
                    <a:pt x="43061" y="1176272"/>
                  </a:lnTo>
                  <a:lnTo>
                    <a:pt x="30163" y="1132327"/>
                  </a:lnTo>
                  <a:lnTo>
                    <a:pt x="19470" y="1087483"/>
                  </a:lnTo>
                  <a:lnTo>
                    <a:pt x="11045" y="1041802"/>
                  </a:lnTo>
                  <a:lnTo>
                    <a:pt x="4950" y="995347"/>
                  </a:lnTo>
                  <a:lnTo>
                    <a:pt x="1248" y="948180"/>
                  </a:lnTo>
                  <a:lnTo>
                    <a:pt x="0" y="900362"/>
                  </a:lnTo>
                  <a:lnTo>
                    <a:pt x="1248" y="852545"/>
                  </a:lnTo>
                  <a:lnTo>
                    <a:pt x="4950" y="805377"/>
                  </a:lnTo>
                  <a:lnTo>
                    <a:pt x="11045" y="758922"/>
                  </a:lnTo>
                  <a:lnTo>
                    <a:pt x="19470" y="713241"/>
                  </a:lnTo>
                  <a:lnTo>
                    <a:pt x="30163" y="668398"/>
                  </a:lnTo>
                  <a:lnTo>
                    <a:pt x="43061" y="624453"/>
                  </a:lnTo>
                  <a:lnTo>
                    <a:pt x="58103" y="581469"/>
                  </a:lnTo>
                  <a:lnTo>
                    <a:pt x="75227" y="539509"/>
                  </a:lnTo>
                  <a:lnTo>
                    <a:pt x="94369" y="498634"/>
                  </a:lnTo>
                  <a:lnTo>
                    <a:pt x="115468" y="458907"/>
                  </a:lnTo>
                  <a:lnTo>
                    <a:pt x="138461" y="420391"/>
                  </a:lnTo>
                  <a:lnTo>
                    <a:pt x="163287" y="383146"/>
                  </a:lnTo>
                  <a:lnTo>
                    <a:pt x="189883" y="347237"/>
                  </a:lnTo>
                  <a:lnTo>
                    <a:pt x="218187" y="312723"/>
                  </a:lnTo>
                  <a:lnTo>
                    <a:pt x="248137" y="279669"/>
                  </a:lnTo>
                  <a:lnTo>
                    <a:pt x="279669" y="248136"/>
                  </a:lnTo>
                  <a:lnTo>
                    <a:pt x="312724" y="218187"/>
                  </a:lnTo>
                  <a:lnTo>
                    <a:pt x="347237" y="189883"/>
                  </a:lnTo>
                  <a:lnTo>
                    <a:pt x="383147" y="163287"/>
                  </a:lnTo>
                  <a:lnTo>
                    <a:pt x="420391" y="138461"/>
                  </a:lnTo>
                  <a:lnTo>
                    <a:pt x="458908" y="115468"/>
                  </a:lnTo>
                  <a:lnTo>
                    <a:pt x="498635" y="94369"/>
                  </a:lnTo>
                  <a:lnTo>
                    <a:pt x="539509" y="75227"/>
                  </a:lnTo>
                  <a:lnTo>
                    <a:pt x="581470" y="58103"/>
                  </a:lnTo>
                  <a:lnTo>
                    <a:pt x="624453" y="43061"/>
                  </a:lnTo>
                  <a:lnTo>
                    <a:pt x="668398" y="30163"/>
                  </a:lnTo>
                  <a:lnTo>
                    <a:pt x="713242" y="19470"/>
                  </a:lnTo>
                  <a:lnTo>
                    <a:pt x="758923" y="11045"/>
                  </a:lnTo>
                  <a:lnTo>
                    <a:pt x="805378" y="4950"/>
                  </a:lnTo>
                  <a:lnTo>
                    <a:pt x="852545" y="1248"/>
                  </a:lnTo>
                  <a:lnTo>
                    <a:pt x="900363" y="0"/>
                  </a:lnTo>
                  <a:close/>
                </a:path>
              </a:pathLst>
            </a:custGeom>
            <a:ln w="157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61192" y="7104076"/>
              <a:ext cx="584200" cy="901065"/>
            </a:xfrm>
            <a:custGeom>
              <a:avLst/>
              <a:gdLst/>
              <a:ahLst/>
              <a:cxnLst/>
              <a:rect l="l" t="t" r="r" b="b"/>
              <a:pathLst>
                <a:path w="584200" h="901065">
                  <a:moveTo>
                    <a:pt x="125014" y="0"/>
                  </a:moveTo>
                  <a:lnTo>
                    <a:pt x="0" y="172068"/>
                  </a:lnTo>
                  <a:lnTo>
                    <a:pt x="38859" y="201995"/>
                  </a:lnTo>
                  <a:lnTo>
                    <a:pt x="76003" y="233948"/>
                  </a:lnTo>
                  <a:lnTo>
                    <a:pt x="111349" y="267846"/>
                  </a:lnTo>
                  <a:lnTo>
                    <a:pt x="144813" y="303605"/>
                  </a:lnTo>
                  <a:lnTo>
                    <a:pt x="176314" y="341144"/>
                  </a:lnTo>
                  <a:lnTo>
                    <a:pt x="205769" y="380380"/>
                  </a:lnTo>
                  <a:lnTo>
                    <a:pt x="233095" y="421232"/>
                  </a:lnTo>
                  <a:lnTo>
                    <a:pt x="258211" y="463616"/>
                  </a:lnTo>
                  <a:lnTo>
                    <a:pt x="281033" y="507451"/>
                  </a:lnTo>
                  <a:lnTo>
                    <a:pt x="301479" y="552654"/>
                  </a:lnTo>
                  <a:lnTo>
                    <a:pt x="319466" y="599143"/>
                  </a:lnTo>
                  <a:lnTo>
                    <a:pt x="334913" y="646836"/>
                  </a:lnTo>
                  <a:lnTo>
                    <a:pt x="347736" y="695650"/>
                  </a:lnTo>
                  <a:lnTo>
                    <a:pt x="357853" y="745503"/>
                  </a:lnTo>
                  <a:lnTo>
                    <a:pt x="365181" y="796313"/>
                  </a:lnTo>
                  <a:lnTo>
                    <a:pt x="369639" y="847998"/>
                  </a:lnTo>
                  <a:lnTo>
                    <a:pt x="371143" y="900475"/>
                  </a:lnTo>
                  <a:lnTo>
                    <a:pt x="583827" y="900475"/>
                  </a:lnTo>
                  <a:lnTo>
                    <a:pt x="582672" y="849734"/>
                  </a:lnTo>
                  <a:lnTo>
                    <a:pt x="579231" y="799353"/>
                  </a:lnTo>
                  <a:lnTo>
                    <a:pt x="573538" y="749400"/>
                  </a:lnTo>
                  <a:lnTo>
                    <a:pt x="565627" y="699941"/>
                  </a:lnTo>
                  <a:lnTo>
                    <a:pt x="555532" y="651044"/>
                  </a:lnTo>
                  <a:lnTo>
                    <a:pt x="543288" y="602776"/>
                  </a:lnTo>
                  <a:lnTo>
                    <a:pt x="528929" y="555205"/>
                  </a:lnTo>
                  <a:lnTo>
                    <a:pt x="512489" y="508398"/>
                  </a:lnTo>
                  <a:lnTo>
                    <a:pt x="494002" y="462421"/>
                  </a:lnTo>
                  <a:lnTo>
                    <a:pt x="473504" y="417343"/>
                  </a:lnTo>
                  <a:lnTo>
                    <a:pt x="451027" y="373230"/>
                  </a:lnTo>
                  <a:lnTo>
                    <a:pt x="426607" y="330150"/>
                  </a:lnTo>
                  <a:lnTo>
                    <a:pt x="400277" y="288170"/>
                  </a:lnTo>
                  <a:lnTo>
                    <a:pt x="372072" y="247357"/>
                  </a:lnTo>
                  <a:lnTo>
                    <a:pt x="342026" y="207778"/>
                  </a:lnTo>
                  <a:lnTo>
                    <a:pt x="310174" y="169502"/>
                  </a:lnTo>
                  <a:lnTo>
                    <a:pt x="276549" y="132594"/>
                  </a:lnTo>
                  <a:lnTo>
                    <a:pt x="241187" y="97123"/>
                  </a:lnTo>
                  <a:lnTo>
                    <a:pt x="204120" y="63155"/>
                  </a:lnTo>
                  <a:lnTo>
                    <a:pt x="165385" y="30758"/>
                  </a:lnTo>
                  <a:lnTo>
                    <a:pt x="12501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61192" y="7104076"/>
              <a:ext cx="584200" cy="901065"/>
            </a:xfrm>
            <a:custGeom>
              <a:avLst/>
              <a:gdLst/>
              <a:ahLst/>
              <a:cxnLst/>
              <a:rect l="l" t="t" r="r" b="b"/>
              <a:pathLst>
                <a:path w="584200" h="901065">
                  <a:moveTo>
                    <a:pt x="0" y="172068"/>
                  </a:moveTo>
                  <a:lnTo>
                    <a:pt x="125014" y="0"/>
                  </a:lnTo>
                  <a:lnTo>
                    <a:pt x="165385" y="30758"/>
                  </a:lnTo>
                  <a:lnTo>
                    <a:pt x="204120" y="63155"/>
                  </a:lnTo>
                  <a:lnTo>
                    <a:pt x="241187" y="97123"/>
                  </a:lnTo>
                  <a:lnTo>
                    <a:pt x="276549" y="132594"/>
                  </a:lnTo>
                  <a:lnTo>
                    <a:pt x="310174" y="169502"/>
                  </a:lnTo>
                  <a:lnTo>
                    <a:pt x="342026" y="207778"/>
                  </a:lnTo>
                  <a:lnTo>
                    <a:pt x="372072" y="247357"/>
                  </a:lnTo>
                  <a:lnTo>
                    <a:pt x="400277" y="288170"/>
                  </a:lnTo>
                  <a:lnTo>
                    <a:pt x="426607" y="330150"/>
                  </a:lnTo>
                  <a:lnTo>
                    <a:pt x="451027" y="373230"/>
                  </a:lnTo>
                  <a:lnTo>
                    <a:pt x="473504" y="417343"/>
                  </a:lnTo>
                  <a:lnTo>
                    <a:pt x="494002" y="462421"/>
                  </a:lnTo>
                  <a:lnTo>
                    <a:pt x="512489" y="508398"/>
                  </a:lnTo>
                  <a:lnTo>
                    <a:pt x="528929" y="555205"/>
                  </a:lnTo>
                  <a:lnTo>
                    <a:pt x="543288" y="602776"/>
                  </a:lnTo>
                  <a:lnTo>
                    <a:pt x="555532" y="651044"/>
                  </a:lnTo>
                  <a:lnTo>
                    <a:pt x="565627" y="699941"/>
                  </a:lnTo>
                  <a:lnTo>
                    <a:pt x="573538" y="749400"/>
                  </a:lnTo>
                  <a:lnTo>
                    <a:pt x="579231" y="799353"/>
                  </a:lnTo>
                  <a:lnTo>
                    <a:pt x="582672" y="849734"/>
                  </a:lnTo>
                  <a:lnTo>
                    <a:pt x="583827" y="900475"/>
                  </a:lnTo>
                  <a:lnTo>
                    <a:pt x="371143" y="900475"/>
                  </a:lnTo>
                  <a:lnTo>
                    <a:pt x="369639" y="847998"/>
                  </a:lnTo>
                  <a:lnTo>
                    <a:pt x="365181" y="796313"/>
                  </a:lnTo>
                  <a:lnTo>
                    <a:pt x="357853" y="745503"/>
                  </a:lnTo>
                  <a:lnTo>
                    <a:pt x="347736" y="695650"/>
                  </a:lnTo>
                  <a:lnTo>
                    <a:pt x="334913" y="646836"/>
                  </a:lnTo>
                  <a:lnTo>
                    <a:pt x="319466" y="599143"/>
                  </a:lnTo>
                  <a:lnTo>
                    <a:pt x="301479" y="552654"/>
                  </a:lnTo>
                  <a:lnTo>
                    <a:pt x="281033" y="507451"/>
                  </a:lnTo>
                  <a:lnTo>
                    <a:pt x="258211" y="463616"/>
                  </a:lnTo>
                  <a:lnTo>
                    <a:pt x="233095" y="421232"/>
                  </a:lnTo>
                  <a:lnTo>
                    <a:pt x="205769" y="380380"/>
                  </a:lnTo>
                  <a:lnTo>
                    <a:pt x="176314" y="341144"/>
                  </a:lnTo>
                  <a:lnTo>
                    <a:pt x="144813" y="303605"/>
                  </a:lnTo>
                  <a:lnTo>
                    <a:pt x="111349" y="267846"/>
                  </a:lnTo>
                  <a:lnTo>
                    <a:pt x="76003" y="233948"/>
                  </a:lnTo>
                  <a:lnTo>
                    <a:pt x="38859" y="201995"/>
                  </a:lnTo>
                  <a:lnTo>
                    <a:pt x="0" y="172068"/>
                  </a:lnTo>
                  <a:close/>
                </a:path>
              </a:pathLst>
            </a:custGeom>
            <a:ln w="314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903164" y="6970772"/>
            <a:ext cx="2067560" cy="196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3410"/>
              </a:lnSpc>
              <a:spcBef>
                <a:spcPts val="100"/>
              </a:spcBef>
            </a:pPr>
            <a:r>
              <a:rPr sz="2850" b="1" spc="-140" dirty="0">
                <a:solidFill>
                  <a:srgbClr val="456480"/>
                </a:solidFill>
                <a:latin typeface="Arial"/>
                <a:cs typeface="Arial"/>
              </a:rPr>
              <a:t>15%</a:t>
            </a:r>
            <a:endParaRPr sz="2850">
              <a:latin typeface="Arial"/>
              <a:cs typeface="Arial"/>
            </a:endParaRPr>
          </a:p>
          <a:p>
            <a:pPr marL="15875" marR="387985">
              <a:lnSpc>
                <a:spcPts val="2230"/>
              </a:lnSpc>
              <a:spcBef>
                <a:spcPts val="105"/>
              </a:spcBef>
            </a:pPr>
            <a:r>
              <a:rPr sz="1900" spc="75" dirty="0">
                <a:solidFill>
                  <a:srgbClr val="456480"/>
                </a:solidFill>
                <a:latin typeface="Lucida Sans Unicode"/>
                <a:cs typeface="Lucida Sans Unicode"/>
              </a:rPr>
              <a:t>с</a:t>
            </a:r>
            <a:r>
              <a:rPr sz="1900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об</a:t>
            </a:r>
            <a:r>
              <a:rPr sz="1900" spc="55" dirty="0">
                <a:solidFill>
                  <a:srgbClr val="456480"/>
                </a:solidFill>
                <a:latin typeface="Lucida Sans Unicode"/>
                <a:cs typeface="Lucida Sans Unicode"/>
              </a:rPr>
              <a:t>с</a:t>
            </a:r>
            <a:r>
              <a:rPr sz="1900" spc="80" dirty="0">
                <a:solidFill>
                  <a:srgbClr val="456480"/>
                </a:solidFill>
                <a:latin typeface="Lucida Sans Unicode"/>
                <a:cs typeface="Lucida Sans Unicode"/>
              </a:rPr>
              <a:t>твенные  </a:t>
            </a:r>
            <a:r>
              <a:rPr sz="1900" spc="60" dirty="0">
                <a:solidFill>
                  <a:srgbClr val="456480"/>
                </a:solidFill>
                <a:latin typeface="Lucida Sans Unicode"/>
                <a:cs typeface="Lucida Sans Unicode"/>
              </a:rPr>
              <a:t>средства</a:t>
            </a:r>
            <a:endParaRPr sz="1900">
              <a:latin typeface="Lucida Sans Unicode"/>
              <a:cs typeface="Lucida Sans Unicode"/>
            </a:endParaRPr>
          </a:p>
          <a:p>
            <a:pPr marL="12700">
              <a:lnSpc>
                <a:spcPts val="3410"/>
              </a:lnSpc>
              <a:spcBef>
                <a:spcPts val="1620"/>
              </a:spcBef>
            </a:pPr>
            <a:r>
              <a:rPr sz="2850" b="1" spc="110" dirty="0">
                <a:solidFill>
                  <a:srgbClr val="456480"/>
                </a:solidFill>
                <a:latin typeface="Arial"/>
                <a:cs typeface="Arial"/>
              </a:rPr>
              <a:t>85%</a:t>
            </a:r>
            <a:endParaRPr sz="2850">
              <a:latin typeface="Arial"/>
              <a:cs typeface="Arial"/>
            </a:endParaRPr>
          </a:p>
          <a:p>
            <a:pPr marL="12700">
              <a:lnSpc>
                <a:spcPts val="2270"/>
              </a:lnSpc>
            </a:pPr>
            <a:r>
              <a:rPr sz="1900" spc="60" dirty="0">
                <a:solidFill>
                  <a:srgbClr val="456480"/>
                </a:solidFill>
                <a:latin typeface="Lucida Sans Unicode"/>
                <a:cs typeface="Lucida Sans Unicode"/>
              </a:rPr>
              <a:t>средства</a:t>
            </a:r>
            <a:r>
              <a:rPr sz="1900" spc="-15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1900" spc="35" dirty="0">
                <a:solidFill>
                  <a:srgbClr val="456480"/>
                </a:solidFill>
                <a:latin typeface="Lucida Sans Unicode"/>
                <a:cs typeface="Lucida Sans Unicode"/>
              </a:rPr>
              <a:t>гранта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07185" y="7514391"/>
            <a:ext cx="615950" cy="625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25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1750" spc="100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1750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900" b="1" spc="-330" dirty="0">
                <a:solidFill>
                  <a:srgbClr val="456480"/>
                </a:solidFill>
                <a:latin typeface="Tahoma"/>
                <a:cs typeface="Tahoma"/>
              </a:rPr>
              <a:t>5</a:t>
            </a:r>
            <a:endParaRPr sz="3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45034" y="8039368"/>
            <a:ext cx="9404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35" dirty="0">
                <a:solidFill>
                  <a:srgbClr val="456480"/>
                </a:solidFill>
                <a:latin typeface="Tahoma"/>
                <a:cs typeface="Tahoma"/>
              </a:rPr>
              <a:t>млн.</a:t>
            </a:r>
            <a:r>
              <a:rPr sz="1750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1750" spc="105" dirty="0">
                <a:solidFill>
                  <a:srgbClr val="456480"/>
                </a:solidFill>
                <a:latin typeface="Tahoma"/>
                <a:cs typeface="Tahoma"/>
              </a:rPr>
              <a:t>р</a:t>
            </a:r>
            <a:r>
              <a:rPr sz="1750" spc="-10" dirty="0">
                <a:solidFill>
                  <a:srgbClr val="456480"/>
                </a:solidFill>
                <a:latin typeface="Tahoma"/>
                <a:cs typeface="Tahoma"/>
              </a:rPr>
              <a:t>у</a:t>
            </a:r>
            <a:r>
              <a:rPr sz="1750" spc="-40" dirty="0">
                <a:solidFill>
                  <a:srgbClr val="456480"/>
                </a:solidFill>
                <a:latin typeface="Tahoma"/>
                <a:cs typeface="Tahoma"/>
              </a:rPr>
              <a:t>б</a:t>
            </a:r>
            <a:r>
              <a:rPr sz="1750" spc="-105" dirty="0">
                <a:solidFill>
                  <a:srgbClr val="456480"/>
                </a:solidFill>
                <a:latin typeface="Tahoma"/>
                <a:cs typeface="Tahoma"/>
              </a:rPr>
              <a:t>.</a:t>
            </a:r>
            <a:endParaRPr sz="175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186962" y="6895103"/>
            <a:ext cx="2242185" cy="2222500"/>
            <a:chOff x="10186962" y="6895103"/>
            <a:chExt cx="2242185" cy="2222500"/>
          </a:xfrm>
        </p:grpSpPr>
        <p:sp>
          <p:nvSpPr>
            <p:cNvPr id="20" name="object 20"/>
            <p:cNvSpPr/>
            <p:nvPr/>
          </p:nvSpPr>
          <p:spPr>
            <a:xfrm>
              <a:off x="10186962" y="6895103"/>
              <a:ext cx="2226310" cy="2222500"/>
            </a:xfrm>
            <a:custGeom>
              <a:avLst/>
              <a:gdLst/>
              <a:ahLst/>
              <a:cxnLst/>
              <a:rect l="l" t="t" r="r" b="b"/>
              <a:pathLst>
                <a:path w="2226309" h="2222500">
                  <a:moveTo>
                    <a:pt x="1302853" y="2209800"/>
                  </a:moveTo>
                  <a:lnTo>
                    <a:pt x="923237" y="2209800"/>
                  </a:lnTo>
                  <a:lnTo>
                    <a:pt x="969817" y="2222500"/>
                  </a:lnTo>
                  <a:lnTo>
                    <a:pt x="1256272" y="2222500"/>
                  </a:lnTo>
                  <a:lnTo>
                    <a:pt x="1302853" y="2209800"/>
                  </a:lnTo>
                  <a:close/>
                </a:path>
                <a:path w="2226309" h="2222500">
                  <a:moveTo>
                    <a:pt x="1302853" y="12700"/>
                  </a:moveTo>
                  <a:lnTo>
                    <a:pt x="923237" y="12700"/>
                  </a:lnTo>
                  <a:lnTo>
                    <a:pt x="877308" y="25400"/>
                  </a:lnTo>
                  <a:lnTo>
                    <a:pt x="700931" y="76200"/>
                  </a:lnTo>
                  <a:lnTo>
                    <a:pt x="658882" y="101600"/>
                  </a:lnTo>
                  <a:lnTo>
                    <a:pt x="617733" y="114300"/>
                  </a:lnTo>
                  <a:lnTo>
                    <a:pt x="577528" y="139700"/>
                  </a:lnTo>
                  <a:lnTo>
                    <a:pt x="538307" y="165100"/>
                  </a:lnTo>
                  <a:lnTo>
                    <a:pt x="500113" y="190500"/>
                  </a:lnTo>
                  <a:lnTo>
                    <a:pt x="462987" y="215900"/>
                  </a:lnTo>
                  <a:lnTo>
                    <a:pt x="426971" y="241300"/>
                  </a:lnTo>
                  <a:lnTo>
                    <a:pt x="392107" y="266700"/>
                  </a:lnTo>
                  <a:lnTo>
                    <a:pt x="358437" y="292100"/>
                  </a:lnTo>
                  <a:lnTo>
                    <a:pt x="326002" y="330200"/>
                  </a:lnTo>
                  <a:lnTo>
                    <a:pt x="294844" y="355600"/>
                  </a:lnTo>
                  <a:lnTo>
                    <a:pt x="265005" y="393700"/>
                  </a:lnTo>
                  <a:lnTo>
                    <a:pt x="236527" y="431800"/>
                  </a:lnTo>
                  <a:lnTo>
                    <a:pt x="209451" y="469900"/>
                  </a:lnTo>
                  <a:lnTo>
                    <a:pt x="183819" y="508000"/>
                  </a:lnTo>
                  <a:lnTo>
                    <a:pt x="159674" y="546100"/>
                  </a:lnTo>
                  <a:lnTo>
                    <a:pt x="137055" y="584200"/>
                  </a:lnTo>
                  <a:lnTo>
                    <a:pt x="116007" y="622300"/>
                  </a:lnTo>
                  <a:lnTo>
                    <a:pt x="96569" y="660400"/>
                  </a:lnTo>
                  <a:lnTo>
                    <a:pt x="78785" y="698500"/>
                  </a:lnTo>
                  <a:lnTo>
                    <a:pt x="62695" y="749300"/>
                  </a:lnTo>
                  <a:lnTo>
                    <a:pt x="48342" y="787400"/>
                  </a:lnTo>
                  <a:lnTo>
                    <a:pt x="35767" y="838200"/>
                  </a:lnTo>
                  <a:lnTo>
                    <a:pt x="25012" y="876300"/>
                  </a:lnTo>
                  <a:lnTo>
                    <a:pt x="16119" y="927100"/>
                  </a:lnTo>
                  <a:lnTo>
                    <a:pt x="9129" y="977900"/>
                  </a:lnTo>
                  <a:lnTo>
                    <a:pt x="4085" y="1016000"/>
                  </a:lnTo>
                  <a:lnTo>
                    <a:pt x="1028" y="1066800"/>
                  </a:lnTo>
                  <a:lnTo>
                    <a:pt x="0" y="1117600"/>
                  </a:lnTo>
                  <a:lnTo>
                    <a:pt x="1028" y="1168400"/>
                  </a:lnTo>
                  <a:lnTo>
                    <a:pt x="4085" y="1206500"/>
                  </a:lnTo>
                  <a:lnTo>
                    <a:pt x="9129" y="1257300"/>
                  </a:lnTo>
                  <a:lnTo>
                    <a:pt x="16119" y="1308100"/>
                  </a:lnTo>
                  <a:lnTo>
                    <a:pt x="25012" y="1346200"/>
                  </a:lnTo>
                  <a:lnTo>
                    <a:pt x="35767" y="1397000"/>
                  </a:lnTo>
                  <a:lnTo>
                    <a:pt x="48342" y="1435100"/>
                  </a:lnTo>
                  <a:lnTo>
                    <a:pt x="62695" y="1485900"/>
                  </a:lnTo>
                  <a:lnTo>
                    <a:pt x="78785" y="1524000"/>
                  </a:lnTo>
                  <a:lnTo>
                    <a:pt x="96569" y="1574800"/>
                  </a:lnTo>
                  <a:lnTo>
                    <a:pt x="116007" y="1612900"/>
                  </a:lnTo>
                  <a:lnTo>
                    <a:pt x="137055" y="1651000"/>
                  </a:lnTo>
                  <a:lnTo>
                    <a:pt x="159674" y="1689100"/>
                  </a:lnTo>
                  <a:lnTo>
                    <a:pt x="183819" y="1727200"/>
                  </a:lnTo>
                  <a:lnTo>
                    <a:pt x="209451" y="1765300"/>
                  </a:lnTo>
                  <a:lnTo>
                    <a:pt x="236527" y="1803400"/>
                  </a:lnTo>
                  <a:lnTo>
                    <a:pt x="265005" y="1841500"/>
                  </a:lnTo>
                  <a:lnTo>
                    <a:pt x="294844" y="1866900"/>
                  </a:lnTo>
                  <a:lnTo>
                    <a:pt x="326002" y="1905000"/>
                  </a:lnTo>
                  <a:lnTo>
                    <a:pt x="358437" y="1930400"/>
                  </a:lnTo>
                  <a:lnTo>
                    <a:pt x="392107" y="1968500"/>
                  </a:lnTo>
                  <a:lnTo>
                    <a:pt x="426971" y="1993900"/>
                  </a:lnTo>
                  <a:lnTo>
                    <a:pt x="462987" y="2019300"/>
                  </a:lnTo>
                  <a:lnTo>
                    <a:pt x="500113" y="2044700"/>
                  </a:lnTo>
                  <a:lnTo>
                    <a:pt x="538307" y="2070100"/>
                  </a:lnTo>
                  <a:lnTo>
                    <a:pt x="577528" y="2095500"/>
                  </a:lnTo>
                  <a:lnTo>
                    <a:pt x="617733" y="2108200"/>
                  </a:lnTo>
                  <a:lnTo>
                    <a:pt x="658882" y="2133600"/>
                  </a:lnTo>
                  <a:lnTo>
                    <a:pt x="700931" y="2146300"/>
                  </a:lnTo>
                  <a:lnTo>
                    <a:pt x="743841" y="2171700"/>
                  </a:lnTo>
                  <a:lnTo>
                    <a:pt x="877308" y="2209800"/>
                  </a:lnTo>
                  <a:lnTo>
                    <a:pt x="1348783" y="2209800"/>
                  </a:lnTo>
                  <a:lnTo>
                    <a:pt x="1482250" y="2171700"/>
                  </a:lnTo>
                  <a:lnTo>
                    <a:pt x="1525160" y="2146300"/>
                  </a:lnTo>
                  <a:lnTo>
                    <a:pt x="1567210" y="2133600"/>
                  </a:lnTo>
                  <a:lnTo>
                    <a:pt x="1608358" y="2108200"/>
                  </a:lnTo>
                  <a:lnTo>
                    <a:pt x="1648564" y="2095500"/>
                  </a:lnTo>
                  <a:lnTo>
                    <a:pt x="1687785" y="2070100"/>
                  </a:lnTo>
                  <a:lnTo>
                    <a:pt x="1725979" y="2044700"/>
                  </a:lnTo>
                  <a:lnTo>
                    <a:pt x="1763105" y="2019300"/>
                  </a:lnTo>
                  <a:lnTo>
                    <a:pt x="1065227" y="2019300"/>
                  </a:lnTo>
                  <a:lnTo>
                    <a:pt x="1018060" y="2006600"/>
                  </a:lnTo>
                  <a:lnTo>
                    <a:pt x="971604" y="2006600"/>
                  </a:lnTo>
                  <a:lnTo>
                    <a:pt x="837135" y="1968500"/>
                  </a:lnTo>
                  <a:lnTo>
                    <a:pt x="752190" y="1943100"/>
                  </a:lnTo>
                  <a:lnTo>
                    <a:pt x="711315" y="1917700"/>
                  </a:lnTo>
                  <a:lnTo>
                    <a:pt x="671589" y="1905000"/>
                  </a:lnTo>
                  <a:lnTo>
                    <a:pt x="633072" y="1879600"/>
                  </a:lnTo>
                  <a:lnTo>
                    <a:pt x="595827" y="1854200"/>
                  </a:lnTo>
                  <a:lnTo>
                    <a:pt x="559917" y="1828800"/>
                  </a:lnTo>
                  <a:lnTo>
                    <a:pt x="525404" y="1803400"/>
                  </a:lnTo>
                  <a:lnTo>
                    <a:pt x="492350" y="1765300"/>
                  </a:lnTo>
                  <a:lnTo>
                    <a:pt x="460817" y="1739900"/>
                  </a:lnTo>
                  <a:lnTo>
                    <a:pt x="430867" y="1701800"/>
                  </a:lnTo>
                  <a:lnTo>
                    <a:pt x="402563" y="1663700"/>
                  </a:lnTo>
                  <a:lnTo>
                    <a:pt x="375967" y="1638300"/>
                  </a:lnTo>
                  <a:lnTo>
                    <a:pt x="351141" y="1600200"/>
                  </a:lnTo>
                  <a:lnTo>
                    <a:pt x="328147" y="1562100"/>
                  </a:lnTo>
                  <a:lnTo>
                    <a:pt x="307048" y="1511300"/>
                  </a:lnTo>
                  <a:lnTo>
                    <a:pt x="287906" y="1473200"/>
                  </a:lnTo>
                  <a:lnTo>
                    <a:pt x="270782" y="1435100"/>
                  </a:lnTo>
                  <a:lnTo>
                    <a:pt x="255740" y="1397000"/>
                  </a:lnTo>
                  <a:lnTo>
                    <a:pt x="242842" y="1346200"/>
                  </a:lnTo>
                  <a:lnTo>
                    <a:pt x="232149" y="1308100"/>
                  </a:lnTo>
                  <a:lnTo>
                    <a:pt x="223724" y="1257300"/>
                  </a:lnTo>
                  <a:lnTo>
                    <a:pt x="217629" y="1206500"/>
                  </a:lnTo>
                  <a:lnTo>
                    <a:pt x="213926" y="1168400"/>
                  </a:lnTo>
                  <a:lnTo>
                    <a:pt x="212678" y="1117600"/>
                  </a:lnTo>
                  <a:lnTo>
                    <a:pt x="213926" y="1066800"/>
                  </a:lnTo>
                  <a:lnTo>
                    <a:pt x="217629" y="1016000"/>
                  </a:lnTo>
                  <a:lnTo>
                    <a:pt x="223724" y="977900"/>
                  </a:lnTo>
                  <a:lnTo>
                    <a:pt x="232149" y="927100"/>
                  </a:lnTo>
                  <a:lnTo>
                    <a:pt x="242842" y="889000"/>
                  </a:lnTo>
                  <a:lnTo>
                    <a:pt x="255740" y="838200"/>
                  </a:lnTo>
                  <a:lnTo>
                    <a:pt x="270782" y="800100"/>
                  </a:lnTo>
                  <a:lnTo>
                    <a:pt x="287906" y="749300"/>
                  </a:lnTo>
                  <a:lnTo>
                    <a:pt x="307048" y="711200"/>
                  </a:lnTo>
                  <a:lnTo>
                    <a:pt x="328147" y="673100"/>
                  </a:lnTo>
                  <a:lnTo>
                    <a:pt x="351141" y="635000"/>
                  </a:lnTo>
                  <a:lnTo>
                    <a:pt x="375967" y="596900"/>
                  </a:lnTo>
                  <a:lnTo>
                    <a:pt x="402563" y="558800"/>
                  </a:lnTo>
                  <a:lnTo>
                    <a:pt x="430867" y="533400"/>
                  </a:lnTo>
                  <a:lnTo>
                    <a:pt x="460817" y="495300"/>
                  </a:lnTo>
                  <a:lnTo>
                    <a:pt x="492350" y="469900"/>
                  </a:lnTo>
                  <a:lnTo>
                    <a:pt x="525404" y="431800"/>
                  </a:lnTo>
                  <a:lnTo>
                    <a:pt x="559917" y="406400"/>
                  </a:lnTo>
                  <a:lnTo>
                    <a:pt x="595827" y="381000"/>
                  </a:lnTo>
                  <a:lnTo>
                    <a:pt x="633072" y="355600"/>
                  </a:lnTo>
                  <a:lnTo>
                    <a:pt x="671589" y="330200"/>
                  </a:lnTo>
                  <a:lnTo>
                    <a:pt x="711315" y="304800"/>
                  </a:lnTo>
                  <a:lnTo>
                    <a:pt x="794151" y="279400"/>
                  </a:lnTo>
                  <a:lnTo>
                    <a:pt x="837135" y="254000"/>
                  </a:lnTo>
                  <a:lnTo>
                    <a:pt x="925924" y="228600"/>
                  </a:lnTo>
                  <a:lnTo>
                    <a:pt x="971604" y="228600"/>
                  </a:lnTo>
                  <a:lnTo>
                    <a:pt x="1018060" y="215900"/>
                  </a:lnTo>
                  <a:lnTo>
                    <a:pt x="1763105" y="215900"/>
                  </a:lnTo>
                  <a:lnTo>
                    <a:pt x="1725979" y="190500"/>
                  </a:lnTo>
                  <a:lnTo>
                    <a:pt x="1687785" y="165100"/>
                  </a:lnTo>
                  <a:lnTo>
                    <a:pt x="1648564" y="139700"/>
                  </a:lnTo>
                  <a:lnTo>
                    <a:pt x="1608358" y="114300"/>
                  </a:lnTo>
                  <a:lnTo>
                    <a:pt x="1567210" y="101600"/>
                  </a:lnTo>
                  <a:lnTo>
                    <a:pt x="1525160" y="76200"/>
                  </a:lnTo>
                  <a:lnTo>
                    <a:pt x="1348783" y="25400"/>
                  </a:lnTo>
                  <a:lnTo>
                    <a:pt x="1302853" y="12700"/>
                  </a:lnTo>
                  <a:close/>
                </a:path>
                <a:path w="2226309" h="2222500">
                  <a:moveTo>
                    <a:pt x="1763105" y="215900"/>
                  </a:moveTo>
                  <a:lnTo>
                    <a:pt x="1208030" y="215900"/>
                  </a:lnTo>
                  <a:lnTo>
                    <a:pt x="1254485" y="228600"/>
                  </a:lnTo>
                  <a:lnTo>
                    <a:pt x="1300165" y="228600"/>
                  </a:lnTo>
                  <a:lnTo>
                    <a:pt x="1388954" y="254000"/>
                  </a:lnTo>
                  <a:lnTo>
                    <a:pt x="1431938" y="279400"/>
                  </a:lnTo>
                  <a:lnTo>
                    <a:pt x="1514773" y="304800"/>
                  </a:lnTo>
                  <a:lnTo>
                    <a:pt x="1554500" y="330200"/>
                  </a:lnTo>
                  <a:lnTo>
                    <a:pt x="1593017" y="355600"/>
                  </a:lnTo>
                  <a:lnTo>
                    <a:pt x="1630261" y="381000"/>
                  </a:lnTo>
                  <a:lnTo>
                    <a:pt x="1666171" y="406400"/>
                  </a:lnTo>
                  <a:lnTo>
                    <a:pt x="1700685" y="431800"/>
                  </a:lnTo>
                  <a:lnTo>
                    <a:pt x="1733739" y="469900"/>
                  </a:lnTo>
                  <a:lnTo>
                    <a:pt x="1765272" y="495300"/>
                  </a:lnTo>
                  <a:lnTo>
                    <a:pt x="1795222" y="533400"/>
                  </a:lnTo>
                  <a:lnTo>
                    <a:pt x="1823525" y="558800"/>
                  </a:lnTo>
                  <a:lnTo>
                    <a:pt x="1850122" y="596900"/>
                  </a:lnTo>
                  <a:lnTo>
                    <a:pt x="1874948" y="635000"/>
                  </a:lnTo>
                  <a:lnTo>
                    <a:pt x="1897941" y="673100"/>
                  </a:lnTo>
                  <a:lnTo>
                    <a:pt x="1919040" y="711200"/>
                  </a:lnTo>
                  <a:lnTo>
                    <a:pt x="1938183" y="749300"/>
                  </a:lnTo>
                  <a:lnTo>
                    <a:pt x="1955306" y="800100"/>
                  </a:lnTo>
                  <a:lnTo>
                    <a:pt x="1970348" y="838200"/>
                  </a:lnTo>
                  <a:lnTo>
                    <a:pt x="1983247" y="889000"/>
                  </a:lnTo>
                  <a:lnTo>
                    <a:pt x="1993940" y="927100"/>
                  </a:lnTo>
                  <a:lnTo>
                    <a:pt x="2002365" y="977900"/>
                  </a:lnTo>
                  <a:lnTo>
                    <a:pt x="2008460" y="1016000"/>
                  </a:lnTo>
                  <a:lnTo>
                    <a:pt x="2012162" y="1066800"/>
                  </a:lnTo>
                  <a:lnTo>
                    <a:pt x="2013410" y="1117600"/>
                  </a:lnTo>
                  <a:lnTo>
                    <a:pt x="2012162" y="1168400"/>
                  </a:lnTo>
                  <a:lnTo>
                    <a:pt x="2008460" y="1206500"/>
                  </a:lnTo>
                  <a:lnTo>
                    <a:pt x="2002365" y="1257300"/>
                  </a:lnTo>
                  <a:lnTo>
                    <a:pt x="1993940" y="1308100"/>
                  </a:lnTo>
                  <a:lnTo>
                    <a:pt x="1983247" y="1346200"/>
                  </a:lnTo>
                  <a:lnTo>
                    <a:pt x="1970348" y="1397000"/>
                  </a:lnTo>
                  <a:lnTo>
                    <a:pt x="1955306" y="1435100"/>
                  </a:lnTo>
                  <a:lnTo>
                    <a:pt x="1938183" y="1473200"/>
                  </a:lnTo>
                  <a:lnTo>
                    <a:pt x="1919040" y="1511300"/>
                  </a:lnTo>
                  <a:lnTo>
                    <a:pt x="1897941" y="1562100"/>
                  </a:lnTo>
                  <a:lnTo>
                    <a:pt x="1874948" y="1600200"/>
                  </a:lnTo>
                  <a:lnTo>
                    <a:pt x="1850122" y="1638300"/>
                  </a:lnTo>
                  <a:lnTo>
                    <a:pt x="1823525" y="1663700"/>
                  </a:lnTo>
                  <a:lnTo>
                    <a:pt x="1795222" y="1701800"/>
                  </a:lnTo>
                  <a:lnTo>
                    <a:pt x="1765272" y="1739900"/>
                  </a:lnTo>
                  <a:lnTo>
                    <a:pt x="1733739" y="1765300"/>
                  </a:lnTo>
                  <a:lnTo>
                    <a:pt x="1700685" y="1803400"/>
                  </a:lnTo>
                  <a:lnTo>
                    <a:pt x="1666171" y="1828800"/>
                  </a:lnTo>
                  <a:lnTo>
                    <a:pt x="1630261" y="1854200"/>
                  </a:lnTo>
                  <a:lnTo>
                    <a:pt x="1593017" y="1879600"/>
                  </a:lnTo>
                  <a:lnTo>
                    <a:pt x="1554500" y="1905000"/>
                  </a:lnTo>
                  <a:lnTo>
                    <a:pt x="1514773" y="1917700"/>
                  </a:lnTo>
                  <a:lnTo>
                    <a:pt x="1473898" y="1943100"/>
                  </a:lnTo>
                  <a:lnTo>
                    <a:pt x="1388954" y="1968500"/>
                  </a:lnTo>
                  <a:lnTo>
                    <a:pt x="1254485" y="2006600"/>
                  </a:lnTo>
                  <a:lnTo>
                    <a:pt x="1208030" y="2006600"/>
                  </a:lnTo>
                  <a:lnTo>
                    <a:pt x="1160862" y="2019300"/>
                  </a:lnTo>
                  <a:lnTo>
                    <a:pt x="1763105" y="2019300"/>
                  </a:lnTo>
                  <a:lnTo>
                    <a:pt x="1799121" y="1993900"/>
                  </a:lnTo>
                  <a:lnTo>
                    <a:pt x="1833985" y="1968500"/>
                  </a:lnTo>
                  <a:lnTo>
                    <a:pt x="1867655" y="1930400"/>
                  </a:lnTo>
                  <a:lnTo>
                    <a:pt x="1900091" y="1905000"/>
                  </a:lnTo>
                  <a:lnTo>
                    <a:pt x="1931249" y="1866900"/>
                  </a:lnTo>
                  <a:lnTo>
                    <a:pt x="1961088" y="1841500"/>
                  </a:lnTo>
                  <a:lnTo>
                    <a:pt x="1989566" y="1803400"/>
                  </a:lnTo>
                  <a:lnTo>
                    <a:pt x="2016642" y="1765300"/>
                  </a:lnTo>
                  <a:lnTo>
                    <a:pt x="2042274" y="1727200"/>
                  </a:lnTo>
                  <a:lnTo>
                    <a:pt x="2066420" y="1689100"/>
                  </a:lnTo>
                  <a:lnTo>
                    <a:pt x="2089038" y="1651000"/>
                  </a:lnTo>
                  <a:lnTo>
                    <a:pt x="2110087" y="1612900"/>
                  </a:lnTo>
                  <a:lnTo>
                    <a:pt x="2129525" y="1574800"/>
                  </a:lnTo>
                  <a:lnTo>
                    <a:pt x="2147309" y="1524000"/>
                  </a:lnTo>
                  <a:lnTo>
                    <a:pt x="2163399" y="1485900"/>
                  </a:lnTo>
                  <a:lnTo>
                    <a:pt x="2177752" y="1435100"/>
                  </a:lnTo>
                  <a:lnTo>
                    <a:pt x="2190327" y="1397000"/>
                  </a:lnTo>
                  <a:lnTo>
                    <a:pt x="2201082" y="1346200"/>
                  </a:lnTo>
                  <a:lnTo>
                    <a:pt x="2209976" y="1308100"/>
                  </a:lnTo>
                  <a:lnTo>
                    <a:pt x="2216965" y="1257300"/>
                  </a:lnTo>
                  <a:lnTo>
                    <a:pt x="2222010" y="1206500"/>
                  </a:lnTo>
                  <a:lnTo>
                    <a:pt x="2225067" y="1168400"/>
                  </a:lnTo>
                  <a:lnTo>
                    <a:pt x="2226095" y="1117600"/>
                  </a:lnTo>
                  <a:lnTo>
                    <a:pt x="2225067" y="1066800"/>
                  </a:lnTo>
                  <a:lnTo>
                    <a:pt x="2222010" y="1016000"/>
                  </a:lnTo>
                  <a:lnTo>
                    <a:pt x="2216965" y="977900"/>
                  </a:lnTo>
                  <a:lnTo>
                    <a:pt x="2209976" y="927100"/>
                  </a:lnTo>
                  <a:lnTo>
                    <a:pt x="2201082" y="876300"/>
                  </a:lnTo>
                  <a:lnTo>
                    <a:pt x="2190327" y="838200"/>
                  </a:lnTo>
                  <a:lnTo>
                    <a:pt x="2177752" y="787400"/>
                  </a:lnTo>
                  <a:lnTo>
                    <a:pt x="2163399" y="749300"/>
                  </a:lnTo>
                  <a:lnTo>
                    <a:pt x="2147309" y="698500"/>
                  </a:lnTo>
                  <a:lnTo>
                    <a:pt x="2129525" y="660400"/>
                  </a:lnTo>
                  <a:lnTo>
                    <a:pt x="2110087" y="622300"/>
                  </a:lnTo>
                  <a:lnTo>
                    <a:pt x="2089038" y="584200"/>
                  </a:lnTo>
                  <a:lnTo>
                    <a:pt x="2066420" y="546100"/>
                  </a:lnTo>
                  <a:lnTo>
                    <a:pt x="2042274" y="508000"/>
                  </a:lnTo>
                  <a:lnTo>
                    <a:pt x="2016642" y="469900"/>
                  </a:lnTo>
                  <a:lnTo>
                    <a:pt x="1989566" y="431800"/>
                  </a:lnTo>
                  <a:lnTo>
                    <a:pt x="1961088" y="393700"/>
                  </a:lnTo>
                  <a:lnTo>
                    <a:pt x="1931249" y="355600"/>
                  </a:lnTo>
                  <a:lnTo>
                    <a:pt x="1900091" y="330200"/>
                  </a:lnTo>
                  <a:lnTo>
                    <a:pt x="1867655" y="292100"/>
                  </a:lnTo>
                  <a:lnTo>
                    <a:pt x="1833985" y="266700"/>
                  </a:lnTo>
                  <a:lnTo>
                    <a:pt x="1799121" y="241300"/>
                  </a:lnTo>
                  <a:lnTo>
                    <a:pt x="1763105" y="215900"/>
                  </a:lnTo>
                  <a:close/>
                </a:path>
                <a:path w="2226309" h="2222500">
                  <a:moveTo>
                    <a:pt x="1161327" y="0"/>
                  </a:moveTo>
                  <a:lnTo>
                    <a:pt x="1064763" y="0"/>
                  </a:lnTo>
                  <a:lnTo>
                    <a:pt x="1017007" y="12700"/>
                  </a:lnTo>
                  <a:lnTo>
                    <a:pt x="1209083" y="12700"/>
                  </a:lnTo>
                  <a:lnTo>
                    <a:pt x="1161327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399640" y="7104187"/>
              <a:ext cx="1800860" cy="1800860"/>
            </a:xfrm>
            <a:custGeom>
              <a:avLst/>
              <a:gdLst/>
              <a:ahLst/>
              <a:cxnLst/>
              <a:rect l="l" t="t" r="r" b="b"/>
              <a:pathLst>
                <a:path w="1800859" h="1800859">
                  <a:moveTo>
                    <a:pt x="900366" y="0"/>
                  </a:moveTo>
                  <a:lnTo>
                    <a:pt x="948184" y="1248"/>
                  </a:lnTo>
                  <a:lnTo>
                    <a:pt x="995351" y="4950"/>
                  </a:lnTo>
                  <a:lnTo>
                    <a:pt x="1041806" y="11045"/>
                  </a:lnTo>
                  <a:lnTo>
                    <a:pt x="1087487" y="19470"/>
                  </a:lnTo>
                  <a:lnTo>
                    <a:pt x="1132331" y="30163"/>
                  </a:lnTo>
                  <a:lnTo>
                    <a:pt x="1176276" y="43062"/>
                  </a:lnTo>
                  <a:lnTo>
                    <a:pt x="1219260" y="58104"/>
                  </a:lnTo>
                  <a:lnTo>
                    <a:pt x="1261220" y="75227"/>
                  </a:lnTo>
                  <a:lnTo>
                    <a:pt x="1302095" y="94370"/>
                  </a:lnTo>
                  <a:lnTo>
                    <a:pt x="1341822" y="115469"/>
                  </a:lnTo>
                  <a:lnTo>
                    <a:pt x="1380338" y="138462"/>
                  </a:lnTo>
                  <a:lnTo>
                    <a:pt x="1417583" y="163288"/>
                  </a:lnTo>
                  <a:lnTo>
                    <a:pt x="1453493" y="189884"/>
                  </a:lnTo>
                  <a:lnTo>
                    <a:pt x="1488006" y="218188"/>
                  </a:lnTo>
                  <a:lnTo>
                    <a:pt x="1521060" y="248138"/>
                  </a:lnTo>
                  <a:lnTo>
                    <a:pt x="1552593" y="279671"/>
                  </a:lnTo>
                  <a:lnTo>
                    <a:pt x="1582543" y="312725"/>
                  </a:lnTo>
                  <a:lnTo>
                    <a:pt x="1610847" y="347238"/>
                  </a:lnTo>
                  <a:lnTo>
                    <a:pt x="1637443" y="383148"/>
                  </a:lnTo>
                  <a:lnTo>
                    <a:pt x="1662269" y="420393"/>
                  </a:lnTo>
                  <a:lnTo>
                    <a:pt x="1685263" y="458910"/>
                  </a:lnTo>
                  <a:lnTo>
                    <a:pt x="1706362" y="498637"/>
                  </a:lnTo>
                  <a:lnTo>
                    <a:pt x="1725504" y="539511"/>
                  </a:lnTo>
                  <a:lnTo>
                    <a:pt x="1742627" y="581472"/>
                  </a:lnTo>
                  <a:lnTo>
                    <a:pt x="1757670" y="624456"/>
                  </a:lnTo>
                  <a:lnTo>
                    <a:pt x="1770568" y="668401"/>
                  </a:lnTo>
                  <a:lnTo>
                    <a:pt x="1781261" y="713244"/>
                  </a:lnTo>
                  <a:lnTo>
                    <a:pt x="1789686" y="758925"/>
                  </a:lnTo>
                  <a:lnTo>
                    <a:pt x="1795781" y="805380"/>
                  </a:lnTo>
                  <a:lnTo>
                    <a:pt x="1799484" y="852548"/>
                  </a:lnTo>
                  <a:lnTo>
                    <a:pt x="1800732" y="900365"/>
                  </a:lnTo>
                  <a:lnTo>
                    <a:pt x="1799484" y="948183"/>
                  </a:lnTo>
                  <a:lnTo>
                    <a:pt x="1795781" y="995350"/>
                  </a:lnTo>
                  <a:lnTo>
                    <a:pt x="1789686" y="1041806"/>
                  </a:lnTo>
                  <a:lnTo>
                    <a:pt x="1781261" y="1087486"/>
                  </a:lnTo>
                  <a:lnTo>
                    <a:pt x="1770568" y="1132330"/>
                  </a:lnTo>
                  <a:lnTo>
                    <a:pt x="1757670" y="1176275"/>
                  </a:lnTo>
                  <a:lnTo>
                    <a:pt x="1742627" y="1219259"/>
                  </a:lnTo>
                  <a:lnTo>
                    <a:pt x="1725504" y="1261220"/>
                  </a:lnTo>
                  <a:lnTo>
                    <a:pt x="1706362" y="1302094"/>
                  </a:lnTo>
                  <a:lnTo>
                    <a:pt x="1685263" y="1341821"/>
                  </a:lnTo>
                  <a:lnTo>
                    <a:pt x="1662269" y="1380338"/>
                  </a:lnTo>
                  <a:lnTo>
                    <a:pt x="1637443" y="1417583"/>
                  </a:lnTo>
                  <a:lnTo>
                    <a:pt x="1610847" y="1453493"/>
                  </a:lnTo>
                  <a:lnTo>
                    <a:pt x="1582543" y="1488006"/>
                  </a:lnTo>
                  <a:lnTo>
                    <a:pt x="1552593" y="1521060"/>
                  </a:lnTo>
                  <a:lnTo>
                    <a:pt x="1521060" y="1552593"/>
                  </a:lnTo>
                  <a:lnTo>
                    <a:pt x="1488006" y="1582543"/>
                  </a:lnTo>
                  <a:lnTo>
                    <a:pt x="1453493" y="1610847"/>
                  </a:lnTo>
                  <a:lnTo>
                    <a:pt x="1417583" y="1637443"/>
                  </a:lnTo>
                  <a:lnTo>
                    <a:pt x="1380338" y="1662269"/>
                  </a:lnTo>
                  <a:lnTo>
                    <a:pt x="1341822" y="1685263"/>
                  </a:lnTo>
                  <a:lnTo>
                    <a:pt x="1302095" y="1706362"/>
                  </a:lnTo>
                  <a:lnTo>
                    <a:pt x="1261220" y="1725504"/>
                  </a:lnTo>
                  <a:lnTo>
                    <a:pt x="1219260" y="1742627"/>
                  </a:lnTo>
                  <a:lnTo>
                    <a:pt x="1176276" y="1757670"/>
                  </a:lnTo>
                  <a:lnTo>
                    <a:pt x="1132331" y="1770568"/>
                  </a:lnTo>
                  <a:lnTo>
                    <a:pt x="1087487" y="1781261"/>
                  </a:lnTo>
                  <a:lnTo>
                    <a:pt x="1041806" y="1789686"/>
                  </a:lnTo>
                  <a:lnTo>
                    <a:pt x="995351" y="1795781"/>
                  </a:lnTo>
                  <a:lnTo>
                    <a:pt x="948184" y="1799484"/>
                  </a:lnTo>
                  <a:lnTo>
                    <a:pt x="900366" y="1800732"/>
                  </a:lnTo>
                  <a:lnTo>
                    <a:pt x="852549" y="1799484"/>
                  </a:lnTo>
                  <a:lnTo>
                    <a:pt x="805381" y="1795781"/>
                  </a:lnTo>
                  <a:lnTo>
                    <a:pt x="758926" y="1789686"/>
                  </a:lnTo>
                  <a:lnTo>
                    <a:pt x="713245" y="1781261"/>
                  </a:lnTo>
                  <a:lnTo>
                    <a:pt x="668401" y="1770568"/>
                  </a:lnTo>
                  <a:lnTo>
                    <a:pt x="624456" y="1757670"/>
                  </a:lnTo>
                  <a:lnTo>
                    <a:pt x="581472" y="1742627"/>
                  </a:lnTo>
                  <a:lnTo>
                    <a:pt x="539512" y="1725504"/>
                  </a:lnTo>
                  <a:lnTo>
                    <a:pt x="498637" y="1706362"/>
                  </a:lnTo>
                  <a:lnTo>
                    <a:pt x="458910" y="1685263"/>
                  </a:lnTo>
                  <a:lnTo>
                    <a:pt x="420393" y="1662269"/>
                  </a:lnTo>
                  <a:lnTo>
                    <a:pt x="383149" y="1637443"/>
                  </a:lnTo>
                  <a:lnTo>
                    <a:pt x="347239" y="1610847"/>
                  </a:lnTo>
                  <a:lnTo>
                    <a:pt x="312725" y="1582543"/>
                  </a:lnTo>
                  <a:lnTo>
                    <a:pt x="279671" y="1552593"/>
                  </a:lnTo>
                  <a:lnTo>
                    <a:pt x="248138" y="1521060"/>
                  </a:lnTo>
                  <a:lnTo>
                    <a:pt x="218188" y="1488006"/>
                  </a:lnTo>
                  <a:lnTo>
                    <a:pt x="189884" y="1453493"/>
                  </a:lnTo>
                  <a:lnTo>
                    <a:pt x="163288" y="1417583"/>
                  </a:lnTo>
                  <a:lnTo>
                    <a:pt x="138462" y="1380338"/>
                  </a:lnTo>
                  <a:lnTo>
                    <a:pt x="115469" y="1341821"/>
                  </a:lnTo>
                  <a:lnTo>
                    <a:pt x="94370" y="1302094"/>
                  </a:lnTo>
                  <a:lnTo>
                    <a:pt x="75227" y="1261220"/>
                  </a:lnTo>
                  <a:lnTo>
                    <a:pt x="58104" y="1219259"/>
                  </a:lnTo>
                  <a:lnTo>
                    <a:pt x="43062" y="1176275"/>
                  </a:lnTo>
                  <a:lnTo>
                    <a:pt x="30163" y="1132330"/>
                  </a:lnTo>
                  <a:lnTo>
                    <a:pt x="19470" y="1087486"/>
                  </a:lnTo>
                  <a:lnTo>
                    <a:pt x="11045" y="1041806"/>
                  </a:lnTo>
                  <a:lnTo>
                    <a:pt x="4950" y="995350"/>
                  </a:lnTo>
                  <a:lnTo>
                    <a:pt x="1248" y="948183"/>
                  </a:lnTo>
                  <a:lnTo>
                    <a:pt x="0" y="900365"/>
                  </a:lnTo>
                  <a:lnTo>
                    <a:pt x="1248" y="852548"/>
                  </a:lnTo>
                  <a:lnTo>
                    <a:pt x="4950" y="805380"/>
                  </a:lnTo>
                  <a:lnTo>
                    <a:pt x="11045" y="758925"/>
                  </a:lnTo>
                  <a:lnTo>
                    <a:pt x="19470" y="713244"/>
                  </a:lnTo>
                  <a:lnTo>
                    <a:pt x="30163" y="668401"/>
                  </a:lnTo>
                  <a:lnTo>
                    <a:pt x="43062" y="624456"/>
                  </a:lnTo>
                  <a:lnTo>
                    <a:pt x="58104" y="581472"/>
                  </a:lnTo>
                  <a:lnTo>
                    <a:pt x="75227" y="539511"/>
                  </a:lnTo>
                  <a:lnTo>
                    <a:pt x="94370" y="498637"/>
                  </a:lnTo>
                  <a:lnTo>
                    <a:pt x="115469" y="458910"/>
                  </a:lnTo>
                  <a:lnTo>
                    <a:pt x="138462" y="420393"/>
                  </a:lnTo>
                  <a:lnTo>
                    <a:pt x="163288" y="383148"/>
                  </a:lnTo>
                  <a:lnTo>
                    <a:pt x="189884" y="347238"/>
                  </a:lnTo>
                  <a:lnTo>
                    <a:pt x="218188" y="312725"/>
                  </a:lnTo>
                  <a:lnTo>
                    <a:pt x="248138" y="279671"/>
                  </a:lnTo>
                  <a:lnTo>
                    <a:pt x="279671" y="248138"/>
                  </a:lnTo>
                  <a:lnTo>
                    <a:pt x="312725" y="218188"/>
                  </a:lnTo>
                  <a:lnTo>
                    <a:pt x="347239" y="189884"/>
                  </a:lnTo>
                  <a:lnTo>
                    <a:pt x="383149" y="163288"/>
                  </a:lnTo>
                  <a:lnTo>
                    <a:pt x="420393" y="138462"/>
                  </a:lnTo>
                  <a:lnTo>
                    <a:pt x="458910" y="115469"/>
                  </a:lnTo>
                  <a:lnTo>
                    <a:pt x="498637" y="94370"/>
                  </a:lnTo>
                  <a:lnTo>
                    <a:pt x="539512" y="75227"/>
                  </a:lnTo>
                  <a:lnTo>
                    <a:pt x="581472" y="58104"/>
                  </a:lnTo>
                  <a:lnTo>
                    <a:pt x="624456" y="43062"/>
                  </a:lnTo>
                  <a:lnTo>
                    <a:pt x="668401" y="30163"/>
                  </a:lnTo>
                  <a:lnTo>
                    <a:pt x="713245" y="19470"/>
                  </a:lnTo>
                  <a:lnTo>
                    <a:pt x="758926" y="11045"/>
                  </a:lnTo>
                  <a:lnTo>
                    <a:pt x="805381" y="4950"/>
                  </a:lnTo>
                  <a:lnTo>
                    <a:pt x="852549" y="1248"/>
                  </a:lnTo>
                  <a:lnTo>
                    <a:pt x="900366" y="0"/>
                  </a:lnTo>
                  <a:close/>
                </a:path>
              </a:pathLst>
            </a:custGeom>
            <a:ln w="157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578289" y="6945979"/>
              <a:ext cx="835025" cy="1059180"/>
            </a:xfrm>
            <a:custGeom>
              <a:avLst/>
              <a:gdLst/>
              <a:ahLst/>
              <a:cxnLst/>
              <a:rect l="l" t="t" r="r" b="b"/>
              <a:pathLst>
                <a:path w="835025" h="1059179">
                  <a:moveTo>
                    <a:pt x="65670" y="0"/>
                  </a:moveTo>
                  <a:lnTo>
                    <a:pt x="0" y="202109"/>
                  </a:lnTo>
                  <a:lnTo>
                    <a:pt x="44597" y="217907"/>
                  </a:lnTo>
                  <a:lnTo>
                    <a:pt x="88084" y="235947"/>
                  </a:lnTo>
                  <a:lnTo>
                    <a:pt x="130389" y="256158"/>
                  </a:lnTo>
                  <a:lnTo>
                    <a:pt x="171442" y="278470"/>
                  </a:lnTo>
                  <a:lnTo>
                    <a:pt x="211174" y="302815"/>
                  </a:lnTo>
                  <a:lnTo>
                    <a:pt x="249515" y="329122"/>
                  </a:lnTo>
                  <a:lnTo>
                    <a:pt x="286395" y="357320"/>
                  </a:lnTo>
                  <a:lnTo>
                    <a:pt x="321744" y="387342"/>
                  </a:lnTo>
                  <a:lnTo>
                    <a:pt x="355492" y="419116"/>
                  </a:lnTo>
                  <a:lnTo>
                    <a:pt x="387570" y="452573"/>
                  </a:lnTo>
                  <a:lnTo>
                    <a:pt x="417907" y="487642"/>
                  </a:lnTo>
                  <a:lnTo>
                    <a:pt x="446433" y="524255"/>
                  </a:lnTo>
                  <a:lnTo>
                    <a:pt x="473079" y="562342"/>
                  </a:lnTo>
                  <a:lnTo>
                    <a:pt x="497774" y="601832"/>
                  </a:lnTo>
                  <a:lnTo>
                    <a:pt x="520449" y="642656"/>
                  </a:lnTo>
                  <a:lnTo>
                    <a:pt x="541034" y="684744"/>
                  </a:lnTo>
                  <a:lnTo>
                    <a:pt x="559459" y="728026"/>
                  </a:lnTo>
                  <a:lnTo>
                    <a:pt x="575655" y="772432"/>
                  </a:lnTo>
                  <a:lnTo>
                    <a:pt x="589550" y="817893"/>
                  </a:lnTo>
                  <a:lnTo>
                    <a:pt x="601076" y="864339"/>
                  </a:lnTo>
                  <a:lnTo>
                    <a:pt x="610162" y="911699"/>
                  </a:lnTo>
                  <a:lnTo>
                    <a:pt x="616738" y="959905"/>
                  </a:lnTo>
                  <a:lnTo>
                    <a:pt x="620736" y="1008886"/>
                  </a:lnTo>
                  <a:lnTo>
                    <a:pt x="622083" y="1058573"/>
                  </a:lnTo>
                  <a:lnTo>
                    <a:pt x="834768" y="1058573"/>
                  </a:lnTo>
                  <a:lnTo>
                    <a:pt x="833667" y="1008895"/>
                  </a:lnTo>
                  <a:lnTo>
                    <a:pt x="830391" y="959664"/>
                  </a:lnTo>
                  <a:lnTo>
                    <a:pt x="824979" y="910933"/>
                  </a:lnTo>
                  <a:lnTo>
                    <a:pt x="817472" y="862759"/>
                  </a:lnTo>
                  <a:lnTo>
                    <a:pt x="807910" y="815196"/>
                  </a:lnTo>
                  <a:lnTo>
                    <a:pt x="796332" y="768299"/>
                  </a:lnTo>
                  <a:lnTo>
                    <a:pt x="782779" y="722123"/>
                  </a:lnTo>
                  <a:lnTo>
                    <a:pt x="767290" y="676723"/>
                  </a:lnTo>
                  <a:lnTo>
                    <a:pt x="749906" y="632154"/>
                  </a:lnTo>
                  <a:lnTo>
                    <a:pt x="730666" y="588472"/>
                  </a:lnTo>
                  <a:lnTo>
                    <a:pt x="709610" y="545730"/>
                  </a:lnTo>
                  <a:lnTo>
                    <a:pt x="686778" y="503985"/>
                  </a:lnTo>
                  <a:lnTo>
                    <a:pt x="662211" y="463291"/>
                  </a:lnTo>
                  <a:lnTo>
                    <a:pt x="635948" y="423703"/>
                  </a:lnTo>
                  <a:lnTo>
                    <a:pt x="608029" y="385275"/>
                  </a:lnTo>
                  <a:lnTo>
                    <a:pt x="578494" y="348064"/>
                  </a:lnTo>
                  <a:lnTo>
                    <a:pt x="547383" y="312124"/>
                  </a:lnTo>
                  <a:lnTo>
                    <a:pt x="514736" y="277510"/>
                  </a:lnTo>
                  <a:lnTo>
                    <a:pt x="480593" y="244277"/>
                  </a:lnTo>
                  <a:lnTo>
                    <a:pt x="444994" y="212480"/>
                  </a:lnTo>
                  <a:lnTo>
                    <a:pt x="407979" y="182174"/>
                  </a:lnTo>
                  <a:lnTo>
                    <a:pt x="369587" y="153414"/>
                  </a:lnTo>
                  <a:lnTo>
                    <a:pt x="329860" y="126255"/>
                  </a:lnTo>
                  <a:lnTo>
                    <a:pt x="288836" y="100751"/>
                  </a:lnTo>
                  <a:lnTo>
                    <a:pt x="246555" y="76959"/>
                  </a:lnTo>
                  <a:lnTo>
                    <a:pt x="203059" y="54933"/>
                  </a:lnTo>
                  <a:lnTo>
                    <a:pt x="158385" y="34727"/>
                  </a:lnTo>
                  <a:lnTo>
                    <a:pt x="112576" y="16398"/>
                  </a:lnTo>
                  <a:lnTo>
                    <a:pt x="6567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578289" y="6945979"/>
              <a:ext cx="835025" cy="1059180"/>
            </a:xfrm>
            <a:custGeom>
              <a:avLst/>
              <a:gdLst/>
              <a:ahLst/>
              <a:cxnLst/>
              <a:rect l="l" t="t" r="r" b="b"/>
              <a:pathLst>
                <a:path w="835025" h="1059179">
                  <a:moveTo>
                    <a:pt x="0" y="202109"/>
                  </a:moveTo>
                  <a:lnTo>
                    <a:pt x="65670" y="0"/>
                  </a:lnTo>
                  <a:lnTo>
                    <a:pt x="112576" y="16398"/>
                  </a:lnTo>
                  <a:lnTo>
                    <a:pt x="158385" y="34727"/>
                  </a:lnTo>
                  <a:lnTo>
                    <a:pt x="203059" y="54933"/>
                  </a:lnTo>
                  <a:lnTo>
                    <a:pt x="246555" y="76959"/>
                  </a:lnTo>
                  <a:lnTo>
                    <a:pt x="288836" y="100751"/>
                  </a:lnTo>
                  <a:lnTo>
                    <a:pt x="329860" y="126255"/>
                  </a:lnTo>
                  <a:lnTo>
                    <a:pt x="369587" y="153414"/>
                  </a:lnTo>
                  <a:lnTo>
                    <a:pt x="407979" y="182174"/>
                  </a:lnTo>
                  <a:lnTo>
                    <a:pt x="444994" y="212480"/>
                  </a:lnTo>
                  <a:lnTo>
                    <a:pt x="480593" y="244277"/>
                  </a:lnTo>
                  <a:lnTo>
                    <a:pt x="514736" y="277510"/>
                  </a:lnTo>
                  <a:lnTo>
                    <a:pt x="547383" y="312124"/>
                  </a:lnTo>
                  <a:lnTo>
                    <a:pt x="578494" y="348064"/>
                  </a:lnTo>
                  <a:lnTo>
                    <a:pt x="608029" y="385275"/>
                  </a:lnTo>
                  <a:lnTo>
                    <a:pt x="635948" y="423703"/>
                  </a:lnTo>
                  <a:lnTo>
                    <a:pt x="662211" y="463291"/>
                  </a:lnTo>
                  <a:lnTo>
                    <a:pt x="686778" y="503985"/>
                  </a:lnTo>
                  <a:lnTo>
                    <a:pt x="709610" y="545730"/>
                  </a:lnTo>
                  <a:lnTo>
                    <a:pt x="730666" y="588472"/>
                  </a:lnTo>
                  <a:lnTo>
                    <a:pt x="749906" y="632154"/>
                  </a:lnTo>
                  <a:lnTo>
                    <a:pt x="767290" y="676723"/>
                  </a:lnTo>
                  <a:lnTo>
                    <a:pt x="782779" y="722123"/>
                  </a:lnTo>
                  <a:lnTo>
                    <a:pt x="796332" y="768299"/>
                  </a:lnTo>
                  <a:lnTo>
                    <a:pt x="807910" y="815196"/>
                  </a:lnTo>
                  <a:lnTo>
                    <a:pt x="817472" y="862759"/>
                  </a:lnTo>
                  <a:lnTo>
                    <a:pt x="824979" y="910933"/>
                  </a:lnTo>
                  <a:lnTo>
                    <a:pt x="830391" y="959664"/>
                  </a:lnTo>
                  <a:lnTo>
                    <a:pt x="833667" y="1008895"/>
                  </a:lnTo>
                  <a:lnTo>
                    <a:pt x="834768" y="1058573"/>
                  </a:lnTo>
                  <a:lnTo>
                    <a:pt x="622083" y="1058573"/>
                  </a:lnTo>
                  <a:lnTo>
                    <a:pt x="620736" y="1008886"/>
                  </a:lnTo>
                  <a:lnTo>
                    <a:pt x="616738" y="959905"/>
                  </a:lnTo>
                  <a:lnTo>
                    <a:pt x="610162" y="911699"/>
                  </a:lnTo>
                  <a:lnTo>
                    <a:pt x="601076" y="864339"/>
                  </a:lnTo>
                  <a:lnTo>
                    <a:pt x="589550" y="817893"/>
                  </a:lnTo>
                  <a:lnTo>
                    <a:pt x="575655" y="772432"/>
                  </a:lnTo>
                  <a:lnTo>
                    <a:pt x="559459" y="728026"/>
                  </a:lnTo>
                  <a:lnTo>
                    <a:pt x="541034" y="684744"/>
                  </a:lnTo>
                  <a:lnTo>
                    <a:pt x="520449" y="642656"/>
                  </a:lnTo>
                  <a:lnTo>
                    <a:pt x="497774" y="601832"/>
                  </a:lnTo>
                  <a:lnTo>
                    <a:pt x="473079" y="562342"/>
                  </a:lnTo>
                  <a:lnTo>
                    <a:pt x="446433" y="524255"/>
                  </a:lnTo>
                  <a:lnTo>
                    <a:pt x="417907" y="487642"/>
                  </a:lnTo>
                  <a:lnTo>
                    <a:pt x="387570" y="452573"/>
                  </a:lnTo>
                  <a:lnTo>
                    <a:pt x="355492" y="419116"/>
                  </a:lnTo>
                  <a:lnTo>
                    <a:pt x="321744" y="387342"/>
                  </a:lnTo>
                  <a:lnTo>
                    <a:pt x="286395" y="357320"/>
                  </a:lnTo>
                  <a:lnTo>
                    <a:pt x="249515" y="329122"/>
                  </a:lnTo>
                  <a:lnTo>
                    <a:pt x="211174" y="302815"/>
                  </a:lnTo>
                  <a:lnTo>
                    <a:pt x="171442" y="278470"/>
                  </a:lnTo>
                  <a:lnTo>
                    <a:pt x="130389" y="256158"/>
                  </a:lnTo>
                  <a:lnTo>
                    <a:pt x="88084" y="235947"/>
                  </a:lnTo>
                  <a:lnTo>
                    <a:pt x="44597" y="217907"/>
                  </a:lnTo>
                  <a:lnTo>
                    <a:pt x="0" y="202109"/>
                  </a:lnTo>
                  <a:close/>
                </a:path>
              </a:pathLst>
            </a:custGeom>
            <a:ln w="314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2571206" y="6970772"/>
            <a:ext cx="2067560" cy="196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3410"/>
              </a:lnSpc>
              <a:spcBef>
                <a:spcPts val="100"/>
              </a:spcBef>
            </a:pPr>
            <a:r>
              <a:rPr sz="2850" b="1" spc="130" dirty="0">
                <a:solidFill>
                  <a:srgbClr val="456480"/>
                </a:solidFill>
                <a:latin typeface="Arial"/>
                <a:cs typeface="Arial"/>
              </a:rPr>
              <a:t>20%</a:t>
            </a:r>
            <a:endParaRPr sz="2850">
              <a:latin typeface="Arial"/>
              <a:cs typeface="Arial"/>
            </a:endParaRPr>
          </a:p>
          <a:p>
            <a:pPr marL="15875" marR="387985">
              <a:lnSpc>
                <a:spcPts val="2230"/>
              </a:lnSpc>
              <a:spcBef>
                <a:spcPts val="105"/>
              </a:spcBef>
            </a:pPr>
            <a:r>
              <a:rPr sz="1900" spc="75" dirty="0">
                <a:solidFill>
                  <a:srgbClr val="456480"/>
                </a:solidFill>
                <a:latin typeface="Lucida Sans Unicode"/>
                <a:cs typeface="Lucida Sans Unicode"/>
              </a:rPr>
              <a:t>с</a:t>
            </a:r>
            <a:r>
              <a:rPr sz="1900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об</a:t>
            </a:r>
            <a:r>
              <a:rPr sz="1900" spc="55" dirty="0">
                <a:solidFill>
                  <a:srgbClr val="456480"/>
                </a:solidFill>
                <a:latin typeface="Lucida Sans Unicode"/>
                <a:cs typeface="Lucida Sans Unicode"/>
              </a:rPr>
              <a:t>с</a:t>
            </a:r>
            <a:r>
              <a:rPr sz="1900" spc="80" dirty="0">
                <a:solidFill>
                  <a:srgbClr val="456480"/>
                </a:solidFill>
                <a:latin typeface="Lucida Sans Unicode"/>
                <a:cs typeface="Lucida Sans Unicode"/>
              </a:rPr>
              <a:t>твенные  </a:t>
            </a:r>
            <a:r>
              <a:rPr sz="1900" spc="60" dirty="0">
                <a:solidFill>
                  <a:srgbClr val="456480"/>
                </a:solidFill>
                <a:latin typeface="Lucida Sans Unicode"/>
                <a:cs typeface="Lucida Sans Unicode"/>
              </a:rPr>
              <a:t>средства</a:t>
            </a:r>
            <a:endParaRPr sz="1900">
              <a:latin typeface="Lucida Sans Unicode"/>
              <a:cs typeface="Lucida Sans Unicode"/>
            </a:endParaRPr>
          </a:p>
          <a:p>
            <a:pPr marL="12700">
              <a:lnSpc>
                <a:spcPts val="3410"/>
              </a:lnSpc>
              <a:spcBef>
                <a:spcPts val="1620"/>
              </a:spcBef>
            </a:pPr>
            <a:r>
              <a:rPr sz="2850" b="1" spc="200" dirty="0">
                <a:solidFill>
                  <a:srgbClr val="456480"/>
                </a:solidFill>
                <a:latin typeface="Arial"/>
                <a:cs typeface="Arial"/>
              </a:rPr>
              <a:t>80%</a:t>
            </a:r>
            <a:endParaRPr sz="2850">
              <a:latin typeface="Arial"/>
              <a:cs typeface="Arial"/>
            </a:endParaRPr>
          </a:p>
          <a:p>
            <a:pPr marL="12700">
              <a:lnSpc>
                <a:spcPts val="2270"/>
              </a:lnSpc>
            </a:pPr>
            <a:r>
              <a:rPr sz="1900" spc="60" dirty="0">
                <a:solidFill>
                  <a:srgbClr val="456480"/>
                </a:solidFill>
                <a:latin typeface="Lucida Sans Unicode"/>
                <a:cs typeface="Lucida Sans Unicode"/>
              </a:rPr>
              <a:t>средства</a:t>
            </a:r>
            <a:r>
              <a:rPr sz="1900" spc="-15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1900" spc="35" dirty="0">
                <a:solidFill>
                  <a:srgbClr val="456480"/>
                </a:solidFill>
                <a:latin typeface="Lucida Sans Unicode"/>
                <a:cs typeface="Lucida Sans Unicode"/>
              </a:rPr>
              <a:t>гранта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85317" y="7514391"/>
            <a:ext cx="626110" cy="625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25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1750" spc="100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1750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900" b="1" spc="-250" dirty="0">
                <a:solidFill>
                  <a:srgbClr val="456480"/>
                </a:solidFill>
                <a:latin typeface="Tahoma"/>
                <a:cs typeface="Tahoma"/>
              </a:rPr>
              <a:t>8</a:t>
            </a:r>
            <a:endParaRPr sz="39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828164" y="8039368"/>
            <a:ext cx="9404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35" dirty="0">
                <a:solidFill>
                  <a:srgbClr val="456480"/>
                </a:solidFill>
                <a:latin typeface="Tahoma"/>
                <a:cs typeface="Tahoma"/>
              </a:rPr>
              <a:t>млн.</a:t>
            </a:r>
            <a:r>
              <a:rPr sz="1750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1750" spc="105" dirty="0">
                <a:solidFill>
                  <a:srgbClr val="456480"/>
                </a:solidFill>
                <a:latin typeface="Tahoma"/>
                <a:cs typeface="Tahoma"/>
              </a:rPr>
              <a:t>р</a:t>
            </a:r>
            <a:r>
              <a:rPr sz="1750" spc="-10" dirty="0">
                <a:solidFill>
                  <a:srgbClr val="456480"/>
                </a:solidFill>
                <a:latin typeface="Tahoma"/>
                <a:cs typeface="Tahoma"/>
              </a:rPr>
              <a:t>у</a:t>
            </a:r>
            <a:r>
              <a:rPr sz="1750" spc="-40" dirty="0">
                <a:solidFill>
                  <a:srgbClr val="456480"/>
                </a:solidFill>
                <a:latin typeface="Tahoma"/>
                <a:cs typeface="Tahoma"/>
              </a:rPr>
              <a:t>б</a:t>
            </a:r>
            <a:r>
              <a:rPr sz="1750" spc="-105" dirty="0">
                <a:solidFill>
                  <a:srgbClr val="456480"/>
                </a:solidFill>
                <a:latin typeface="Tahoma"/>
                <a:cs typeface="Tahoma"/>
              </a:rPr>
              <a:t>.</a:t>
            </a:r>
            <a:endParaRPr sz="1750">
              <a:latin typeface="Tahoma"/>
              <a:cs typeface="Tahom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4855000" y="6875799"/>
            <a:ext cx="2242185" cy="2242185"/>
            <a:chOff x="14855000" y="6875799"/>
            <a:chExt cx="2242185" cy="2242185"/>
          </a:xfrm>
        </p:grpSpPr>
        <p:sp>
          <p:nvSpPr>
            <p:cNvPr id="28" name="object 28"/>
            <p:cNvSpPr/>
            <p:nvPr/>
          </p:nvSpPr>
          <p:spPr>
            <a:xfrm>
              <a:off x="14855000" y="6895099"/>
              <a:ext cx="2226310" cy="2222500"/>
            </a:xfrm>
            <a:custGeom>
              <a:avLst/>
              <a:gdLst/>
              <a:ahLst/>
              <a:cxnLst/>
              <a:rect l="l" t="t" r="r" b="b"/>
              <a:pathLst>
                <a:path w="2226309" h="2222500">
                  <a:moveTo>
                    <a:pt x="1302854" y="2209800"/>
                  </a:moveTo>
                  <a:lnTo>
                    <a:pt x="923239" y="2209800"/>
                  </a:lnTo>
                  <a:lnTo>
                    <a:pt x="969819" y="2222500"/>
                  </a:lnTo>
                  <a:lnTo>
                    <a:pt x="1256274" y="2222500"/>
                  </a:lnTo>
                  <a:lnTo>
                    <a:pt x="1302854" y="2209800"/>
                  </a:lnTo>
                  <a:close/>
                </a:path>
                <a:path w="2226309" h="2222500">
                  <a:moveTo>
                    <a:pt x="1302854" y="12700"/>
                  </a:moveTo>
                  <a:lnTo>
                    <a:pt x="923239" y="12700"/>
                  </a:lnTo>
                  <a:lnTo>
                    <a:pt x="877310" y="25400"/>
                  </a:lnTo>
                  <a:lnTo>
                    <a:pt x="700933" y="76200"/>
                  </a:lnTo>
                  <a:lnTo>
                    <a:pt x="658883" y="101600"/>
                  </a:lnTo>
                  <a:lnTo>
                    <a:pt x="617735" y="114300"/>
                  </a:lnTo>
                  <a:lnTo>
                    <a:pt x="577529" y="139700"/>
                  </a:lnTo>
                  <a:lnTo>
                    <a:pt x="538309" y="165100"/>
                  </a:lnTo>
                  <a:lnTo>
                    <a:pt x="500114" y="190500"/>
                  </a:lnTo>
                  <a:lnTo>
                    <a:pt x="462988" y="215900"/>
                  </a:lnTo>
                  <a:lnTo>
                    <a:pt x="426973" y="241300"/>
                  </a:lnTo>
                  <a:lnTo>
                    <a:pt x="392109" y="266700"/>
                  </a:lnTo>
                  <a:lnTo>
                    <a:pt x="358438" y="292100"/>
                  </a:lnTo>
                  <a:lnTo>
                    <a:pt x="326003" y="330200"/>
                  </a:lnTo>
                  <a:lnTo>
                    <a:pt x="294845" y="355600"/>
                  </a:lnTo>
                  <a:lnTo>
                    <a:pt x="265006" y="393700"/>
                  </a:lnTo>
                  <a:lnTo>
                    <a:pt x="236528" y="431800"/>
                  </a:lnTo>
                  <a:lnTo>
                    <a:pt x="209452" y="469900"/>
                  </a:lnTo>
                  <a:lnTo>
                    <a:pt x="183820" y="508000"/>
                  </a:lnTo>
                  <a:lnTo>
                    <a:pt x="159674" y="546100"/>
                  </a:lnTo>
                  <a:lnTo>
                    <a:pt x="137056" y="584200"/>
                  </a:lnTo>
                  <a:lnTo>
                    <a:pt x="116007" y="622300"/>
                  </a:lnTo>
                  <a:lnTo>
                    <a:pt x="96570" y="660400"/>
                  </a:lnTo>
                  <a:lnTo>
                    <a:pt x="78785" y="698500"/>
                  </a:lnTo>
                  <a:lnTo>
                    <a:pt x="62695" y="749300"/>
                  </a:lnTo>
                  <a:lnTo>
                    <a:pt x="48342" y="787400"/>
                  </a:lnTo>
                  <a:lnTo>
                    <a:pt x="35767" y="838200"/>
                  </a:lnTo>
                  <a:lnTo>
                    <a:pt x="25012" y="876300"/>
                  </a:lnTo>
                  <a:lnTo>
                    <a:pt x="16119" y="927100"/>
                  </a:lnTo>
                  <a:lnTo>
                    <a:pt x="9129" y="977900"/>
                  </a:lnTo>
                  <a:lnTo>
                    <a:pt x="4085" y="1016000"/>
                  </a:lnTo>
                  <a:lnTo>
                    <a:pt x="1028" y="1066800"/>
                  </a:lnTo>
                  <a:lnTo>
                    <a:pt x="0" y="1117600"/>
                  </a:lnTo>
                  <a:lnTo>
                    <a:pt x="1028" y="1168400"/>
                  </a:lnTo>
                  <a:lnTo>
                    <a:pt x="4085" y="1206500"/>
                  </a:lnTo>
                  <a:lnTo>
                    <a:pt x="9129" y="1257300"/>
                  </a:lnTo>
                  <a:lnTo>
                    <a:pt x="16119" y="1308100"/>
                  </a:lnTo>
                  <a:lnTo>
                    <a:pt x="25012" y="1346200"/>
                  </a:lnTo>
                  <a:lnTo>
                    <a:pt x="35767" y="1397000"/>
                  </a:lnTo>
                  <a:lnTo>
                    <a:pt x="48342" y="1435100"/>
                  </a:lnTo>
                  <a:lnTo>
                    <a:pt x="62695" y="1485900"/>
                  </a:lnTo>
                  <a:lnTo>
                    <a:pt x="78785" y="1524000"/>
                  </a:lnTo>
                  <a:lnTo>
                    <a:pt x="96570" y="1574800"/>
                  </a:lnTo>
                  <a:lnTo>
                    <a:pt x="116007" y="1612900"/>
                  </a:lnTo>
                  <a:lnTo>
                    <a:pt x="137056" y="1651000"/>
                  </a:lnTo>
                  <a:lnTo>
                    <a:pt x="159674" y="1689100"/>
                  </a:lnTo>
                  <a:lnTo>
                    <a:pt x="183820" y="1727200"/>
                  </a:lnTo>
                  <a:lnTo>
                    <a:pt x="209452" y="1765300"/>
                  </a:lnTo>
                  <a:lnTo>
                    <a:pt x="236528" y="1803400"/>
                  </a:lnTo>
                  <a:lnTo>
                    <a:pt x="265006" y="1841500"/>
                  </a:lnTo>
                  <a:lnTo>
                    <a:pt x="294845" y="1866900"/>
                  </a:lnTo>
                  <a:lnTo>
                    <a:pt x="326003" y="1905000"/>
                  </a:lnTo>
                  <a:lnTo>
                    <a:pt x="358438" y="1930400"/>
                  </a:lnTo>
                  <a:lnTo>
                    <a:pt x="392109" y="1968500"/>
                  </a:lnTo>
                  <a:lnTo>
                    <a:pt x="426973" y="1993900"/>
                  </a:lnTo>
                  <a:lnTo>
                    <a:pt x="462988" y="2019300"/>
                  </a:lnTo>
                  <a:lnTo>
                    <a:pt x="500114" y="2044700"/>
                  </a:lnTo>
                  <a:lnTo>
                    <a:pt x="538309" y="2070100"/>
                  </a:lnTo>
                  <a:lnTo>
                    <a:pt x="577529" y="2095500"/>
                  </a:lnTo>
                  <a:lnTo>
                    <a:pt x="617735" y="2108200"/>
                  </a:lnTo>
                  <a:lnTo>
                    <a:pt x="658883" y="2133600"/>
                  </a:lnTo>
                  <a:lnTo>
                    <a:pt x="700933" y="2146300"/>
                  </a:lnTo>
                  <a:lnTo>
                    <a:pt x="743842" y="2171700"/>
                  </a:lnTo>
                  <a:lnTo>
                    <a:pt x="877310" y="2209800"/>
                  </a:lnTo>
                  <a:lnTo>
                    <a:pt x="1348784" y="2209800"/>
                  </a:lnTo>
                  <a:lnTo>
                    <a:pt x="1482251" y="2171700"/>
                  </a:lnTo>
                  <a:lnTo>
                    <a:pt x="1525160" y="2146300"/>
                  </a:lnTo>
                  <a:lnTo>
                    <a:pt x="1567210" y="2133600"/>
                  </a:lnTo>
                  <a:lnTo>
                    <a:pt x="1608359" y="2108200"/>
                  </a:lnTo>
                  <a:lnTo>
                    <a:pt x="1648564" y="2095500"/>
                  </a:lnTo>
                  <a:lnTo>
                    <a:pt x="1687785" y="2070100"/>
                  </a:lnTo>
                  <a:lnTo>
                    <a:pt x="1725979" y="2044700"/>
                  </a:lnTo>
                  <a:lnTo>
                    <a:pt x="1763105" y="2019300"/>
                  </a:lnTo>
                  <a:lnTo>
                    <a:pt x="1065229" y="2019300"/>
                  </a:lnTo>
                  <a:lnTo>
                    <a:pt x="1018062" y="2006600"/>
                  </a:lnTo>
                  <a:lnTo>
                    <a:pt x="971606" y="2006600"/>
                  </a:lnTo>
                  <a:lnTo>
                    <a:pt x="837137" y="1968500"/>
                  </a:lnTo>
                  <a:lnTo>
                    <a:pt x="752193" y="1943100"/>
                  </a:lnTo>
                  <a:lnTo>
                    <a:pt x="711318" y="1917700"/>
                  </a:lnTo>
                  <a:lnTo>
                    <a:pt x="671591" y="1905000"/>
                  </a:lnTo>
                  <a:lnTo>
                    <a:pt x="633075" y="1879600"/>
                  </a:lnTo>
                  <a:lnTo>
                    <a:pt x="595830" y="1854200"/>
                  </a:lnTo>
                  <a:lnTo>
                    <a:pt x="559920" y="1828800"/>
                  </a:lnTo>
                  <a:lnTo>
                    <a:pt x="525407" y="1803400"/>
                  </a:lnTo>
                  <a:lnTo>
                    <a:pt x="492353" y="1765300"/>
                  </a:lnTo>
                  <a:lnTo>
                    <a:pt x="460820" y="1739900"/>
                  </a:lnTo>
                  <a:lnTo>
                    <a:pt x="430871" y="1701800"/>
                  </a:lnTo>
                  <a:lnTo>
                    <a:pt x="402567" y="1663700"/>
                  </a:lnTo>
                  <a:lnTo>
                    <a:pt x="375971" y="1638300"/>
                  </a:lnTo>
                  <a:lnTo>
                    <a:pt x="351145" y="1600200"/>
                  </a:lnTo>
                  <a:lnTo>
                    <a:pt x="328152" y="1562100"/>
                  </a:lnTo>
                  <a:lnTo>
                    <a:pt x="307053" y="1511300"/>
                  </a:lnTo>
                  <a:lnTo>
                    <a:pt x="287910" y="1473200"/>
                  </a:lnTo>
                  <a:lnTo>
                    <a:pt x="270787" y="1435100"/>
                  </a:lnTo>
                  <a:lnTo>
                    <a:pt x="255745" y="1397000"/>
                  </a:lnTo>
                  <a:lnTo>
                    <a:pt x="242847" y="1346200"/>
                  </a:lnTo>
                  <a:lnTo>
                    <a:pt x="232154" y="1308100"/>
                  </a:lnTo>
                  <a:lnTo>
                    <a:pt x="223729" y="1257300"/>
                  </a:lnTo>
                  <a:lnTo>
                    <a:pt x="217634" y="1206500"/>
                  </a:lnTo>
                  <a:lnTo>
                    <a:pt x="213931" y="1168400"/>
                  </a:lnTo>
                  <a:lnTo>
                    <a:pt x="212683" y="1117600"/>
                  </a:lnTo>
                  <a:lnTo>
                    <a:pt x="213931" y="1066800"/>
                  </a:lnTo>
                  <a:lnTo>
                    <a:pt x="217634" y="1016000"/>
                  </a:lnTo>
                  <a:lnTo>
                    <a:pt x="223729" y="977900"/>
                  </a:lnTo>
                  <a:lnTo>
                    <a:pt x="232154" y="927100"/>
                  </a:lnTo>
                  <a:lnTo>
                    <a:pt x="242847" y="889000"/>
                  </a:lnTo>
                  <a:lnTo>
                    <a:pt x="255745" y="838200"/>
                  </a:lnTo>
                  <a:lnTo>
                    <a:pt x="270787" y="800100"/>
                  </a:lnTo>
                  <a:lnTo>
                    <a:pt x="287910" y="749300"/>
                  </a:lnTo>
                  <a:lnTo>
                    <a:pt x="307053" y="711200"/>
                  </a:lnTo>
                  <a:lnTo>
                    <a:pt x="328152" y="673100"/>
                  </a:lnTo>
                  <a:lnTo>
                    <a:pt x="351145" y="635000"/>
                  </a:lnTo>
                  <a:lnTo>
                    <a:pt x="375971" y="596900"/>
                  </a:lnTo>
                  <a:lnTo>
                    <a:pt x="402567" y="558800"/>
                  </a:lnTo>
                  <a:lnTo>
                    <a:pt x="430871" y="533400"/>
                  </a:lnTo>
                  <a:lnTo>
                    <a:pt x="460820" y="495300"/>
                  </a:lnTo>
                  <a:lnTo>
                    <a:pt x="492353" y="469900"/>
                  </a:lnTo>
                  <a:lnTo>
                    <a:pt x="525407" y="431800"/>
                  </a:lnTo>
                  <a:lnTo>
                    <a:pt x="559920" y="406400"/>
                  </a:lnTo>
                  <a:lnTo>
                    <a:pt x="595830" y="381000"/>
                  </a:lnTo>
                  <a:lnTo>
                    <a:pt x="633075" y="355600"/>
                  </a:lnTo>
                  <a:lnTo>
                    <a:pt x="671591" y="330200"/>
                  </a:lnTo>
                  <a:lnTo>
                    <a:pt x="711318" y="304800"/>
                  </a:lnTo>
                  <a:lnTo>
                    <a:pt x="794153" y="279400"/>
                  </a:lnTo>
                  <a:lnTo>
                    <a:pt x="837137" y="254000"/>
                  </a:lnTo>
                  <a:lnTo>
                    <a:pt x="925926" y="228600"/>
                  </a:lnTo>
                  <a:lnTo>
                    <a:pt x="971606" y="228600"/>
                  </a:lnTo>
                  <a:lnTo>
                    <a:pt x="1018062" y="215900"/>
                  </a:lnTo>
                  <a:lnTo>
                    <a:pt x="1763105" y="215900"/>
                  </a:lnTo>
                  <a:lnTo>
                    <a:pt x="1725979" y="190500"/>
                  </a:lnTo>
                  <a:lnTo>
                    <a:pt x="1687785" y="165100"/>
                  </a:lnTo>
                  <a:lnTo>
                    <a:pt x="1648564" y="139700"/>
                  </a:lnTo>
                  <a:lnTo>
                    <a:pt x="1608359" y="114300"/>
                  </a:lnTo>
                  <a:lnTo>
                    <a:pt x="1567210" y="101600"/>
                  </a:lnTo>
                  <a:lnTo>
                    <a:pt x="1525160" y="76200"/>
                  </a:lnTo>
                  <a:lnTo>
                    <a:pt x="1348784" y="25400"/>
                  </a:lnTo>
                  <a:lnTo>
                    <a:pt x="1302854" y="12700"/>
                  </a:lnTo>
                  <a:close/>
                </a:path>
                <a:path w="2226309" h="2222500">
                  <a:moveTo>
                    <a:pt x="1763105" y="215900"/>
                  </a:moveTo>
                  <a:lnTo>
                    <a:pt x="1208032" y="215900"/>
                  </a:lnTo>
                  <a:lnTo>
                    <a:pt x="1254487" y="228600"/>
                  </a:lnTo>
                  <a:lnTo>
                    <a:pt x="1300168" y="228600"/>
                  </a:lnTo>
                  <a:lnTo>
                    <a:pt x="1388957" y="254000"/>
                  </a:lnTo>
                  <a:lnTo>
                    <a:pt x="1431940" y="279400"/>
                  </a:lnTo>
                  <a:lnTo>
                    <a:pt x="1514775" y="304800"/>
                  </a:lnTo>
                  <a:lnTo>
                    <a:pt x="1554502" y="330200"/>
                  </a:lnTo>
                  <a:lnTo>
                    <a:pt x="1593019" y="355600"/>
                  </a:lnTo>
                  <a:lnTo>
                    <a:pt x="1630263" y="381000"/>
                  </a:lnTo>
                  <a:lnTo>
                    <a:pt x="1666173" y="406400"/>
                  </a:lnTo>
                  <a:lnTo>
                    <a:pt x="1700686" y="431800"/>
                  </a:lnTo>
                  <a:lnTo>
                    <a:pt x="1733740" y="469900"/>
                  </a:lnTo>
                  <a:lnTo>
                    <a:pt x="1765273" y="495300"/>
                  </a:lnTo>
                  <a:lnTo>
                    <a:pt x="1795223" y="533400"/>
                  </a:lnTo>
                  <a:lnTo>
                    <a:pt x="1823527" y="558800"/>
                  </a:lnTo>
                  <a:lnTo>
                    <a:pt x="1850123" y="596900"/>
                  </a:lnTo>
                  <a:lnTo>
                    <a:pt x="1874948" y="635000"/>
                  </a:lnTo>
                  <a:lnTo>
                    <a:pt x="1897942" y="673100"/>
                  </a:lnTo>
                  <a:lnTo>
                    <a:pt x="1919041" y="711200"/>
                  </a:lnTo>
                  <a:lnTo>
                    <a:pt x="1938183" y="749300"/>
                  </a:lnTo>
                  <a:lnTo>
                    <a:pt x="1955306" y="800100"/>
                  </a:lnTo>
                  <a:lnTo>
                    <a:pt x="1970348" y="838200"/>
                  </a:lnTo>
                  <a:lnTo>
                    <a:pt x="1983247" y="889000"/>
                  </a:lnTo>
                  <a:lnTo>
                    <a:pt x="1993940" y="927100"/>
                  </a:lnTo>
                  <a:lnTo>
                    <a:pt x="2002365" y="977900"/>
                  </a:lnTo>
                  <a:lnTo>
                    <a:pt x="2008460" y="1016000"/>
                  </a:lnTo>
                  <a:lnTo>
                    <a:pt x="2012162" y="1066800"/>
                  </a:lnTo>
                  <a:lnTo>
                    <a:pt x="2013410" y="1117600"/>
                  </a:lnTo>
                  <a:lnTo>
                    <a:pt x="2012162" y="1168400"/>
                  </a:lnTo>
                  <a:lnTo>
                    <a:pt x="2008460" y="1206500"/>
                  </a:lnTo>
                  <a:lnTo>
                    <a:pt x="2002365" y="1257300"/>
                  </a:lnTo>
                  <a:lnTo>
                    <a:pt x="1993940" y="1308100"/>
                  </a:lnTo>
                  <a:lnTo>
                    <a:pt x="1983247" y="1346200"/>
                  </a:lnTo>
                  <a:lnTo>
                    <a:pt x="1970348" y="1397000"/>
                  </a:lnTo>
                  <a:lnTo>
                    <a:pt x="1955306" y="1435100"/>
                  </a:lnTo>
                  <a:lnTo>
                    <a:pt x="1938183" y="1473200"/>
                  </a:lnTo>
                  <a:lnTo>
                    <a:pt x="1919041" y="1511300"/>
                  </a:lnTo>
                  <a:lnTo>
                    <a:pt x="1897942" y="1562100"/>
                  </a:lnTo>
                  <a:lnTo>
                    <a:pt x="1874948" y="1600200"/>
                  </a:lnTo>
                  <a:lnTo>
                    <a:pt x="1850123" y="1638300"/>
                  </a:lnTo>
                  <a:lnTo>
                    <a:pt x="1823527" y="1663700"/>
                  </a:lnTo>
                  <a:lnTo>
                    <a:pt x="1795223" y="1701800"/>
                  </a:lnTo>
                  <a:lnTo>
                    <a:pt x="1765273" y="1739900"/>
                  </a:lnTo>
                  <a:lnTo>
                    <a:pt x="1733740" y="1765300"/>
                  </a:lnTo>
                  <a:lnTo>
                    <a:pt x="1700686" y="1803400"/>
                  </a:lnTo>
                  <a:lnTo>
                    <a:pt x="1666173" y="1828800"/>
                  </a:lnTo>
                  <a:lnTo>
                    <a:pt x="1630263" y="1854200"/>
                  </a:lnTo>
                  <a:lnTo>
                    <a:pt x="1593019" y="1879600"/>
                  </a:lnTo>
                  <a:lnTo>
                    <a:pt x="1554502" y="1905000"/>
                  </a:lnTo>
                  <a:lnTo>
                    <a:pt x="1514775" y="1917700"/>
                  </a:lnTo>
                  <a:lnTo>
                    <a:pt x="1473901" y="1943100"/>
                  </a:lnTo>
                  <a:lnTo>
                    <a:pt x="1388957" y="1968500"/>
                  </a:lnTo>
                  <a:lnTo>
                    <a:pt x="1254487" y="2006600"/>
                  </a:lnTo>
                  <a:lnTo>
                    <a:pt x="1208032" y="2006600"/>
                  </a:lnTo>
                  <a:lnTo>
                    <a:pt x="1160864" y="2019300"/>
                  </a:lnTo>
                  <a:lnTo>
                    <a:pt x="1763105" y="2019300"/>
                  </a:lnTo>
                  <a:lnTo>
                    <a:pt x="1799121" y="1993900"/>
                  </a:lnTo>
                  <a:lnTo>
                    <a:pt x="1833985" y="1968500"/>
                  </a:lnTo>
                  <a:lnTo>
                    <a:pt x="1867655" y="1930400"/>
                  </a:lnTo>
                  <a:lnTo>
                    <a:pt x="1900090" y="1905000"/>
                  </a:lnTo>
                  <a:lnTo>
                    <a:pt x="1931248" y="1866900"/>
                  </a:lnTo>
                  <a:lnTo>
                    <a:pt x="1961087" y="1841500"/>
                  </a:lnTo>
                  <a:lnTo>
                    <a:pt x="1989566" y="1803400"/>
                  </a:lnTo>
                  <a:lnTo>
                    <a:pt x="2016642" y="1765300"/>
                  </a:lnTo>
                  <a:lnTo>
                    <a:pt x="2042274" y="1727200"/>
                  </a:lnTo>
                  <a:lnTo>
                    <a:pt x="2066419" y="1689100"/>
                  </a:lnTo>
                  <a:lnTo>
                    <a:pt x="2089038" y="1651000"/>
                  </a:lnTo>
                  <a:lnTo>
                    <a:pt x="2110086" y="1612900"/>
                  </a:lnTo>
                  <a:lnTo>
                    <a:pt x="2129524" y="1574800"/>
                  </a:lnTo>
                  <a:lnTo>
                    <a:pt x="2147308" y="1524000"/>
                  </a:lnTo>
                  <a:lnTo>
                    <a:pt x="2163398" y="1485900"/>
                  </a:lnTo>
                  <a:lnTo>
                    <a:pt x="2177751" y="1435100"/>
                  </a:lnTo>
                  <a:lnTo>
                    <a:pt x="2190326" y="1397000"/>
                  </a:lnTo>
                  <a:lnTo>
                    <a:pt x="2201081" y="1346200"/>
                  </a:lnTo>
                  <a:lnTo>
                    <a:pt x="2209975" y="1308100"/>
                  </a:lnTo>
                  <a:lnTo>
                    <a:pt x="2216964" y="1257300"/>
                  </a:lnTo>
                  <a:lnTo>
                    <a:pt x="2222008" y="1206500"/>
                  </a:lnTo>
                  <a:lnTo>
                    <a:pt x="2225066" y="1168400"/>
                  </a:lnTo>
                  <a:lnTo>
                    <a:pt x="2226094" y="1117600"/>
                  </a:lnTo>
                  <a:lnTo>
                    <a:pt x="2225066" y="1066800"/>
                  </a:lnTo>
                  <a:lnTo>
                    <a:pt x="2222008" y="1016000"/>
                  </a:lnTo>
                  <a:lnTo>
                    <a:pt x="2216964" y="977900"/>
                  </a:lnTo>
                  <a:lnTo>
                    <a:pt x="2209975" y="927100"/>
                  </a:lnTo>
                  <a:lnTo>
                    <a:pt x="2201081" y="876300"/>
                  </a:lnTo>
                  <a:lnTo>
                    <a:pt x="2190326" y="838200"/>
                  </a:lnTo>
                  <a:lnTo>
                    <a:pt x="2177751" y="787400"/>
                  </a:lnTo>
                  <a:lnTo>
                    <a:pt x="2163398" y="749300"/>
                  </a:lnTo>
                  <a:lnTo>
                    <a:pt x="2147308" y="698500"/>
                  </a:lnTo>
                  <a:lnTo>
                    <a:pt x="2129524" y="660400"/>
                  </a:lnTo>
                  <a:lnTo>
                    <a:pt x="2110086" y="622300"/>
                  </a:lnTo>
                  <a:lnTo>
                    <a:pt x="2089038" y="584200"/>
                  </a:lnTo>
                  <a:lnTo>
                    <a:pt x="2066419" y="546100"/>
                  </a:lnTo>
                  <a:lnTo>
                    <a:pt x="2042274" y="508000"/>
                  </a:lnTo>
                  <a:lnTo>
                    <a:pt x="2016642" y="469900"/>
                  </a:lnTo>
                  <a:lnTo>
                    <a:pt x="1989566" y="431800"/>
                  </a:lnTo>
                  <a:lnTo>
                    <a:pt x="1961087" y="393700"/>
                  </a:lnTo>
                  <a:lnTo>
                    <a:pt x="1931248" y="355600"/>
                  </a:lnTo>
                  <a:lnTo>
                    <a:pt x="1900090" y="330200"/>
                  </a:lnTo>
                  <a:lnTo>
                    <a:pt x="1867655" y="292100"/>
                  </a:lnTo>
                  <a:lnTo>
                    <a:pt x="1833985" y="266700"/>
                  </a:lnTo>
                  <a:lnTo>
                    <a:pt x="1799121" y="241300"/>
                  </a:lnTo>
                  <a:lnTo>
                    <a:pt x="1763105" y="215900"/>
                  </a:lnTo>
                  <a:close/>
                </a:path>
                <a:path w="2226309" h="2222500">
                  <a:moveTo>
                    <a:pt x="1161329" y="0"/>
                  </a:moveTo>
                  <a:lnTo>
                    <a:pt x="1064765" y="0"/>
                  </a:lnTo>
                  <a:lnTo>
                    <a:pt x="1017009" y="12700"/>
                  </a:lnTo>
                  <a:lnTo>
                    <a:pt x="1209085" y="12700"/>
                  </a:lnTo>
                  <a:lnTo>
                    <a:pt x="1161329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067683" y="7104190"/>
              <a:ext cx="1800860" cy="1800860"/>
            </a:xfrm>
            <a:custGeom>
              <a:avLst/>
              <a:gdLst/>
              <a:ahLst/>
              <a:cxnLst/>
              <a:rect l="l" t="t" r="r" b="b"/>
              <a:pathLst>
                <a:path w="1800859" h="1800859">
                  <a:moveTo>
                    <a:pt x="900363" y="0"/>
                  </a:moveTo>
                  <a:lnTo>
                    <a:pt x="948181" y="1248"/>
                  </a:lnTo>
                  <a:lnTo>
                    <a:pt x="995348" y="4950"/>
                  </a:lnTo>
                  <a:lnTo>
                    <a:pt x="1041803" y="11045"/>
                  </a:lnTo>
                  <a:lnTo>
                    <a:pt x="1087484" y="19470"/>
                  </a:lnTo>
                  <a:lnTo>
                    <a:pt x="1132328" y="30163"/>
                  </a:lnTo>
                  <a:lnTo>
                    <a:pt x="1176273" y="43061"/>
                  </a:lnTo>
                  <a:lnTo>
                    <a:pt x="1219257" y="58103"/>
                  </a:lnTo>
                  <a:lnTo>
                    <a:pt x="1261217" y="75227"/>
                  </a:lnTo>
                  <a:lnTo>
                    <a:pt x="1302092" y="94369"/>
                  </a:lnTo>
                  <a:lnTo>
                    <a:pt x="1341818" y="115468"/>
                  </a:lnTo>
                  <a:lnTo>
                    <a:pt x="1380335" y="138461"/>
                  </a:lnTo>
                  <a:lnTo>
                    <a:pt x="1417580" y="163287"/>
                  </a:lnTo>
                  <a:lnTo>
                    <a:pt x="1453489" y="189883"/>
                  </a:lnTo>
                  <a:lnTo>
                    <a:pt x="1488002" y="218187"/>
                  </a:lnTo>
                  <a:lnTo>
                    <a:pt x="1521057" y="248136"/>
                  </a:lnTo>
                  <a:lnTo>
                    <a:pt x="1552590" y="279669"/>
                  </a:lnTo>
                  <a:lnTo>
                    <a:pt x="1582539" y="312723"/>
                  </a:lnTo>
                  <a:lnTo>
                    <a:pt x="1610843" y="347237"/>
                  </a:lnTo>
                  <a:lnTo>
                    <a:pt x="1637439" y="383146"/>
                  </a:lnTo>
                  <a:lnTo>
                    <a:pt x="1662265" y="420391"/>
                  </a:lnTo>
                  <a:lnTo>
                    <a:pt x="1685258" y="458907"/>
                  </a:lnTo>
                  <a:lnTo>
                    <a:pt x="1706357" y="498634"/>
                  </a:lnTo>
                  <a:lnTo>
                    <a:pt x="1725499" y="539509"/>
                  </a:lnTo>
                  <a:lnTo>
                    <a:pt x="1742623" y="581469"/>
                  </a:lnTo>
                  <a:lnTo>
                    <a:pt x="1757665" y="624453"/>
                  </a:lnTo>
                  <a:lnTo>
                    <a:pt x="1770563" y="668398"/>
                  </a:lnTo>
                  <a:lnTo>
                    <a:pt x="1781256" y="713241"/>
                  </a:lnTo>
                  <a:lnTo>
                    <a:pt x="1789681" y="758922"/>
                  </a:lnTo>
                  <a:lnTo>
                    <a:pt x="1795776" y="805377"/>
                  </a:lnTo>
                  <a:lnTo>
                    <a:pt x="1799479" y="852545"/>
                  </a:lnTo>
                  <a:lnTo>
                    <a:pt x="1800727" y="900362"/>
                  </a:lnTo>
                  <a:lnTo>
                    <a:pt x="1799479" y="948180"/>
                  </a:lnTo>
                  <a:lnTo>
                    <a:pt x="1795776" y="995347"/>
                  </a:lnTo>
                  <a:lnTo>
                    <a:pt x="1789681" y="1041802"/>
                  </a:lnTo>
                  <a:lnTo>
                    <a:pt x="1781256" y="1087483"/>
                  </a:lnTo>
                  <a:lnTo>
                    <a:pt x="1770563" y="1132327"/>
                  </a:lnTo>
                  <a:lnTo>
                    <a:pt x="1757665" y="1176272"/>
                  </a:lnTo>
                  <a:lnTo>
                    <a:pt x="1742623" y="1219256"/>
                  </a:lnTo>
                  <a:lnTo>
                    <a:pt x="1725499" y="1261216"/>
                  </a:lnTo>
                  <a:lnTo>
                    <a:pt x="1706357" y="1302091"/>
                  </a:lnTo>
                  <a:lnTo>
                    <a:pt x="1685258" y="1341817"/>
                  </a:lnTo>
                  <a:lnTo>
                    <a:pt x="1662265" y="1380334"/>
                  </a:lnTo>
                  <a:lnTo>
                    <a:pt x="1637439" y="1417578"/>
                  </a:lnTo>
                  <a:lnTo>
                    <a:pt x="1610843" y="1453488"/>
                  </a:lnTo>
                  <a:lnTo>
                    <a:pt x="1582539" y="1488001"/>
                  </a:lnTo>
                  <a:lnTo>
                    <a:pt x="1552590" y="1521056"/>
                  </a:lnTo>
                  <a:lnTo>
                    <a:pt x="1521057" y="1552588"/>
                  </a:lnTo>
                  <a:lnTo>
                    <a:pt x="1488002" y="1582538"/>
                  </a:lnTo>
                  <a:lnTo>
                    <a:pt x="1453489" y="1610842"/>
                  </a:lnTo>
                  <a:lnTo>
                    <a:pt x="1417580" y="1637438"/>
                  </a:lnTo>
                  <a:lnTo>
                    <a:pt x="1380335" y="1662264"/>
                  </a:lnTo>
                  <a:lnTo>
                    <a:pt x="1341818" y="1685257"/>
                  </a:lnTo>
                  <a:lnTo>
                    <a:pt x="1302092" y="1706356"/>
                  </a:lnTo>
                  <a:lnTo>
                    <a:pt x="1261217" y="1725498"/>
                  </a:lnTo>
                  <a:lnTo>
                    <a:pt x="1219257" y="1742622"/>
                  </a:lnTo>
                  <a:lnTo>
                    <a:pt x="1176273" y="1757664"/>
                  </a:lnTo>
                  <a:lnTo>
                    <a:pt x="1132328" y="1770562"/>
                  </a:lnTo>
                  <a:lnTo>
                    <a:pt x="1087484" y="1781255"/>
                  </a:lnTo>
                  <a:lnTo>
                    <a:pt x="1041803" y="1789680"/>
                  </a:lnTo>
                  <a:lnTo>
                    <a:pt x="995348" y="1795775"/>
                  </a:lnTo>
                  <a:lnTo>
                    <a:pt x="948181" y="1799478"/>
                  </a:lnTo>
                  <a:lnTo>
                    <a:pt x="900363" y="1800726"/>
                  </a:lnTo>
                  <a:lnTo>
                    <a:pt x="852545" y="1799478"/>
                  </a:lnTo>
                  <a:lnTo>
                    <a:pt x="805378" y="1795775"/>
                  </a:lnTo>
                  <a:lnTo>
                    <a:pt x="758923" y="1789680"/>
                  </a:lnTo>
                  <a:lnTo>
                    <a:pt x="713242" y="1781255"/>
                  </a:lnTo>
                  <a:lnTo>
                    <a:pt x="668398" y="1770562"/>
                  </a:lnTo>
                  <a:lnTo>
                    <a:pt x="624453" y="1757664"/>
                  </a:lnTo>
                  <a:lnTo>
                    <a:pt x="581470" y="1742622"/>
                  </a:lnTo>
                  <a:lnTo>
                    <a:pt x="539509" y="1725498"/>
                  </a:lnTo>
                  <a:lnTo>
                    <a:pt x="498635" y="1706356"/>
                  </a:lnTo>
                  <a:lnTo>
                    <a:pt x="458908" y="1685257"/>
                  </a:lnTo>
                  <a:lnTo>
                    <a:pt x="420391" y="1662264"/>
                  </a:lnTo>
                  <a:lnTo>
                    <a:pt x="383147" y="1637438"/>
                  </a:lnTo>
                  <a:lnTo>
                    <a:pt x="347237" y="1610842"/>
                  </a:lnTo>
                  <a:lnTo>
                    <a:pt x="312724" y="1582538"/>
                  </a:lnTo>
                  <a:lnTo>
                    <a:pt x="279669" y="1552588"/>
                  </a:lnTo>
                  <a:lnTo>
                    <a:pt x="248137" y="1521056"/>
                  </a:lnTo>
                  <a:lnTo>
                    <a:pt x="218187" y="1488001"/>
                  </a:lnTo>
                  <a:lnTo>
                    <a:pt x="189883" y="1453488"/>
                  </a:lnTo>
                  <a:lnTo>
                    <a:pt x="163287" y="1417578"/>
                  </a:lnTo>
                  <a:lnTo>
                    <a:pt x="138461" y="1380334"/>
                  </a:lnTo>
                  <a:lnTo>
                    <a:pt x="115468" y="1341817"/>
                  </a:lnTo>
                  <a:lnTo>
                    <a:pt x="94369" y="1302091"/>
                  </a:lnTo>
                  <a:lnTo>
                    <a:pt x="75227" y="1261216"/>
                  </a:lnTo>
                  <a:lnTo>
                    <a:pt x="58103" y="1219256"/>
                  </a:lnTo>
                  <a:lnTo>
                    <a:pt x="43061" y="1176272"/>
                  </a:lnTo>
                  <a:lnTo>
                    <a:pt x="30163" y="1132327"/>
                  </a:lnTo>
                  <a:lnTo>
                    <a:pt x="19470" y="1087483"/>
                  </a:lnTo>
                  <a:lnTo>
                    <a:pt x="11045" y="1041802"/>
                  </a:lnTo>
                  <a:lnTo>
                    <a:pt x="4950" y="995347"/>
                  </a:lnTo>
                  <a:lnTo>
                    <a:pt x="1248" y="948180"/>
                  </a:lnTo>
                  <a:lnTo>
                    <a:pt x="0" y="900362"/>
                  </a:lnTo>
                  <a:lnTo>
                    <a:pt x="1248" y="852545"/>
                  </a:lnTo>
                  <a:lnTo>
                    <a:pt x="4950" y="805377"/>
                  </a:lnTo>
                  <a:lnTo>
                    <a:pt x="11045" y="758922"/>
                  </a:lnTo>
                  <a:lnTo>
                    <a:pt x="19470" y="713241"/>
                  </a:lnTo>
                  <a:lnTo>
                    <a:pt x="30163" y="668398"/>
                  </a:lnTo>
                  <a:lnTo>
                    <a:pt x="43061" y="624453"/>
                  </a:lnTo>
                  <a:lnTo>
                    <a:pt x="58103" y="581469"/>
                  </a:lnTo>
                  <a:lnTo>
                    <a:pt x="75227" y="539509"/>
                  </a:lnTo>
                  <a:lnTo>
                    <a:pt x="94369" y="498634"/>
                  </a:lnTo>
                  <a:lnTo>
                    <a:pt x="115468" y="458907"/>
                  </a:lnTo>
                  <a:lnTo>
                    <a:pt x="138461" y="420391"/>
                  </a:lnTo>
                  <a:lnTo>
                    <a:pt x="163287" y="383146"/>
                  </a:lnTo>
                  <a:lnTo>
                    <a:pt x="189883" y="347237"/>
                  </a:lnTo>
                  <a:lnTo>
                    <a:pt x="218187" y="312723"/>
                  </a:lnTo>
                  <a:lnTo>
                    <a:pt x="248137" y="279669"/>
                  </a:lnTo>
                  <a:lnTo>
                    <a:pt x="279669" y="248136"/>
                  </a:lnTo>
                  <a:lnTo>
                    <a:pt x="312724" y="218187"/>
                  </a:lnTo>
                  <a:lnTo>
                    <a:pt x="347237" y="189883"/>
                  </a:lnTo>
                  <a:lnTo>
                    <a:pt x="383147" y="163287"/>
                  </a:lnTo>
                  <a:lnTo>
                    <a:pt x="420391" y="138461"/>
                  </a:lnTo>
                  <a:lnTo>
                    <a:pt x="458908" y="115468"/>
                  </a:lnTo>
                  <a:lnTo>
                    <a:pt x="498635" y="94369"/>
                  </a:lnTo>
                  <a:lnTo>
                    <a:pt x="539509" y="75227"/>
                  </a:lnTo>
                  <a:lnTo>
                    <a:pt x="581470" y="58103"/>
                  </a:lnTo>
                  <a:lnTo>
                    <a:pt x="624453" y="43061"/>
                  </a:lnTo>
                  <a:lnTo>
                    <a:pt x="668398" y="30163"/>
                  </a:lnTo>
                  <a:lnTo>
                    <a:pt x="713242" y="19470"/>
                  </a:lnTo>
                  <a:lnTo>
                    <a:pt x="758923" y="11045"/>
                  </a:lnTo>
                  <a:lnTo>
                    <a:pt x="805378" y="4950"/>
                  </a:lnTo>
                  <a:lnTo>
                    <a:pt x="852545" y="1248"/>
                  </a:lnTo>
                  <a:lnTo>
                    <a:pt x="900363" y="0"/>
                  </a:lnTo>
                  <a:close/>
                </a:path>
              </a:pathLst>
            </a:custGeom>
            <a:ln w="157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968046" y="6891505"/>
              <a:ext cx="1113155" cy="1113155"/>
            </a:xfrm>
            <a:custGeom>
              <a:avLst/>
              <a:gdLst/>
              <a:ahLst/>
              <a:cxnLst/>
              <a:rect l="l" t="t" r="r" b="b"/>
              <a:pathLst>
                <a:path w="1113155" h="1113154">
                  <a:moveTo>
                    <a:pt x="0" y="0"/>
                  </a:moveTo>
                  <a:lnTo>
                    <a:pt x="0" y="212684"/>
                  </a:lnTo>
                  <a:lnTo>
                    <a:pt x="47817" y="213932"/>
                  </a:lnTo>
                  <a:lnTo>
                    <a:pt x="94985" y="217635"/>
                  </a:lnTo>
                  <a:lnTo>
                    <a:pt x="141440" y="223730"/>
                  </a:lnTo>
                  <a:lnTo>
                    <a:pt x="187120" y="232155"/>
                  </a:lnTo>
                  <a:lnTo>
                    <a:pt x="231964" y="242848"/>
                  </a:lnTo>
                  <a:lnTo>
                    <a:pt x="275909" y="255746"/>
                  </a:lnTo>
                  <a:lnTo>
                    <a:pt x="318893" y="270788"/>
                  </a:lnTo>
                  <a:lnTo>
                    <a:pt x="360853" y="287911"/>
                  </a:lnTo>
                  <a:lnTo>
                    <a:pt x="401728" y="307054"/>
                  </a:lnTo>
                  <a:lnTo>
                    <a:pt x="441455" y="328153"/>
                  </a:lnTo>
                  <a:lnTo>
                    <a:pt x="479972" y="351146"/>
                  </a:lnTo>
                  <a:lnTo>
                    <a:pt x="517216" y="375972"/>
                  </a:lnTo>
                  <a:lnTo>
                    <a:pt x="553126" y="402568"/>
                  </a:lnTo>
                  <a:lnTo>
                    <a:pt x="587639" y="430872"/>
                  </a:lnTo>
                  <a:lnTo>
                    <a:pt x="620693" y="460821"/>
                  </a:lnTo>
                  <a:lnTo>
                    <a:pt x="652226" y="492354"/>
                  </a:lnTo>
                  <a:lnTo>
                    <a:pt x="682175" y="525408"/>
                  </a:lnTo>
                  <a:lnTo>
                    <a:pt x="710479" y="559921"/>
                  </a:lnTo>
                  <a:lnTo>
                    <a:pt x="737075" y="595831"/>
                  </a:lnTo>
                  <a:lnTo>
                    <a:pt x="761901" y="633075"/>
                  </a:lnTo>
                  <a:lnTo>
                    <a:pt x="784895" y="671592"/>
                  </a:lnTo>
                  <a:lnTo>
                    <a:pt x="805994" y="711319"/>
                  </a:lnTo>
                  <a:lnTo>
                    <a:pt x="825136" y="752193"/>
                  </a:lnTo>
                  <a:lnTo>
                    <a:pt x="842259" y="794154"/>
                  </a:lnTo>
                  <a:lnTo>
                    <a:pt x="857301" y="837137"/>
                  </a:lnTo>
                  <a:lnTo>
                    <a:pt x="870200" y="881082"/>
                  </a:lnTo>
                  <a:lnTo>
                    <a:pt x="880893" y="925926"/>
                  </a:lnTo>
                  <a:lnTo>
                    <a:pt x="889318" y="971607"/>
                  </a:lnTo>
                  <a:lnTo>
                    <a:pt x="895412" y="1018062"/>
                  </a:lnTo>
                  <a:lnTo>
                    <a:pt x="899115" y="1065229"/>
                  </a:lnTo>
                  <a:lnTo>
                    <a:pt x="900363" y="1113047"/>
                  </a:lnTo>
                  <a:lnTo>
                    <a:pt x="1113047" y="1113047"/>
                  </a:lnTo>
                  <a:lnTo>
                    <a:pt x="1112018" y="1064765"/>
                  </a:lnTo>
                  <a:lnTo>
                    <a:pt x="1108961" y="1017009"/>
                  </a:lnTo>
                  <a:lnTo>
                    <a:pt x="1103917" y="969819"/>
                  </a:lnTo>
                  <a:lnTo>
                    <a:pt x="1096927" y="923239"/>
                  </a:lnTo>
                  <a:lnTo>
                    <a:pt x="1088034" y="877310"/>
                  </a:lnTo>
                  <a:lnTo>
                    <a:pt x="1077279" y="832072"/>
                  </a:lnTo>
                  <a:lnTo>
                    <a:pt x="1064704" y="787569"/>
                  </a:lnTo>
                  <a:lnTo>
                    <a:pt x="1050351" y="743842"/>
                  </a:lnTo>
                  <a:lnTo>
                    <a:pt x="1034261" y="700933"/>
                  </a:lnTo>
                  <a:lnTo>
                    <a:pt x="1016477" y="658883"/>
                  </a:lnTo>
                  <a:lnTo>
                    <a:pt x="997039" y="617735"/>
                  </a:lnTo>
                  <a:lnTo>
                    <a:pt x="975990" y="577529"/>
                  </a:lnTo>
                  <a:lnTo>
                    <a:pt x="953372" y="538309"/>
                  </a:lnTo>
                  <a:lnTo>
                    <a:pt x="929226" y="500114"/>
                  </a:lnTo>
                  <a:lnTo>
                    <a:pt x="903594" y="462988"/>
                  </a:lnTo>
                  <a:lnTo>
                    <a:pt x="876518" y="426973"/>
                  </a:lnTo>
                  <a:lnTo>
                    <a:pt x="848040" y="392109"/>
                  </a:lnTo>
                  <a:lnTo>
                    <a:pt x="818201" y="358438"/>
                  </a:lnTo>
                  <a:lnTo>
                    <a:pt x="787043" y="326003"/>
                  </a:lnTo>
                  <a:lnTo>
                    <a:pt x="754608" y="294845"/>
                  </a:lnTo>
                  <a:lnTo>
                    <a:pt x="720938" y="265006"/>
                  </a:lnTo>
                  <a:lnTo>
                    <a:pt x="686074" y="236528"/>
                  </a:lnTo>
                  <a:lnTo>
                    <a:pt x="650058" y="209452"/>
                  </a:lnTo>
                  <a:lnTo>
                    <a:pt x="612932" y="183820"/>
                  </a:lnTo>
                  <a:lnTo>
                    <a:pt x="574738" y="159674"/>
                  </a:lnTo>
                  <a:lnTo>
                    <a:pt x="535517" y="137056"/>
                  </a:lnTo>
                  <a:lnTo>
                    <a:pt x="495311" y="116007"/>
                  </a:lnTo>
                  <a:lnTo>
                    <a:pt x="454163" y="96570"/>
                  </a:lnTo>
                  <a:lnTo>
                    <a:pt x="412113" y="78785"/>
                  </a:lnTo>
                  <a:lnTo>
                    <a:pt x="369204" y="62695"/>
                  </a:lnTo>
                  <a:lnTo>
                    <a:pt x="325477" y="48342"/>
                  </a:lnTo>
                  <a:lnTo>
                    <a:pt x="280974" y="35767"/>
                  </a:lnTo>
                  <a:lnTo>
                    <a:pt x="235737" y="25012"/>
                  </a:lnTo>
                  <a:lnTo>
                    <a:pt x="189807" y="16119"/>
                  </a:lnTo>
                  <a:lnTo>
                    <a:pt x="143227" y="9129"/>
                  </a:lnTo>
                  <a:lnTo>
                    <a:pt x="96038" y="4085"/>
                  </a:lnTo>
                  <a:lnTo>
                    <a:pt x="48281" y="10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968046" y="6891505"/>
              <a:ext cx="1113155" cy="1113155"/>
            </a:xfrm>
            <a:custGeom>
              <a:avLst/>
              <a:gdLst/>
              <a:ahLst/>
              <a:cxnLst/>
              <a:rect l="l" t="t" r="r" b="b"/>
              <a:pathLst>
                <a:path w="1113155" h="1113154">
                  <a:moveTo>
                    <a:pt x="0" y="212684"/>
                  </a:moveTo>
                  <a:lnTo>
                    <a:pt x="0" y="0"/>
                  </a:lnTo>
                  <a:lnTo>
                    <a:pt x="48281" y="1028"/>
                  </a:lnTo>
                  <a:lnTo>
                    <a:pt x="96038" y="4085"/>
                  </a:lnTo>
                  <a:lnTo>
                    <a:pt x="143227" y="9129"/>
                  </a:lnTo>
                  <a:lnTo>
                    <a:pt x="189807" y="16119"/>
                  </a:lnTo>
                  <a:lnTo>
                    <a:pt x="235737" y="25012"/>
                  </a:lnTo>
                  <a:lnTo>
                    <a:pt x="280974" y="35767"/>
                  </a:lnTo>
                  <a:lnTo>
                    <a:pt x="325477" y="48342"/>
                  </a:lnTo>
                  <a:lnTo>
                    <a:pt x="369204" y="62695"/>
                  </a:lnTo>
                  <a:lnTo>
                    <a:pt x="412113" y="78785"/>
                  </a:lnTo>
                  <a:lnTo>
                    <a:pt x="454163" y="96570"/>
                  </a:lnTo>
                  <a:lnTo>
                    <a:pt x="495311" y="116007"/>
                  </a:lnTo>
                  <a:lnTo>
                    <a:pt x="535517" y="137056"/>
                  </a:lnTo>
                  <a:lnTo>
                    <a:pt x="574738" y="159674"/>
                  </a:lnTo>
                  <a:lnTo>
                    <a:pt x="612932" y="183820"/>
                  </a:lnTo>
                  <a:lnTo>
                    <a:pt x="650058" y="209452"/>
                  </a:lnTo>
                  <a:lnTo>
                    <a:pt x="686074" y="236528"/>
                  </a:lnTo>
                  <a:lnTo>
                    <a:pt x="720938" y="265006"/>
                  </a:lnTo>
                  <a:lnTo>
                    <a:pt x="754608" y="294845"/>
                  </a:lnTo>
                  <a:lnTo>
                    <a:pt x="787043" y="326003"/>
                  </a:lnTo>
                  <a:lnTo>
                    <a:pt x="818201" y="358438"/>
                  </a:lnTo>
                  <a:lnTo>
                    <a:pt x="848040" y="392109"/>
                  </a:lnTo>
                  <a:lnTo>
                    <a:pt x="876518" y="426973"/>
                  </a:lnTo>
                  <a:lnTo>
                    <a:pt x="903594" y="462988"/>
                  </a:lnTo>
                  <a:lnTo>
                    <a:pt x="929226" y="500114"/>
                  </a:lnTo>
                  <a:lnTo>
                    <a:pt x="953372" y="538309"/>
                  </a:lnTo>
                  <a:lnTo>
                    <a:pt x="975990" y="577529"/>
                  </a:lnTo>
                  <a:lnTo>
                    <a:pt x="997039" y="617735"/>
                  </a:lnTo>
                  <a:lnTo>
                    <a:pt x="1016477" y="658883"/>
                  </a:lnTo>
                  <a:lnTo>
                    <a:pt x="1034261" y="700933"/>
                  </a:lnTo>
                  <a:lnTo>
                    <a:pt x="1050351" y="743842"/>
                  </a:lnTo>
                  <a:lnTo>
                    <a:pt x="1064704" y="787569"/>
                  </a:lnTo>
                  <a:lnTo>
                    <a:pt x="1077279" y="832072"/>
                  </a:lnTo>
                  <a:lnTo>
                    <a:pt x="1088034" y="877310"/>
                  </a:lnTo>
                  <a:lnTo>
                    <a:pt x="1096927" y="923239"/>
                  </a:lnTo>
                  <a:lnTo>
                    <a:pt x="1103917" y="969819"/>
                  </a:lnTo>
                  <a:lnTo>
                    <a:pt x="1108961" y="1017009"/>
                  </a:lnTo>
                  <a:lnTo>
                    <a:pt x="1112018" y="1064765"/>
                  </a:lnTo>
                  <a:lnTo>
                    <a:pt x="1113047" y="1113047"/>
                  </a:lnTo>
                  <a:lnTo>
                    <a:pt x="900363" y="1113047"/>
                  </a:lnTo>
                  <a:lnTo>
                    <a:pt x="899115" y="1065229"/>
                  </a:lnTo>
                  <a:lnTo>
                    <a:pt x="895412" y="1018062"/>
                  </a:lnTo>
                  <a:lnTo>
                    <a:pt x="889318" y="971607"/>
                  </a:lnTo>
                  <a:lnTo>
                    <a:pt x="880893" y="925926"/>
                  </a:lnTo>
                  <a:lnTo>
                    <a:pt x="870200" y="881082"/>
                  </a:lnTo>
                  <a:lnTo>
                    <a:pt x="857301" y="837137"/>
                  </a:lnTo>
                  <a:lnTo>
                    <a:pt x="842259" y="794154"/>
                  </a:lnTo>
                  <a:lnTo>
                    <a:pt x="825136" y="752193"/>
                  </a:lnTo>
                  <a:lnTo>
                    <a:pt x="805994" y="711319"/>
                  </a:lnTo>
                  <a:lnTo>
                    <a:pt x="784895" y="671592"/>
                  </a:lnTo>
                  <a:lnTo>
                    <a:pt x="761901" y="633075"/>
                  </a:lnTo>
                  <a:lnTo>
                    <a:pt x="737075" y="595831"/>
                  </a:lnTo>
                  <a:lnTo>
                    <a:pt x="710479" y="559921"/>
                  </a:lnTo>
                  <a:lnTo>
                    <a:pt x="682175" y="525408"/>
                  </a:lnTo>
                  <a:lnTo>
                    <a:pt x="652226" y="492354"/>
                  </a:lnTo>
                  <a:lnTo>
                    <a:pt x="620693" y="460821"/>
                  </a:lnTo>
                  <a:lnTo>
                    <a:pt x="587639" y="430872"/>
                  </a:lnTo>
                  <a:lnTo>
                    <a:pt x="553126" y="402568"/>
                  </a:lnTo>
                  <a:lnTo>
                    <a:pt x="517216" y="375972"/>
                  </a:lnTo>
                  <a:lnTo>
                    <a:pt x="479972" y="351146"/>
                  </a:lnTo>
                  <a:lnTo>
                    <a:pt x="441455" y="328153"/>
                  </a:lnTo>
                  <a:lnTo>
                    <a:pt x="401728" y="307054"/>
                  </a:lnTo>
                  <a:lnTo>
                    <a:pt x="360853" y="287911"/>
                  </a:lnTo>
                  <a:lnTo>
                    <a:pt x="318893" y="270788"/>
                  </a:lnTo>
                  <a:lnTo>
                    <a:pt x="275909" y="255746"/>
                  </a:lnTo>
                  <a:lnTo>
                    <a:pt x="231964" y="242848"/>
                  </a:lnTo>
                  <a:lnTo>
                    <a:pt x="187120" y="232155"/>
                  </a:lnTo>
                  <a:lnTo>
                    <a:pt x="141440" y="223730"/>
                  </a:lnTo>
                  <a:lnTo>
                    <a:pt x="94985" y="217635"/>
                  </a:lnTo>
                  <a:lnTo>
                    <a:pt x="47817" y="213932"/>
                  </a:lnTo>
                  <a:lnTo>
                    <a:pt x="0" y="212684"/>
                  </a:lnTo>
                  <a:close/>
                </a:path>
              </a:pathLst>
            </a:custGeom>
            <a:ln w="314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7239242" y="6970772"/>
            <a:ext cx="2067560" cy="1965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3410"/>
              </a:lnSpc>
              <a:spcBef>
                <a:spcPts val="100"/>
              </a:spcBef>
            </a:pPr>
            <a:r>
              <a:rPr sz="2850" b="1" spc="45" dirty="0">
                <a:solidFill>
                  <a:srgbClr val="456480"/>
                </a:solidFill>
                <a:latin typeface="Arial"/>
                <a:cs typeface="Arial"/>
              </a:rPr>
              <a:t>25%</a:t>
            </a:r>
            <a:endParaRPr sz="2850">
              <a:latin typeface="Arial"/>
              <a:cs typeface="Arial"/>
            </a:endParaRPr>
          </a:p>
          <a:p>
            <a:pPr marL="15875" marR="387985">
              <a:lnSpc>
                <a:spcPts val="2230"/>
              </a:lnSpc>
              <a:spcBef>
                <a:spcPts val="105"/>
              </a:spcBef>
            </a:pPr>
            <a:r>
              <a:rPr sz="1900" spc="75" dirty="0">
                <a:solidFill>
                  <a:srgbClr val="456480"/>
                </a:solidFill>
                <a:latin typeface="Lucida Sans Unicode"/>
                <a:cs typeface="Lucida Sans Unicode"/>
              </a:rPr>
              <a:t>с</a:t>
            </a:r>
            <a:r>
              <a:rPr sz="1900" spc="90" dirty="0">
                <a:solidFill>
                  <a:srgbClr val="456480"/>
                </a:solidFill>
                <a:latin typeface="Lucida Sans Unicode"/>
                <a:cs typeface="Lucida Sans Unicode"/>
              </a:rPr>
              <a:t>об</a:t>
            </a:r>
            <a:r>
              <a:rPr sz="1900" spc="55" dirty="0">
                <a:solidFill>
                  <a:srgbClr val="456480"/>
                </a:solidFill>
                <a:latin typeface="Lucida Sans Unicode"/>
                <a:cs typeface="Lucida Sans Unicode"/>
              </a:rPr>
              <a:t>с</a:t>
            </a:r>
            <a:r>
              <a:rPr sz="1900" spc="80" dirty="0">
                <a:solidFill>
                  <a:srgbClr val="456480"/>
                </a:solidFill>
                <a:latin typeface="Lucida Sans Unicode"/>
                <a:cs typeface="Lucida Sans Unicode"/>
              </a:rPr>
              <a:t>твенные  </a:t>
            </a:r>
            <a:r>
              <a:rPr sz="1900" spc="60" dirty="0">
                <a:solidFill>
                  <a:srgbClr val="456480"/>
                </a:solidFill>
                <a:latin typeface="Lucida Sans Unicode"/>
                <a:cs typeface="Lucida Sans Unicode"/>
              </a:rPr>
              <a:t>средства</a:t>
            </a:r>
            <a:endParaRPr sz="1900">
              <a:latin typeface="Lucida Sans Unicode"/>
              <a:cs typeface="Lucida Sans Unicode"/>
            </a:endParaRPr>
          </a:p>
          <a:p>
            <a:pPr marL="12700">
              <a:lnSpc>
                <a:spcPts val="3410"/>
              </a:lnSpc>
              <a:spcBef>
                <a:spcPts val="1620"/>
              </a:spcBef>
            </a:pPr>
            <a:r>
              <a:rPr sz="2850" b="1" spc="60" dirty="0">
                <a:solidFill>
                  <a:srgbClr val="456480"/>
                </a:solidFill>
                <a:latin typeface="Arial"/>
                <a:cs typeface="Arial"/>
              </a:rPr>
              <a:t>75%</a:t>
            </a:r>
            <a:endParaRPr sz="2850">
              <a:latin typeface="Arial"/>
              <a:cs typeface="Arial"/>
            </a:endParaRPr>
          </a:p>
          <a:p>
            <a:pPr marL="12700">
              <a:lnSpc>
                <a:spcPts val="2270"/>
              </a:lnSpc>
            </a:pPr>
            <a:r>
              <a:rPr sz="1900" spc="60" dirty="0">
                <a:solidFill>
                  <a:srgbClr val="456480"/>
                </a:solidFill>
                <a:latin typeface="Lucida Sans Unicode"/>
                <a:cs typeface="Lucida Sans Unicode"/>
              </a:rPr>
              <a:t>средства</a:t>
            </a:r>
            <a:r>
              <a:rPr sz="1900" spc="-150" dirty="0">
                <a:solidFill>
                  <a:srgbClr val="456480"/>
                </a:solidFill>
                <a:latin typeface="Lucida Sans Unicode"/>
                <a:cs typeface="Lucida Sans Unicode"/>
              </a:rPr>
              <a:t> </a:t>
            </a:r>
            <a:r>
              <a:rPr sz="1900" spc="35" dirty="0">
                <a:solidFill>
                  <a:srgbClr val="456480"/>
                </a:solidFill>
                <a:latin typeface="Lucida Sans Unicode"/>
                <a:cs typeface="Lucida Sans Unicode"/>
              </a:rPr>
              <a:t>гранта</a:t>
            </a:r>
            <a:endParaRPr sz="19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541152" y="7514385"/>
            <a:ext cx="850265" cy="625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25" dirty="0">
                <a:solidFill>
                  <a:srgbClr val="456480"/>
                </a:solidFill>
                <a:latin typeface="Tahoma"/>
                <a:cs typeface="Tahoma"/>
              </a:rPr>
              <a:t>д</a:t>
            </a:r>
            <a:r>
              <a:rPr sz="1750" spc="100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1750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900" b="1" spc="-484" dirty="0">
                <a:solidFill>
                  <a:srgbClr val="456480"/>
                </a:solidFill>
                <a:latin typeface="Tahoma"/>
                <a:cs typeface="Tahoma"/>
              </a:rPr>
              <a:t>10</a:t>
            </a:r>
            <a:endParaRPr sz="39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496202" y="8039365"/>
            <a:ext cx="940435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spc="-35" dirty="0">
                <a:solidFill>
                  <a:srgbClr val="456480"/>
                </a:solidFill>
                <a:latin typeface="Tahoma"/>
                <a:cs typeface="Tahoma"/>
              </a:rPr>
              <a:t>млн.</a:t>
            </a:r>
            <a:r>
              <a:rPr sz="1750" spc="-11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1750" spc="105" dirty="0">
                <a:solidFill>
                  <a:srgbClr val="456480"/>
                </a:solidFill>
                <a:latin typeface="Tahoma"/>
                <a:cs typeface="Tahoma"/>
              </a:rPr>
              <a:t>р</a:t>
            </a:r>
            <a:r>
              <a:rPr sz="1750" spc="-10" dirty="0">
                <a:solidFill>
                  <a:srgbClr val="456480"/>
                </a:solidFill>
                <a:latin typeface="Tahoma"/>
                <a:cs typeface="Tahoma"/>
              </a:rPr>
              <a:t>у</a:t>
            </a:r>
            <a:r>
              <a:rPr sz="1750" spc="-40" dirty="0">
                <a:solidFill>
                  <a:srgbClr val="456480"/>
                </a:solidFill>
                <a:latin typeface="Tahoma"/>
                <a:cs typeface="Tahoma"/>
              </a:rPr>
              <a:t>б</a:t>
            </a:r>
            <a:r>
              <a:rPr sz="1750" spc="-105" dirty="0">
                <a:solidFill>
                  <a:srgbClr val="456480"/>
                </a:solidFill>
                <a:latin typeface="Tahoma"/>
                <a:cs typeface="Tahoma"/>
              </a:rPr>
              <a:t>.</a:t>
            </a:r>
            <a:endParaRPr sz="1750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36" name="object 36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797352" y="720262"/>
            <a:ext cx="601789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944" dirty="0">
                <a:solidFill>
                  <a:srgbClr val="C00000"/>
                </a:solidFill>
              </a:rPr>
              <a:t>Г</a:t>
            </a:r>
            <a:r>
              <a:rPr sz="4400" spc="-140" dirty="0">
                <a:solidFill>
                  <a:srgbClr val="C00000"/>
                </a:solidFill>
              </a:rPr>
              <a:t>рант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940" dirty="0">
                <a:solidFill>
                  <a:srgbClr val="C00000"/>
                </a:solidFill>
              </a:rPr>
              <a:t>«</a:t>
            </a:r>
            <a:r>
              <a:rPr sz="4400" spc="-165" dirty="0">
                <a:solidFill>
                  <a:srgbClr val="C00000"/>
                </a:solidFill>
              </a:rPr>
              <a:t>Агр</a:t>
            </a:r>
            <a:r>
              <a:rPr sz="4400" spc="-270" dirty="0">
                <a:solidFill>
                  <a:srgbClr val="C00000"/>
                </a:solidFill>
              </a:rPr>
              <a:t>о</a:t>
            </a:r>
            <a:r>
              <a:rPr sz="4400" spc="-254" dirty="0">
                <a:solidFill>
                  <a:srgbClr val="C00000"/>
                </a:solidFill>
              </a:rPr>
              <a:t>т</a:t>
            </a:r>
            <a:r>
              <a:rPr sz="4400" spc="-400" dirty="0">
                <a:solidFill>
                  <a:srgbClr val="C00000"/>
                </a:solidFill>
              </a:rPr>
              <a:t>уризм»</a:t>
            </a:r>
            <a:endParaRPr sz="4400" dirty="0">
              <a:solidFill>
                <a:srgbClr val="C00000"/>
              </a:solidFill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6</a:t>
            </a:fld>
            <a:endParaRPr spc="-8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7250" y="1948840"/>
            <a:ext cx="16498569" cy="5577180"/>
            <a:chOff x="2184033" y="2615679"/>
            <a:chExt cx="15736569" cy="4874895"/>
          </a:xfrm>
        </p:grpSpPr>
        <p:sp>
          <p:nvSpPr>
            <p:cNvPr id="3" name="object 3"/>
            <p:cNvSpPr/>
            <p:nvPr/>
          </p:nvSpPr>
          <p:spPr>
            <a:xfrm>
              <a:off x="2204988" y="2636634"/>
              <a:ext cx="15694660" cy="4832985"/>
            </a:xfrm>
            <a:custGeom>
              <a:avLst/>
              <a:gdLst/>
              <a:ahLst/>
              <a:cxnLst/>
              <a:rect l="l" t="t" r="r" b="b"/>
              <a:pathLst>
                <a:path w="15694660" h="4832984">
                  <a:moveTo>
                    <a:pt x="0" y="0"/>
                  </a:moveTo>
                  <a:lnTo>
                    <a:pt x="15694106" y="0"/>
                  </a:lnTo>
                  <a:lnTo>
                    <a:pt x="15694106" y="4832614"/>
                  </a:lnTo>
                  <a:lnTo>
                    <a:pt x="0" y="4832614"/>
                  </a:lnTo>
                  <a:lnTo>
                    <a:pt x="0" y="0"/>
                  </a:lnTo>
                  <a:close/>
                </a:path>
              </a:pathLst>
            </a:custGeom>
            <a:ln w="41883">
              <a:solidFill>
                <a:srgbClr val="456480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rgbClr val="C00000"/>
                </a:solidFill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5618" y="3111153"/>
              <a:ext cx="624078" cy="6240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5618" y="4457386"/>
              <a:ext cx="624078" cy="62407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44443" y="8415082"/>
            <a:ext cx="15420340" cy="146685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065" marR="5080" algn="ctr">
              <a:lnSpc>
                <a:spcPct val="102000"/>
              </a:lnSpc>
              <a:spcBef>
                <a:spcPts val="55"/>
              </a:spcBef>
            </a:pPr>
            <a:r>
              <a:rPr sz="3100" b="1" spc="-130" dirty="0">
                <a:solidFill>
                  <a:srgbClr val="456480"/>
                </a:solidFill>
                <a:latin typeface="Tahoma"/>
                <a:cs typeface="Tahoma"/>
              </a:rPr>
              <a:t>Значение</a:t>
            </a:r>
            <a:r>
              <a:rPr sz="3100" b="1" spc="-1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b="1" spc="-155" dirty="0">
                <a:solidFill>
                  <a:srgbClr val="456480"/>
                </a:solidFill>
                <a:latin typeface="Tahoma"/>
                <a:cs typeface="Tahoma"/>
              </a:rPr>
              <a:t>результата</a:t>
            </a:r>
            <a:r>
              <a:rPr sz="3100" b="1" spc="-1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b="1" spc="-114" dirty="0">
                <a:solidFill>
                  <a:srgbClr val="456480"/>
                </a:solidFill>
                <a:latin typeface="Tahoma"/>
                <a:cs typeface="Tahoma"/>
              </a:rPr>
              <a:t>реализации</a:t>
            </a:r>
            <a:r>
              <a:rPr sz="3100" b="1" spc="-1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b="1" spc="-90" dirty="0">
                <a:solidFill>
                  <a:srgbClr val="456480"/>
                </a:solidFill>
                <a:latin typeface="Tahoma"/>
                <a:cs typeface="Tahoma"/>
              </a:rPr>
              <a:t>проекта</a:t>
            </a:r>
            <a:r>
              <a:rPr sz="3100" b="1" spc="-12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b="1" spc="-135" dirty="0">
                <a:solidFill>
                  <a:srgbClr val="456480"/>
                </a:solidFill>
                <a:latin typeface="Tahoma"/>
                <a:cs typeface="Tahoma"/>
              </a:rPr>
              <a:t>устанавливается</a:t>
            </a:r>
            <a:r>
              <a:rPr sz="3100" b="1" spc="-1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b="1" spc="-285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3100" b="1" spc="-1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b="1" spc="-150" dirty="0">
                <a:solidFill>
                  <a:srgbClr val="456480"/>
                </a:solidFill>
                <a:latin typeface="Tahoma"/>
                <a:cs typeface="Tahoma"/>
              </a:rPr>
              <a:t>соглашении, </a:t>
            </a:r>
            <a:r>
              <a:rPr sz="3100" b="1" spc="-14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spc="110" dirty="0">
                <a:solidFill>
                  <a:srgbClr val="456480"/>
                </a:solidFill>
                <a:latin typeface="Tahoma"/>
                <a:cs typeface="Tahoma"/>
              </a:rPr>
              <a:t>заключаемом</a:t>
            </a:r>
            <a:r>
              <a:rPr sz="3100" spc="-1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spc="280" dirty="0">
                <a:solidFill>
                  <a:srgbClr val="456480"/>
                </a:solidFill>
                <a:latin typeface="Tahoma"/>
                <a:cs typeface="Tahoma"/>
              </a:rPr>
              <a:t>с</a:t>
            </a:r>
            <a:r>
              <a:rPr sz="3100" spc="-18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spc="90" dirty="0">
                <a:solidFill>
                  <a:srgbClr val="456480"/>
                </a:solidFill>
                <a:latin typeface="Tahoma"/>
                <a:cs typeface="Tahoma"/>
              </a:rPr>
              <a:t>Министерством</a:t>
            </a:r>
            <a:r>
              <a:rPr sz="3100" spc="-1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spc="114" dirty="0">
                <a:solidFill>
                  <a:srgbClr val="456480"/>
                </a:solidFill>
                <a:latin typeface="Tahoma"/>
                <a:cs typeface="Tahoma"/>
              </a:rPr>
              <a:t>агропромышленного</a:t>
            </a:r>
            <a:r>
              <a:rPr sz="3100" spc="-18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spc="90" dirty="0">
                <a:solidFill>
                  <a:srgbClr val="456480"/>
                </a:solidFill>
                <a:latin typeface="Tahoma"/>
                <a:cs typeface="Tahoma"/>
              </a:rPr>
              <a:t>комплекса</a:t>
            </a:r>
            <a:r>
              <a:rPr sz="3100" spc="-19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spc="100" dirty="0">
                <a:solidFill>
                  <a:srgbClr val="456480"/>
                </a:solidFill>
                <a:latin typeface="Tahoma"/>
                <a:cs typeface="Tahoma"/>
              </a:rPr>
              <a:t>Пермского</a:t>
            </a:r>
            <a:r>
              <a:rPr sz="3100" spc="-18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spc="90" dirty="0">
                <a:solidFill>
                  <a:srgbClr val="456480"/>
                </a:solidFill>
                <a:latin typeface="Tahoma"/>
                <a:cs typeface="Tahoma"/>
              </a:rPr>
              <a:t>края, </a:t>
            </a:r>
            <a:r>
              <a:rPr sz="3100" spc="-95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b="1" spc="-110" dirty="0">
                <a:solidFill>
                  <a:srgbClr val="C00000"/>
                </a:solidFill>
                <a:latin typeface="Tahoma"/>
                <a:cs typeface="Tahoma"/>
              </a:rPr>
              <a:t>О</a:t>
            </a:r>
            <a:r>
              <a:rPr sz="3100" b="1" spc="-160" dirty="0">
                <a:solidFill>
                  <a:srgbClr val="C00000"/>
                </a:solidFill>
                <a:latin typeface="Tahoma"/>
                <a:cs typeface="Tahoma"/>
              </a:rPr>
              <a:t>Б</a:t>
            </a:r>
            <a:r>
              <a:rPr sz="3100" b="1" spc="-300" dirty="0">
                <a:solidFill>
                  <a:srgbClr val="C00000"/>
                </a:solidFill>
                <a:latin typeface="Tahoma"/>
                <a:cs typeface="Tahoma"/>
              </a:rPr>
              <a:t>Я</a:t>
            </a:r>
            <a:r>
              <a:rPr sz="3100" b="1" spc="-215" dirty="0">
                <a:solidFill>
                  <a:srgbClr val="C00000"/>
                </a:solidFill>
                <a:latin typeface="Tahoma"/>
                <a:cs typeface="Tahoma"/>
              </a:rPr>
              <a:t>З</a:t>
            </a:r>
            <a:r>
              <a:rPr sz="3100" b="1" spc="-190" dirty="0">
                <a:solidFill>
                  <a:srgbClr val="C00000"/>
                </a:solidFill>
                <a:latin typeface="Tahoma"/>
                <a:cs typeface="Tahoma"/>
              </a:rPr>
              <a:t>А</a:t>
            </a:r>
            <a:r>
              <a:rPr sz="3100" b="1" spc="-200" dirty="0">
                <a:solidFill>
                  <a:srgbClr val="C00000"/>
                </a:solidFill>
                <a:latin typeface="Tahoma"/>
                <a:cs typeface="Tahoma"/>
              </a:rPr>
              <a:t>ТЕЛЬНО</a:t>
            </a:r>
            <a:r>
              <a:rPr sz="3100" b="1" spc="-1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3100" b="1" spc="-240" dirty="0">
                <a:solidFill>
                  <a:srgbClr val="456480"/>
                </a:solidFill>
                <a:latin typeface="Tahoma"/>
                <a:cs typeface="Tahoma"/>
              </a:rPr>
              <a:t>для</a:t>
            </a:r>
            <a:r>
              <a:rPr sz="3100" b="1" spc="-12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3100" b="1" spc="-110" dirty="0">
                <a:solidFill>
                  <a:srgbClr val="456480"/>
                </a:solidFill>
                <a:latin typeface="Tahoma"/>
                <a:cs typeface="Tahoma"/>
              </a:rPr>
              <a:t>исп</a:t>
            </a:r>
            <a:r>
              <a:rPr sz="3100" b="1" spc="-155" dirty="0">
                <a:solidFill>
                  <a:srgbClr val="456480"/>
                </a:solidFill>
                <a:latin typeface="Tahoma"/>
                <a:cs typeface="Tahoma"/>
              </a:rPr>
              <a:t>о</a:t>
            </a:r>
            <a:r>
              <a:rPr sz="3100" b="1" spc="-210" dirty="0">
                <a:solidFill>
                  <a:srgbClr val="456480"/>
                </a:solidFill>
                <a:latin typeface="Tahoma"/>
                <a:cs typeface="Tahoma"/>
              </a:rPr>
              <a:t>лнения!</a:t>
            </a:r>
            <a:endParaRPr sz="31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79642" y="2660725"/>
            <a:ext cx="14730607" cy="462434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896619">
              <a:lnSpc>
                <a:spcPts val="3600"/>
              </a:lnSpc>
            </a:pPr>
            <a:r>
              <a:rPr sz="2800" spc="65" dirty="0">
                <a:solidFill>
                  <a:srgbClr val="456480"/>
                </a:solidFill>
                <a:latin typeface="Tahoma"/>
                <a:cs typeface="Tahoma"/>
              </a:rPr>
              <a:t>Объем</a:t>
            </a:r>
            <a:r>
              <a:rPr sz="2800" spc="-1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70" dirty="0">
                <a:solidFill>
                  <a:srgbClr val="456480"/>
                </a:solidFill>
                <a:latin typeface="Tahoma"/>
                <a:cs typeface="Tahoma"/>
              </a:rPr>
              <a:t>производства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00" dirty="0">
                <a:solidFill>
                  <a:srgbClr val="456480"/>
                </a:solidFill>
                <a:latin typeface="Tahoma"/>
                <a:cs typeface="Tahoma"/>
              </a:rPr>
              <a:t>реализации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40" dirty="0">
                <a:solidFill>
                  <a:srgbClr val="456480"/>
                </a:solidFill>
                <a:latin typeface="Tahoma"/>
                <a:cs typeface="Tahoma"/>
              </a:rPr>
              <a:t>сельскохозяйственной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35" dirty="0">
                <a:solidFill>
                  <a:srgbClr val="456480"/>
                </a:solidFill>
                <a:latin typeface="Tahoma"/>
                <a:cs typeface="Tahoma"/>
              </a:rPr>
              <a:t>продукции, </a:t>
            </a:r>
            <a:r>
              <a:rPr sz="2800" spc="-86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30" dirty="0">
                <a:solidFill>
                  <a:srgbClr val="456480"/>
                </a:solidFill>
                <a:latin typeface="Tahoma"/>
                <a:cs typeface="Tahoma"/>
              </a:rPr>
              <a:t>выраженный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-60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70" dirty="0">
                <a:solidFill>
                  <a:srgbClr val="456480"/>
                </a:solidFill>
                <a:latin typeface="Tahoma"/>
                <a:cs typeface="Tahoma"/>
              </a:rPr>
              <a:t>натуральных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5" dirty="0">
                <a:solidFill>
                  <a:srgbClr val="456480"/>
                </a:solidFill>
                <a:latin typeface="Tahoma"/>
                <a:cs typeface="Tahoma"/>
              </a:rPr>
              <a:t>и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20" dirty="0">
                <a:solidFill>
                  <a:srgbClr val="456480"/>
                </a:solidFill>
                <a:latin typeface="Tahoma"/>
                <a:cs typeface="Tahoma"/>
              </a:rPr>
              <a:t>денежных</a:t>
            </a:r>
            <a:r>
              <a:rPr sz="2800" spc="-1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70" dirty="0">
                <a:solidFill>
                  <a:srgbClr val="456480"/>
                </a:solidFill>
                <a:latin typeface="Tahoma"/>
                <a:cs typeface="Tahoma"/>
              </a:rPr>
              <a:t>единицах</a:t>
            </a:r>
            <a:endParaRPr sz="2800" dirty="0">
              <a:latin typeface="Tahoma"/>
              <a:cs typeface="Tahoma"/>
            </a:endParaRPr>
          </a:p>
          <a:p>
            <a:pPr>
              <a:lnSpc>
                <a:spcPts val="3600"/>
              </a:lnSpc>
            </a:pPr>
            <a:endParaRPr sz="3200" dirty="0">
              <a:latin typeface="Tahoma"/>
              <a:cs typeface="Tahoma"/>
            </a:endParaRPr>
          </a:p>
          <a:p>
            <a:pPr marL="12700">
              <a:lnSpc>
                <a:spcPts val="3600"/>
              </a:lnSpc>
            </a:pPr>
            <a:r>
              <a:rPr sz="2800" spc="65" dirty="0" err="1" smtClean="0">
                <a:solidFill>
                  <a:srgbClr val="456480"/>
                </a:solidFill>
                <a:latin typeface="Tahoma"/>
                <a:cs typeface="Tahoma"/>
              </a:rPr>
              <a:t>Объем</a:t>
            </a:r>
            <a:r>
              <a:rPr sz="2800" spc="-17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50" dirty="0">
                <a:solidFill>
                  <a:srgbClr val="456480"/>
                </a:solidFill>
                <a:latin typeface="Tahoma"/>
                <a:cs typeface="Tahoma"/>
              </a:rPr>
              <a:t>дохода,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45" dirty="0">
                <a:solidFill>
                  <a:srgbClr val="456480"/>
                </a:solidFill>
                <a:latin typeface="Tahoma"/>
                <a:cs typeface="Tahoma"/>
              </a:rPr>
              <a:t>полученного</a:t>
            </a:r>
            <a:r>
              <a:rPr sz="2800" spc="-1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-60" dirty="0">
                <a:solidFill>
                  <a:srgbClr val="456480"/>
                </a:solidFill>
                <a:latin typeface="Tahoma"/>
                <a:cs typeface="Tahoma"/>
              </a:rPr>
              <a:t>в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25" dirty="0">
                <a:solidFill>
                  <a:srgbClr val="456480"/>
                </a:solidFill>
                <a:latin typeface="Tahoma"/>
                <a:cs typeface="Tahoma"/>
              </a:rPr>
              <a:t>рамках</a:t>
            </a:r>
            <a:r>
              <a:rPr sz="2800" spc="-1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00" dirty="0">
                <a:solidFill>
                  <a:srgbClr val="456480"/>
                </a:solidFill>
                <a:latin typeface="Tahoma"/>
                <a:cs typeface="Tahoma"/>
              </a:rPr>
              <a:t>реализации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110" dirty="0">
                <a:solidFill>
                  <a:srgbClr val="456480"/>
                </a:solidFill>
                <a:latin typeface="Tahoma"/>
                <a:cs typeface="Tahoma"/>
              </a:rPr>
              <a:t>проекта</a:t>
            </a:r>
            <a:endParaRPr sz="2800" dirty="0">
              <a:latin typeface="Tahoma"/>
              <a:cs typeface="Tahoma"/>
            </a:endParaRPr>
          </a:p>
          <a:p>
            <a:pPr marL="12700" marR="5080">
              <a:lnSpc>
                <a:spcPts val="3600"/>
              </a:lnSpc>
            </a:pPr>
            <a:endParaRPr lang="ru-RU" sz="2800" spc="85" dirty="0" smtClean="0">
              <a:solidFill>
                <a:srgbClr val="456480"/>
              </a:solidFill>
              <a:latin typeface="Tahoma"/>
              <a:cs typeface="Tahoma"/>
            </a:endParaRPr>
          </a:p>
          <a:p>
            <a:pPr marL="12700" marR="5080">
              <a:lnSpc>
                <a:spcPts val="3600"/>
              </a:lnSpc>
            </a:pPr>
            <a:endParaRPr lang="ru-RU" sz="2800" spc="85" dirty="0" smtClean="0">
              <a:solidFill>
                <a:srgbClr val="456480"/>
              </a:solidFill>
              <a:latin typeface="Tahoma"/>
              <a:cs typeface="Tahoma"/>
            </a:endParaRPr>
          </a:p>
          <a:p>
            <a:pPr marL="12700" marR="5080">
              <a:lnSpc>
                <a:spcPts val="3600"/>
              </a:lnSpc>
            </a:pPr>
            <a:r>
              <a:rPr sz="2800" spc="85" dirty="0" err="1" smtClean="0">
                <a:solidFill>
                  <a:srgbClr val="456480"/>
                </a:solidFill>
                <a:latin typeface="Tahoma"/>
                <a:cs typeface="Tahoma"/>
              </a:rPr>
              <a:t>Плановое</a:t>
            </a:r>
            <a:r>
              <a:rPr sz="2800" spc="85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40" dirty="0">
                <a:solidFill>
                  <a:srgbClr val="456480"/>
                </a:solidFill>
                <a:latin typeface="Tahoma"/>
                <a:cs typeface="Tahoma"/>
              </a:rPr>
              <a:t>количество </a:t>
            </a:r>
            <a:r>
              <a:rPr sz="2800" spc="30" dirty="0" err="1" smtClean="0">
                <a:solidFill>
                  <a:srgbClr val="456480"/>
                </a:solidFill>
                <a:latin typeface="Tahoma"/>
                <a:cs typeface="Tahoma"/>
              </a:rPr>
              <a:t>туристов</a:t>
            </a:r>
            <a:r>
              <a:rPr lang="ru-RU" sz="2800" spc="30" dirty="0" smtClean="0">
                <a:solidFill>
                  <a:srgbClr val="456480"/>
                </a:solidFill>
                <a:latin typeface="Tahoma"/>
                <a:cs typeface="Tahoma"/>
              </a:rPr>
              <a:t> и экскурсантов</a:t>
            </a:r>
            <a:r>
              <a:rPr sz="2800" spc="3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55" dirty="0" smtClean="0">
                <a:solidFill>
                  <a:srgbClr val="456480"/>
                </a:solidFill>
                <a:latin typeface="Tahoma"/>
                <a:cs typeface="Tahoma"/>
              </a:rPr>
              <a:t>посетивших </a:t>
            </a:r>
            <a:r>
              <a:rPr sz="2800" spc="20" dirty="0">
                <a:solidFill>
                  <a:srgbClr val="456480"/>
                </a:solidFill>
                <a:latin typeface="Tahoma"/>
                <a:cs typeface="Tahoma"/>
              </a:rPr>
              <a:t>объекты </a:t>
            </a:r>
            <a:r>
              <a:rPr sz="2800" spc="65" dirty="0">
                <a:solidFill>
                  <a:srgbClr val="456480"/>
                </a:solidFill>
                <a:latin typeface="Tahoma"/>
                <a:cs typeface="Tahoma"/>
              </a:rPr>
              <a:t>сельского </a:t>
            </a:r>
            <a:r>
              <a:rPr sz="2800" spc="70" dirty="0">
                <a:solidFill>
                  <a:srgbClr val="456480"/>
                </a:solidFill>
                <a:latin typeface="Tahoma"/>
                <a:cs typeface="Tahoma"/>
              </a:rPr>
              <a:t>туризма </a:t>
            </a:r>
            <a:r>
              <a:rPr sz="2800" spc="7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endParaRPr lang="ru-RU" sz="2800" spc="75" dirty="0" smtClean="0">
              <a:solidFill>
                <a:srgbClr val="456480"/>
              </a:solidFill>
              <a:latin typeface="Tahoma"/>
              <a:cs typeface="Tahoma"/>
            </a:endParaRPr>
          </a:p>
          <a:p>
            <a:pPr marL="12700" marR="5080">
              <a:lnSpc>
                <a:spcPts val="3600"/>
              </a:lnSpc>
            </a:pPr>
            <a:endParaRPr lang="ru-RU" sz="2800" spc="75" dirty="0">
              <a:solidFill>
                <a:srgbClr val="456480"/>
              </a:solidFill>
              <a:latin typeface="Tahoma"/>
              <a:cs typeface="Tahoma"/>
            </a:endParaRPr>
          </a:p>
          <a:p>
            <a:pPr marL="12700" marR="5080">
              <a:lnSpc>
                <a:spcPts val="3600"/>
              </a:lnSpc>
            </a:pPr>
            <a:r>
              <a:rPr sz="2800" spc="30" dirty="0" err="1" smtClean="0">
                <a:solidFill>
                  <a:srgbClr val="456480"/>
                </a:solidFill>
                <a:latin typeface="Tahoma"/>
                <a:cs typeface="Tahoma"/>
              </a:rPr>
              <a:t>Иные</a:t>
            </a:r>
            <a:r>
              <a:rPr sz="2800" spc="-170" dirty="0" smtClean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40" dirty="0">
                <a:solidFill>
                  <a:srgbClr val="456480"/>
                </a:solidFill>
                <a:latin typeface="Tahoma"/>
                <a:cs typeface="Tahoma"/>
              </a:rPr>
              <a:t>показатели,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75" dirty="0">
                <a:solidFill>
                  <a:srgbClr val="456480"/>
                </a:solidFill>
                <a:latin typeface="Tahoma"/>
                <a:cs typeface="Tahoma"/>
              </a:rPr>
              <a:t>предусмотренные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75" dirty="0">
                <a:solidFill>
                  <a:srgbClr val="456480"/>
                </a:solidFill>
                <a:latin typeface="Tahoma"/>
                <a:cs typeface="Tahoma"/>
              </a:rPr>
              <a:t>проектом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40" dirty="0">
                <a:solidFill>
                  <a:srgbClr val="456480"/>
                </a:solidFill>
                <a:latin typeface="Tahoma"/>
                <a:cs typeface="Tahoma"/>
              </a:rPr>
              <a:t>развития</a:t>
            </a:r>
            <a:r>
              <a:rPr sz="2800" spc="-170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65" dirty="0">
                <a:solidFill>
                  <a:srgbClr val="456480"/>
                </a:solidFill>
                <a:latin typeface="Tahoma"/>
                <a:cs typeface="Tahoma"/>
              </a:rPr>
              <a:t>сельского</a:t>
            </a:r>
            <a:r>
              <a:rPr sz="2800" spc="-165" dirty="0">
                <a:solidFill>
                  <a:srgbClr val="456480"/>
                </a:solidFill>
                <a:latin typeface="Tahoma"/>
                <a:cs typeface="Tahoma"/>
              </a:rPr>
              <a:t> </a:t>
            </a:r>
            <a:r>
              <a:rPr sz="2800" spc="70" dirty="0">
                <a:solidFill>
                  <a:srgbClr val="456480"/>
                </a:solidFill>
                <a:latin typeface="Tahoma"/>
                <a:cs typeface="Tahoma"/>
              </a:rPr>
              <a:t>туризма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35618" y="5414016"/>
            <a:ext cx="624205" cy="1581150"/>
            <a:chOff x="3035618" y="5414016"/>
            <a:chExt cx="624205" cy="15811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5618" y="5414016"/>
              <a:ext cx="624078" cy="62407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5618" y="6370646"/>
              <a:ext cx="624078" cy="624078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8931352" y="10135824"/>
            <a:ext cx="1172845" cy="1172845"/>
          </a:xfrm>
          <a:custGeom>
            <a:avLst/>
            <a:gdLst/>
            <a:ahLst/>
            <a:cxnLst/>
            <a:rect l="l" t="t" r="r" b="b"/>
            <a:pathLst>
              <a:path w="1172844" h="1172845">
                <a:moveTo>
                  <a:pt x="1172739" y="0"/>
                </a:moveTo>
                <a:lnTo>
                  <a:pt x="0" y="1172736"/>
                </a:lnTo>
                <a:lnTo>
                  <a:pt x="1172739" y="1172736"/>
                </a:lnTo>
                <a:lnTo>
                  <a:pt x="1172739" y="0"/>
                </a:lnTo>
                <a:close/>
              </a:path>
            </a:pathLst>
          </a:custGeom>
          <a:solidFill>
            <a:srgbClr val="4564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97352" y="720262"/>
            <a:ext cx="10854690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330" dirty="0">
                <a:solidFill>
                  <a:srgbClr val="C00000"/>
                </a:solidFill>
              </a:rPr>
              <a:t>Плановые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240" dirty="0">
                <a:solidFill>
                  <a:srgbClr val="C00000"/>
                </a:solidFill>
              </a:rPr>
              <a:t>по</a:t>
            </a:r>
            <a:r>
              <a:rPr sz="4400" spc="-570" dirty="0">
                <a:solidFill>
                  <a:srgbClr val="C00000"/>
                </a:solidFill>
              </a:rPr>
              <a:t>к</a:t>
            </a:r>
            <a:r>
              <a:rPr sz="4400" spc="-100" dirty="0">
                <a:solidFill>
                  <a:srgbClr val="C00000"/>
                </a:solidFill>
              </a:rPr>
              <a:t>аза</a:t>
            </a:r>
            <a:r>
              <a:rPr sz="4400" spc="-195" dirty="0">
                <a:solidFill>
                  <a:srgbClr val="C00000"/>
                </a:solidFill>
              </a:rPr>
              <a:t>т</a:t>
            </a:r>
            <a:r>
              <a:rPr sz="4400" spc="-165" dirty="0">
                <a:solidFill>
                  <a:srgbClr val="C00000"/>
                </a:solidFill>
              </a:rPr>
              <a:t>е</a:t>
            </a:r>
            <a:r>
              <a:rPr sz="4400" spc="-459" dirty="0">
                <a:solidFill>
                  <a:srgbClr val="C00000"/>
                </a:solidFill>
              </a:rPr>
              <a:t>ли</a:t>
            </a:r>
            <a:r>
              <a:rPr sz="4400" spc="-215" dirty="0">
                <a:solidFill>
                  <a:srgbClr val="C00000"/>
                </a:solidFill>
              </a:rPr>
              <a:t> </a:t>
            </a:r>
            <a:r>
              <a:rPr sz="4400" spc="-345" dirty="0">
                <a:solidFill>
                  <a:srgbClr val="C00000"/>
                </a:solidFill>
              </a:rPr>
              <a:t>д</a:t>
            </a:r>
            <a:r>
              <a:rPr sz="4400" spc="-120" dirty="0">
                <a:solidFill>
                  <a:srgbClr val="C00000"/>
                </a:solidFill>
              </a:rPr>
              <a:t>е</a:t>
            </a:r>
            <a:r>
              <a:rPr sz="4400" spc="-400" dirty="0">
                <a:solidFill>
                  <a:srgbClr val="C00000"/>
                </a:solidFill>
              </a:rPr>
              <a:t>я</a:t>
            </a:r>
            <a:r>
              <a:rPr sz="4400" spc="-440" dirty="0">
                <a:solidFill>
                  <a:srgbClr val="C00000"/>
                </a:solidFill>
              </a:rPr>
              <a:t>т</a:t>
            </a:r>
            <a:r>
              <a:rPr sz="4400" spc="-165" dirty="0">
                <a:solidFill>
                  <a:srgbClr val="C00000"/>
                </a:solidFill>
              </a:rPr>
              <a:t>е</a:t>
            </a:r>
            <a:r>
              <a:rPr sz="4400" spc="-285" dirty="0">
                <a:solidFill>
                  <a:srgbClr val="C00000"/>
                </a:solidFill>
              </a:rPr>
              <a:t>льно</a:t>
            </a:r>
            <a:r>
              <a:rPr sz="4400" spc="-275" dirty="0">
                <a:solidFill>
                  <a:srgbClr val="C00000"/>
                </a:solidFill>
              </a:rPr>
              <a:t>с</a:t>
            </a:r>
            <a:r>
              <a:rPr sz="4400" spc="-335" dirty="0">
                <a:solidFill>
                  <a:srgbClr val="C00000"/>
                </a:solidFill>
              </a:rPr>
              <a:t>ти</a:t>
            </a:r>
            <a:endParaRPr sz="4400" dirty="0">
              <a:solidFill>
                <a:srgbClr val="C00000"/>
              </a:solidFill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3" y="0"/>
            <a:ext cx="20104100" cy="149225"/>
            <a:chOff x="-3" y="0"/>
            <a:chExt cx="20104100" cy="149225"/>
          </a:xfrm>
        </p:grpSpPr>
        <p:sp>
          <p:nvSpPr>
            <p:cNvPr id="14" name="object 14"/>
            <p:cNvSpPr/>
            <p:nvPr/>
          </p:nvSpPr>
          <p:spPr>
            <a:xfrm>
              <a:off x="6701361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-3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4564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402726" y="0"/>
              <a:ext cx="6701790" cy="149225"/>
            </a:xfrm>
            <a:custGeom>
              <a:avLst/>
              <a:gdLst/>
              <a:ahLst/>
              <a:cxnLst/>
              <a:rect l="l" t="t" r="r" b="b"/>
              <a:pathLst>
                <a:path w="6701790" h="149225">
                  <a:moveTo>
                    <a:pt x="6701364" y="0"/>
                  </a:moveTo>
                  <a:lnTo>
                    <a:pt x="0" y="0"/>
                  </a:lnTo>
                  <a:lnTo>
                    <a:pt x="0" y="148902"/>
                  </a:lnTo>
                  <a:lnTo>
                    <a:pt x="6701364" y="148902"/>
                  </a:lnTo>
                  <a:lnTo>
                    <a:pt x="6701364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25"/>
              </a:spcBef>
            </a:pPr>
            <a:fld id="{81D60167-4931-47E6-BA6A-407CBD079E47}" type="slidenum">
              <a:rPr spc="-80" dirty="0"/>
              <a:t>7</a:t>
            </a:fld>
            <a:endParaRPr spc="-8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4960" y="800556"/>
            <a:ext cx="19490690" cy="11928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ts val="3100"/>
              </a:lnSpc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Сопроводительное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письмо, подписанное руководителем уполномоченного органа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(готовит ГКУ ПК ЦРА)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Опись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 заявочной документации с указанием количества листов по каждому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документу</a:t>
            </a: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Письмо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подтверждающее выделение из бюджета субъекта Российской Федерации необходимых объемов бюджетных ассигнований в целях софинансирования расходных обязательств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субъекта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(готовит ГКУ ПК ЦРА)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Заявку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участие в отборе проектов сельского туризма по каждому проекту развития сельского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туризма</a:t>
            </a: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 сельского туризма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(форма в приложении 2)</a:t>
            </a: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подтверждающий наличие собственных средств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заявителя (письмо банка или выписка по банковскому счету)</a:t>
            </a: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Копии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документов, подтверждающих право собственности и (или) иное право пользования заявителя на срок не менее 5 лет на земельный участок (земельные участки), на котором (которых) запланирована реализация проекта развития сельского туризма, по каждому проекту развития сельского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туризма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Копию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выписки из Единого государственного реестра недвижимости об основных характеристиках и зарегистрированных правах на земельный участок (земельные участки), на котором (которых) запланирована реализация проекта развития сельского туризма, по каждому проекту развития сельского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туризма</a:t>
            </a: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Согласие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заявителя на осуществление уполномоченным органом и органом государственного финансового контроля проверок соблюдения целей, условий и порядка предоставления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гранта</a:t>
            </a:r>
          </a:p>
          <a:p>
            <a:pPr marL="457200" indent="-457200" algn="just">
              <a:lnSpc>
                <a:spcPts val="3100"/>
              </a:lnSpc>
              <a:buFontTx/>
              <a:buAutoNum type="arabicPeriod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ведения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каждом </a:t>
            </a:r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заявителе: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ts val="3100"/>
              </a:lnSpc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выписку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ЕГРЮЛ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или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ЕГРИП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полученную не позднее чем за 20 календарных дней до даты подачи заявителем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</a:t>
            </a:r>
          </a:p>
          <a:p>
            <a:pPr algn="just">
              <a:lnSpc>
                <a:spcPts val="3100"/>
              </a:lnSpc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справку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налогового органа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подтверждающую отсутствие у заявителя по состоянию на 1-е число месяца, предшествующего дате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подачи</a:t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документов,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неисполненной обязанности по уплате налогов, сборов, страховых взносов, пеней, штрафов, процентов,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превышающей</a:t>
            </a:r>
            <a:b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тыс. руб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ts val="3100"/>
              </a:lnSpc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справку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соответствии заявителя требованиям</a:t>
            </a:r>
          </a:p>
          <a:p>
            <a:pPr algn="just">
              <a:lnSpc>
                <a:spcPts val="3100"/>
              </a:lnSpc>
            </a:pPr>
            <a:r>
              <a:rPr lang="ru-RU" dirty="0" smtClean="0">
                <a:solidFill>
                  <a:srgbClr val="C00000"/>
                </a:solidFill>
              </a:rPr>
              <a:t>           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выписку </a:t>
            </a:r>
            <a:r>
              <a:rPr lang="ru-RU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ЕРС МСП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полученную не позднее чем за 20 календарных дней до даты подачи заявителем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</a:t>
            </a:r>
          </a:p>
          <a:p>
            <a:pPr marL="457200" indent="-457200" algn="just">
              <a:lnSpc>
                <a:spcPts val="3100"/>
              </a:lnSpc>
              <a:buAutoNum type="arabicPeriod" startAt="11"/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Презентацию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проекта в произвольной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форме</a:t>
            </a:r>
          </a:p>
          <a:p>
            <a:pPr marL="457200" indent="-457200" algn="just">
              <a:lnSpc>
                <a:spcPts val="3100"/>
              </a:lnSpc>
              <a:buFontTx/>
              <a:buAutoNum type="arabicPeriod" startAt="11"/>
            </a:pPr>
            <a:r>
              <a:rPr lang="ru-RU" sz="2400" b="1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наличии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копию утвержденной проектной документации и копии иных утвержденных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документов</a:t>
            </a:r>
          </a:p>
          <a:p>
            <a:pPr algn="just">
              <a:lnSpc>
                <a:spcPts val="3100"/>
              </a:lnSpc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копию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заключения проводимой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госэкспертизы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проектной документации и результатов инженерных изысканий</a:t>
            </a:r>
          </a:p>
          <a:p>
            <a:pPr algn="just">
              <a:lnSpc>
                <a:spcPts val="3100"/>
              </a:lnSpc>
            </a:pPr>
            <a:endParaRPr lang="ru-RU" dirty="0"/>
          </a:p>
          <a:p>
            <a:pPr algn="just">
              <a:lnSpc>
                <a:spcPts val="3100"/>
              </a:lnSpc>
            </a:pP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ts val="3100"/>
              </a:lnSpc>
            </a:pPr>
            <a:endParaRPr lang="ru-RU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ts val="3100"/>
              </a:lnSpc>
            </a:pP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buAutoNum type="arabicPeriod"/>
            </a:pPr>
            <a:endParaRPr lang="ru-RU" sz="2000" b="1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360" y="31115"/>
            <a:ext cx="1889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ДОКУМЕНТЫ </a:t>
            </a:r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(раздел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ru-RU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приказа № 68 от 10.02.2022)</a:t>
            </a:r>
            <a:endParaRPr lang="ru-RU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7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320675"/>
            <a:ext cx="19126200" cy="553998"/>
          </a:xfrm>
        </p:spPr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</a:rPr>
              <a:t>Дополнительно к заявочной документации: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250" y="1616075"/>
            <a:ext cx="19126200" cy="8371523"/>
          </a:xfrm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/>
          <a:lstStyle/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3200" dirty="0" smtClean="0"/>
              <a:t>  </a:t>
            </a:r>
            <a:r>
              <a:rPr lang="ru-RU" sz="3200" b="1" dirty="0" smtClean="0">
                <a:solidFill>
                  <a:srgbClr val="C00000"/>
                </a:solidFill>
              </a:rPr>
              <a:t>видео – презентация проекта </a:t>
            </a:r>
            <a:r>
              <a:rPr lang="ru-RU" sz="3200" b="1" dirty="0" smtClean="0"/>
              <a:t>развития сельского туризма с отражением текущего</a:t>
            </a:r>
            <a:br>
              <a:rPr lang="ru-RU" sz="3200" b="1" dirty="0" smtClean="0"/>
            </a:br>
            <a:r>
              <a:rPr lang="ru-RU" sz="3200" b="1" dirty="0" smtClean="0"/>
              <a:t>  состояния материально-технической базы заявителя, а также места реализации</a:t>
            </a:r>
            <a:br>
              <a:rPr lang="ru-RU" sz="3200" b="1" dirty="0" smtClean="0"/>
            </a:br>
            <a:r>
              <a:rPr lang="ru-RU" sz="3200" b="1" dirty="0" smtClean="0"/>
              <a:t>  проекта, длительностью не более 5 минут</a:t>
            </a:r>
          </a:p>
          <a:p>
            <a:pPr algn="just">
              <a:buClr>
                <a:srgbClr val="C00000"/>
              </a:buClr>
            </a:pPr>
            <a:endParaRPr lang="ru-RU" sz="3200" b="1" dirty="0" smtClean="0"/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3200" b="1" dirty="0" smtClean="0"/>
              <a:t>  </a:t>
            </a:r>
            <a:r>
              <a:rPr lang="ru-RU" sz="3200" b="1" dirty="0" smtClean="0">
                <a:solidFill>
                  <a:srgbClr val="C00000"/>
                </a:solidFill>
              </a:rPr>
              <a:t>рекомендательное письмо </a:t>
            </a:r>
            <a:r>
              <a:rPr lang="ru-RU" sz="3200" b="1" dirty="0" smtClean="0"/>
              <a:t>за подписью руководителя муниципального</a:t>
            </a:r>
            <a:br>
              <a:rPr lang="ru-RU" sz="3200" b="1" dirty="0" smtClean="0"/>
            </a:br>
            <a:r>
              <a:rPr lang="ru-RU" sz="3200" b="1" dirty="0" smtClean="0"/>
              <a:t>  образования, на территории которого планируется реализация проекта развития</a:t>
            </a:r>
            <a:br>
              <a:rPr lang="ru-RU" sz="3200" b="1" dirty="0" smtClean="0"/>
            </a:br>
            <a:r>
              <a:rPr lang="ru-RU" sz="3200" b="1" dirty="0" smtClean="0"/>
              <a:t>  сельского туризма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3200" b="1" dirty="0"/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3200" b="1" dirty="0" smtClean="0"/>
              <a:t>  </a:t>
            </a:r>
            <a:r>
              <a:rPr lang="ru-RU" sz="3200" b="1" dirty="0" smtClean="0">
                <a:solidFill>
                  <a:srgbClr val="C00000"/>
                </a:solidFill>
              </a:rPr>
              <a:t>заключение органа исполнительной власти </a:t>
            </a:r>
            <a:r>
              <a:rPr lang="ru-RU" sz="3200" b="1" dirty="0" smtClean="0"/>
              <a:t>субъекта РФ, осуществляющего</a:t>
            </a:r>
            <a:br>
              <a:rPr lang="ru-RU" sz="3200" b="1" dirty="0" smtClean="0"/>
            </a:br>
            <a:r>
              <a:rPr lang="ru-RU" sz="3200" b="1" dirty="0" smtClean="0"/>
              <a:t>  полномочия в сфере развития сельского туризма в регионе (Минтуризма ПК)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3200" b="1" dirty="0"/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3200" b="1" dirty="0" smtClean="0"/>
              <a:t>  </a:t>
            </a:r>
            <a:r>
              <a:rPr lang="ru-RU" sz="3200" b="1" dirty="0" smtClean="0">
                <a:solidFill>
                  <a:srgbClr val="C00000"/>
                </a:solidFill>
              </a:rPr>
              <a:t>информацию о наличии/отсутствии </a:t>
            </a:r>
            <a:r>
              <a:rPr lang="ru-RU" sz="3200" b="1" dirty="0" smtClean="0"/>
              <a:t>у заявителя средств размещения, с указанием </a:t>
            </a:r>
            <a:br>
              <a:rPr lang="ru-RU" sz="3200" b="1" dirty="0" smtClean="0"/>
            </a:br>
            <a:r>
              <a:rPr lang="ru-RU" sz="3200" b="1" dirty="0" smtClean="0"/>
              <a:t>  их вида, количества и емкости</a:t>
            </a:r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ru-RU" sz="3200" b="1" dirty="0"/>
          </a:p>
          <a:p>
            <a:pPr marL="342900" indent="-342900" algn="just"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ru-RU" sz="3200" b="1" dirty="0" smtClean="0"/>
              <a:t>  </a:t>
            </a:r>
            <a:r>
              <a:rPr lang="ru-RU" sz="3200" b="1" dirty="0" smtClean="0">
                <a:solidFill>
                  <a:srgbClr val="C00000"/>
                </a:solidFill>
              </a:rPr>
              <a:t>информацию о наличии/отсутствии </a:t>
            </a:r>
            <a:r>
              <a:rPr lang="ru-RU" sz="3200" b="1" dirty="0" smtClean="0"/>
              <a:t>инженерной инфраструктуры </a:t>
            </a:r>
            <a:br>
              <a:rPr lang="ru-RU" sz="3200" b="1" dirty="0" smtClean="0"/>
            </a:br>
            <a:r>
              <a:rPr lang="ru-RU" sz="3200" b="1" dirty="0" smtClean="0"/>
              <a:t>  для подключения средств размещения к инженерным сетям, а также сведения о необходимости проведения такой инфраструктуры к планируемым объектам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05169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5648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</TotalTime>
  <Words>2162</Words>
  <Application>Microsoft Office PowerPoint</Application>
  <PresentationFormat>Произвольный</PresentationFormat>
  <Paragraphs>394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Avenir Next Cyr</vt:lpstr>
      <vt:lpstr>Calibri</vt:lpstr>
      <vt:lpstr>Lucida Sans Unicode</vt:lpstr>
      <vt:lpstr>PMingLiU</vt:lpstr>
      <vt:lpstr>Roboto Slab</vt:lpstr>
      <vt:lpstr>Tahoma</vt:lpstr>
      <vt:lpstr>Times New Roman</vt:lpstr>
      <vt:lpstr>Wingdings</vt:lpstr>
      <vt:lpstr>Office Theme</vt:lpstr>
      <vt:lpstr>Презентация PowerPoint</vt:lpstr>
      <vt:lpstr>Законодательная база</vt:lpstr>
      <vt:lpstr>Грант «Агротуризм»</vt:lpstr>
      <vt:lpstr>Направления расходования средств гранта  (приложение к приказу Минсельхоза России от 07.06.2023 № 553)</vt:lpstr>
      <vt:lpstr>Презентация PowerPoint</vt:lpstr>
      <vt:lpstr>Грант «Агротуризм»</vt:lpstr>
      <vt:lpstr>Плановые показатели деятельности</vt:lpstr>
      <vt:lpstr>Презентация PowerPoint</vt:lpstr>
      <vt:lpstr>Дополнительно к заявочной документации: </vt:lpstr>
      <vt:lpstr>Презентация PowerPoint</vt:lpstr>
      <vt:lpstr>Порядок подачи заявительной документации</vt:lpstr>
      <vt:lpstr>Презентация PowerPoint</vt:lpstr>
      <vt:lpstr>Порядок расчета стоимости проекта и плана расходов</vt:lpstr>
      <vt:lpstr>Особенности составления проекта</vt:lpstr>
      <vt:lpstr>Особенности составления проекта</vt:lpstr>
      <vt:lpstr>Что кроме показателей должен содержать проект ?</vt:lpstr>
      <vt:lpstr>Основные критерии оценки проектов</vt:lpstr>
      <vt:lpstr>Взаимосвязь с производством  «Слабые» места</vt:lpstr>
      <vt:lpstr>Результаты конкурса 2022-2023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Агротуризм.cdr</dc:title>
  <dc:creator>Пользователь</dc:creator>
  <cp:lastModifiedBy>Вольхина Ольга Владимировна</cp:lastModifiedBy>
  <cp:revision>53</cp:revision>
  <dcterms:created xsi:type="dcterms:W3CDTF">2023-05-18T06:25:59Z</dcterms:created>
  <dcterms:modified xsi:type="dcterms:W3CDTF">2024-04-03T09:29:22Z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2023-05-18T00:00:00Z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2023-05-18T00:00:00Z</vt:filetime>
  </property>
</Properties>
</file>