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13"/>
  </p:notesMasterIdLst>
  <p:sldIdLst>
    <p:sldId id="256" r:id="rId2"/>
    <p:sldId id="258" r:id="rId3"/>
    <p:sldId id="257" r:id="rId4"/>
    <p:sldId id="274" r:id="rId5"/>
    <p:sldId id="278" r:id="rId6"/>
    <p:sldId id="259" r:id="rId7"/>
    <p:sldId id="277" r:id="rId8"/>
    <p:sldId id="279" r:id="rId9"/>
    <p:sldId id="264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03" autoAdjust="0"/>
  </p:normalViewPr>
  <p:slideViewPr>
    <p:cSldViewPr snapToGrid="0">
      <p:cViewPr varScale="1">
        <p:scale>
          <a:sx n="112" d="100"/>
          <a:sy n="112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A633D-3E29-4DC1-9EA2-36113AA2F679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AB263-DF7B-4964-8008-6687E29CFA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37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AB263-DF7B-4964-8008-6687E29CFA0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699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626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96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9472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71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7949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91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04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26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2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2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40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69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81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3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2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31A19-AC44-446E-83B2-40D9E7C51EE6}" type="datetimeFigureOut">
              <a:rPr lang="ru-RU" smtClean="0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2C15F5-D93A-4B71-87E0-3DDF28A002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9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pecagro.ru/hotlin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4015" y="1493297"/>
            <a:ext cx="9307901" cy="271639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ФГИС «Зерно»: изменения в нормативных документах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9432" y="5874587"/>
            <a:ext cx="10217583" cy="785519"/>
          </a:xfrm>
        </p:spPr>
        <p:txBody>
          <a:bodyPr>
            <a:noAutofit/>
          </a:bodyPr>
          <a:lstStyle/>
          <a:p>
            <a:pPr algn="l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Докладчик: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специалист по вопросам растениеводства консультационного отдела ГКУ ПК «Центр развития агробизнеса»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Миндибаева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Татьяна Александровна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02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74" y="802257"/>
            <a:ext cx="10515600" cy="50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60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88257"/>
            <a:ext cx="10515600" cy="30887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smtClean="0"/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55601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711200" y="550879"/>
            <a:ext cx="7784405" cy="6325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  Нормативные документы 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11200" y="1689157"/>
            <a:ext cx="9084733" cy="38395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 smtClean="0">
                <a:solidFill>
                  <a:schemeClr val="tx1"/>
                </a:solidFill>
              </a:rPr>
              <a:t>остановление Правительство Российской </a:t>
            </a:r>
            <a:r>
              <a:rPr lang="ru-RU" dirty="0">
                <a:solidFill>
                  <a:schemeClr val="tx1"/>
                </a:solidFill>
              </a:rPr>
              <a:t>Ф</a:t>
            </a:r>
            <a:r>
              <a:rPr lang="ru-RU" dirty="0" smtClean="0">
                <a:solidFill>
                  <a:schemeClr val="tx1"/>
                </a:solidFill>
              </a:rPr>
              <a:t>едерации от 9 октября 2021 г.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№ 1721 «Об утверждении правил оформления товаросопроводительного документа на партию зерна или партию продуктов переработки зерна в федеральной государственной информационной системе прослеживаемости зерна и продуктов переработки зерна»</a:t>
            </a:r>
            <a:endParaRPr lang="ru-RU" dirty="0"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Постановление Правительство </a:t>
            </a:r>
            <a:r>
              <a:rPr lang="ru-RU" dirty="0">
                <a:solidFill>
                  <a:schemeClr val="tx1"/>
                </a:solidFill>
              </a:rPr>
              <a:t>Р</a:t>
            </a:r>
            <a:r>
              <a:rPr lang="ru-RU" dirty="0" smtClean="0">
                <a:solidFill>
                  <a:schemeClr val="tx1"/>
                </a:solidFill>
              </a:rPr>
              <a:t>оссийской </a:t>
            </a:r>
            <a:r>
              <a:rPr lang="ru-RU" dirty="0">
                <a:solidFill>
                  <a:schemeClr val="tx1"/>
                </a:solidFill>
              </a:rPr>
              <a:t>Ф</a:t>
            </a:r>
            <a:r>
              <a:rPr lang="ru-RU" dirty="0" smtClean="0">
                <a:solidFill>
                  <a:schemeClr val="tx1"/>
                </a:solidFill>
              </a:rPr>
              <a:t>едерации от 9 октября 2021 г.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№ 1722 «О федеральной государственной информационной системе прослеживаемости зерна и продуктов переработки зерна»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Постановление Правительства Российской Федерации от 27 февраля 2025 г.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№ 235 «О внесении изменений в некоторые акты Правительства Российской Федерации»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392072" y="1324046"/>
            <a:ext cx="7655304" cy="6323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53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6" y="513939"/>
            <a:ext cx="8596668" cy="67329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Аварийная ситуация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6" y="1662446"/>
            <a:ext cx="9535614" cy="3899017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 аварийной ситуацией понимается сбой в работе Федеральной системы прослеживаемости зерна, носящий чрезвычайный, непредотвратимый и непреодолимый характер, возникающий в связи с действиями нарушителей, влекущими угрозу повреждения или утраты информации, содержащейся в Федеральной системе прослеживаемости зерна.</a:t>
            </a:r>
          </a:p>
          <a:p>
            <a:pPr marL="0" indent="0">
              <a:buNone/>
            </a:pPr>
            <a:endParaRPr lang="ru-RU" sz="2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72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64068"/>
            <a:ext cx="8596668" cy="1270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С момента возникновения (угрозы возникновения) аварийной ситуации оператор незамедлительно осуществляет: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1" y="1778001"/>
            <a:ext cx="9999132" cy="4263362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мероприятия по защите информации, содержащейся в Федеральной системе прослеживаемости зерна, в период действия аварийной ситуации (в случае угрозы возникновения аварийной ситуации - мероприятия, направленные на недопущение наступления аварийной ситуации);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информирование поставщиков информации, товаропроизводителей, юридических лиц и индивидуальных предпринимателей, осуществляющих в качестве предпринимательской деятельности хранение зерна и оказывающих связанные с хранением услуги, о возникновении (угрозе возникновения) аварийной ситуации с указанием даты и времени возникновения (предполагаемого возникновения) аварийной ситуации, предположительных причинах ее возникновения и ориентировочном периоде ее действия, а также о регламенте рекомендуемых </a:t>
            </a:r>
            <a:r>
              <a:rPr lang="ru-RU" dirty="0" smtClean="0"/>
              <a:t>действий, который </a:t>
            </a:r>
            <a:r>
              <a:rPr lang="ru-RU" dirty="0"/>
              <a:t>утверждается оператором по согласованию с Министерством сельского хозяйства </a:t>
            </a:r>
            <a:r>
              <a:rPr lang="ru-RU" dirty="0" smtClean="0"/>
              <a:t>РФ </a:t>
            </a:r>
            <a:r>
              <a:rPr lang="ru-RU" dirty="0"/>
              <a:t>не позднее 1 дня с даты возникновения аварийной ситуации, а в случае угрозы ее возникновения - не позднее 7 </a:t>
            </a:r>
            <a:r>
              <a:rPr lang="ru-RU" dirty="0" smtClean="0"/>
              <a:t>дней;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информирование Министерства цифрового развития, связи и массовых коммуникаций Российской Федерации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76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60400"/>
            <a:ext cx="8596668" cy="53809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 случае отсутствия технической возможности представления в Федеральную систему </a:t>
            </a:r>
            <a:r>
              <a:rPr lang="ru-RU" dirty="0" err="1"/>
              <a:t>прослеживаемости</a:t>
            </a:r>
            <a:r>
              <a:rPr lang="ru-RU" dirty="0"/>
              <a:t> зерна сведений и </a:t>
            </a:r>
            <a:r>
              <a:rPr lang="ru-RU" dirty="0" smtClean="0"/>
              <a:t>информации</a:t>
            </a:r>
            <a:r>
              <a:rPr lang="ru-RU" dirty="0"/>
              <a:t> </a:t>
            </a:r>
            <a:r>
              <a:rPr lang="ru-RU" dirty="0" smtClean="0"/>
              <a:t>о партии зерна или о партии продукта переработки зерна, </a:t>
            </a:r>
            <a:r>
              <a:rPr lang="ru-RU" dirty="0"/>
              <a:t>вызванного действием аварийной ситуации, товаропроизводители, юридические лица и индивидуальные предприниматели, осуществляющие в качестве предпринимательской деятельности хранение зерна и оказывающие связанные с хранением услуги, начиная с даты возникновения аварийной ситуации вносят указанные сведения и информацию в эксплуатируемые ими информационные системы или фиксируют их любым доступным способом, позволяющим обеспечить их учет.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 день окончания периода действия аварийной ситуации оператор посредством любых технических средств связи (телефонной или факсимильной связи, электронной почты и других средств связи) уведомляет поставщиков </a:t>
            </a:r>
            <a:r>
              <a:rPr lang="ru-RU" dirty="0" smtClean="0"/>
              <a:t>информации об </a:t>
            </a:r>
            <a:r>
              <a:rPr lang="ru-RU" dirty="0"/>
              <a:t>окончании его </a:t>
            </a:r>
            <a:r>
              <a:rPr lang="ru-RU" dirty="0" smtClean="0"/>
              <a:t>действия.</a:t>
            </a:r>
            <a:endParaRPr lang="ru-RU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В течение 10 рабочих дней со дня получения уведомления об окончании периода действия аварийной ситуации товаропроизводители, юридические лица и индивидуальные предприниматели, осуществляющие в качестве предпринимательской деятельности хранение зерна и оказывающие связанные с хранением услуги, </a:t>
            </a:r>
            <a:r>
              <a:rPr lang="ru-RU" b="1" dirty="0"/>
              <a:t>обеспечивают внесение сведений и </a:t>
            </a:r>
            <a:r>
              <a:rPr lang="ru-RU" b="1" dirty="0" smtClean="0"/>
              <a:t>информации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282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2998"/>
            <a:ext cx="8741739" cy="101448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Форма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СДИЗа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на бумажном носителе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79" y="973667"/>
            <a:ext cx="4276859" cy="5816529"/>
          </a:xfr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917055" y="4797317"/>
            <a:ext cx="5115255" cy="5253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17055" y="5443311"/>
            <a:ext cx="8502018" cy="5253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531" y="973667"/>
            <a:ext cx="4313684" cy="57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8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43" y="541712"/>
            <a:ext cx="4218386" cy="613864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529" y="474286"/>
            <a:ext cx="4223723" cy="62060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5926" y="541712"/>
            <a:ext cx="3575712" cy="312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86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880533"/>
            <a:ext cx="9016999" cy="516082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период действия аварийной ситуации товаропроизводители обязаны запросить у оператора и обеспечить наличие номеров товаросопроводительных документов на партию зерна или партию продуктов переработки зерна, номеров партии зерна и (или) партии продуктов переработки зерна в количестве, необходимом для оформления товаросопроводительных документов на каждую партию зерна или партию продуктов переработки зерна в целях их перевозки и (или) реализации, приемки и (или) отгрузки, а также при ввозе на территорию Российской Федерации и вывозе с территории Российской Федерации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Оператор </a:t>
            </a:r>
            <a:r>
              <a:rPr lang="ru-RU" dirty="0"/>
              <a:t>предоставляет номера товаросопроводительных документов </a:t>
            </a:r>
            <a:r>
              <a:rPr lang="ru-RU" dirty="0" smtClean="0"/>
              <a:t>в </a:t>
            </a:r>
            <a:r>
              <a:rPr lang="ru-RU" dirty="0"/>
              <a:t>течение </a:t>
            </a:r>
            <a:r>
              <a:rPr lang="ru-RU" b="1" dirty="0"/>
              <a:t>1 календарного дня </a:t>
            </a:r>
            <a:r>
              <a:rPr lang="ru-RU" dirty="0"/>
              <a:t>со дня получения такого </a:t>
            </a:r>
            <a:r>
              <a:rPr lang="ru-RU" dirty="0" smtClean="0"/>
              <a:t>запроса.</a:t>
            </a:r>
          </a:p>
          <a:p>
            <a:pPr marL="0" indent="0">
              <a:buNone/>
            </a:pPr>
            <a:r>
              <a:rPr lang="ru-RU" dirty="0"/>
              <a:t>Направление запроса, </a:t>
            </a:r>
            <a:r>
              <a:rPr lang="ru-RU" dirty="0" smtClean="0"/>
              <a:t>осуществляются </a:t>
            </a:r>
            <a:r>
              <a:rPr lang="ru-RU" dirty="0"/>
              <a:t>любым доступным способом (телефонная или факсимильная связь, почтовое отправление, телеграмма, </a:t>
            </a:r>
            <a:r>
              <a:rPr lang="ru-RU" dirty="0" err="1"/>
              <a:t>факсограмма</a:t>
            </a:r>
            <a:r>
              <a:rPr lang="ru-RU" dirty="0"/>
              <a:t>, телефонограмма, сеть "Интернет"), позволяющим подтвердить факт направления и факт получения такого запроса и соответствующей информации адресатом.</a:t>
            </a:r>
          </a:p>
        </p:txBody>
      </p:sp>
    </p:spTree>
    <p:extLst>
      <p:ext uri="{BB962C8B-B14F-4D97-AF65-F5344CB8AC3E}">
        <p14:creationId xmlns:p14="http://schemas.microsoft.com/office/powerpoint/2010/main" val="290782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859" y="196361"/>
            <a:ext cx="8435803" cy="45420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Контакты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859" y="802897"/>
            <a:ext cx="9195007" cy="34525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bg1">
                    <a:lumMod val="50000"/>
                  </a:schemeClr>
                </a:solidFill>
              </a:rPr>
              <a:t>Горячая линия технической поддержки 8 800 250 85 64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chemeClr val="bg1">
                    <a:lumMod val="50000"/>
                  </a:schemeClr>
                </a:solidFill>
              </a:rPr>
              <a:t>Обратная связь </a:t>
            </a:r>
            <a:r>
              <a:rPr lang="en-US" sz="2200" b="1" dirty="0" smtClean="0">
                <a:solidFill>
                  <a:schemeClr val="accent2">
                    <a:lumMod val="50000"/>
                  </a:schemeClr>
                </a:solidFill>
                <a:hlinkClick r:id="rId2"/>
              </a:rPr>
              <a:t>https://specagro.ru/hotline</a:t>
            </a:r>
            <a:endParaRPr lang="ru-RU" sz="2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/>
              <a:t>     </a:t>
            </a:r>
            <a:r>
              <a:rPr lang="ru-RU" sz="2200" dirty="0" smtClean="0">
                <a:solidFill>
                  <a:schemeClr val="bg1">
                    <a:lumMod val="50000"/>
                  </a:schemeClr>
                </a:solidFill>
              </a:rPr>
              <a:t>По вопросам работы в системе ФГИС «Зерно» на территории Пермского края можно обратиться в ГКУ ПК «Центр развития агробизнеса», специалист </a:t>
            </a:r>
            <a:r>
              <a:rPr lang="ru-RU" sz="2200" b="1" dirty="0" smtClean="0">
                <a:solidFill>
                  <a:schemeClr val="bg1">
                    <a:lumMod val="50000"/>
                  </a:schemeClr>
                </a:solidFill>
              </a:rPr>
              <a:t>Миндибаева Татьяна Александровна, </a:t>
            </a:r>
            <a:r>
              <a:rPr lang="ru-RU" sz="2200" dirty="0" smtClean="0">
                <a:solidFill>
                  <a:schemeClr val="bg1">
                    <a:lumMod val="50000"/>
                  </a:schemeClr>
                </a:solidFill>
              </a:rPr>
              <a:t>тел. 8 (342) 258 19 02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200" dirty="0" smtClean="0">
                <a:solidFill>
                  <a:schemeClr val="bg1">
                    <a:lumMod val="50000"/>
                  </a:schemeClr>
                </a:solidFill>
              </a:rPr>
              <a:t>    Специалистом осуществляется консультирование по внесению данных и других операциях в системе (списание, оформление СДИЗ и т.д.), помощь в организации проведения государственного мониторинга зерна</a:t>
            </a:r>
            <a:endParaRPr lang="ru-RU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77" y="4407809"/>
            <a:ext cx="1739295" cy="19447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04008" y="4927542"/>
            <a:ext cx="2149450" cy="1199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Телеграмм- канал ФГИС «Зерно» Пермский край</a:t>
            </a:r>
            <a:endParaRPr lang="ru-RU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797" y="4428530"/>
            <a:ext cx="1794295" cy="192400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733602" y="4927542"/>
            <a:ext cx="3802469" cy="1199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Методические материалы о работе  в системе ФГИС «Зерно» на сайте ГКУ ПК «Центр развития агробизнеса»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</TotalTime>
  <Words>651</Words>
  <Application>Microsoft Office PowerPoint</Application>
  <PresentationFormat>Широкоэкранный</PresentationFormat>
  <Paragraphs>29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ФГИС «Зерно»: изменения в нормативных документах</vt:lpstr>
      <vt:lpstr>Презентация PowerPoint</vt:lpstr>
      <vt:lpstr>Аварийная ситуация</vt:lpstr>
      <vt:lpstr>С момента возникновения (угрозы возникновения) аварийной ситуации оператор незамедлительно осуществляет:</vt:lpstr>
      <vt:lpstr>Презентация PowerPoint</vt:lpstr>
      <vt:lpstr>Форма СДИЗа на бумажном носителе</vt:lpstr>
      <vt:lpstr>Презентация PowerPoint</vt:lpstr>
      <vt:lpstr>Презентация PowerPoint</vt:lpstr>
      <vt:lpstr>Контакты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в федеральных государственных информационных системах (ФГИС «Зерно», ФГИС «Семеноводство», ФГИС «Сатурн»)</dc:title>
  <dc:creator>User</dc:creator>
  <cp:lastModifiedBy>User</cp:lastModifiedBy>
  <cp:revision>77</cp:revision>
  <dcterms:created xsi:type="dcterms:W3CDTF">2025-02-10T06:17:51Z</dcterms:created>
  <dcterms:modified xsi:type="dcterms:W3CDTF">2025-03-27T05:41:38Z</dcterms:modified>
</cp:coreProperties>
</file>