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693400" cy="7561263"/>
  <p:notesSz cx="6797675" cy="987425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FF"/>
    <a:srgbClr val="990099"/>
    <a:srgbClr val="6699FF"/>
    <a:srgbClr val="000099"/>
    <a:srgbClr val="0C5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1" autoAdjust="0"/>
    <p:restoredTop sz="86388" autoAdjust="0"/>
  </p:normalViewPr>
  <p:slideViewPr>
    <p:cSldViewPr snapToGrid="0">
      <p:cViewPr varScale="1">
        <p:scale>
          <a:sx n="106" d="100"/>
          <a:sy n="106" d="100"/>
        </p:scale>
        <p:origin x="-1338" y="-96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13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F6AF41E-E5FD-494F-AFEA-B660A2F7C5E2}" type="datetime1">
              <a:rPr lang="ru-RU" smtClean="0"/>
              <a:t>31.10.2024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169A89D-734B-4FAD-B6E7-2B864E72E489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CE688CD-53A0-4412-A238-B5AE432228CE}" type="datetime1">
              <a:rPr lang="ru-RU" noProof="0" smtClean="0"/>
              <a:t>31.10.2024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42988" y="1233488"/>
            <a:ext cx="47117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A89D7-7603-4ECB-ADF6-F6CF2BE4F401}" type="slidenum">
              <a:rPr lang="ru-RU" noProof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2988" y="1233488"/>
            <a:ext cx="4711700" cy="33337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Чтобы изменить этот буклет, замените образец содержимого своим собственным. Или, если вы хотите начать с чистого листа, нажмите кнопку "Создать слайд" на вкладке "Главная", чтобы вставить новую страницу. Теперь введите текст и вставьте изображения в пустые заполнители. Если вам нужно больше заполнителей для заголовков, подзаголовков или основного текста, скопируйте любой из существующих заполнителей, а затем перетащите его на место.</a:t>
            </a:r>
          </a:p>
          <a:p>
            <a:pPr rtl="0"/>
            <a:endParaRPr lang="ru-RU"/>
          </a:p>
          <a:p>
            <a:pPr rtl="0"/>
            <a:r>
              <a:rPr lang="ru-RU"/>
              <a:t>А вы заметили, что мы сделали для вас метки сгиба? Они совсем незаметны, но если вам не нравится, как они отображаются в буклете, выделите их и удалите перед печатью.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52A89D7-7603-4ECB-ADF6-F6CF2BE4F40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515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2988" y="1233488"/>
            <a:ext cx="4711700" cy="33337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52A89D7-7603-4ECB-ADF6-F6CF2BE4F40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290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неш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 userDrawn="1"/>
        </p:nvSpPr>
        <p:spPr>
          <a:xfrm>
            <a:off x="7483356" y="7020191"/>
            <a:ext cx="2828890" cy="92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cxnSp>
        <p:nvCxnSpPr>
          <p:cNvPr id="19" name="Прямая соединительная линия 18"/>
          <p:cNvCxnSpPr/>
          <p:nvPr userDrawn="1"/>
        </p:nvCxnSpPr>
        <p:spPr>
          <a:xfrm>
            <a:off x="7482913" y="2659414"/>
            <a:ext cx="28256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 userDrawn="1"/>
        </p:nvCxnSpPr>
        <p:spPr>
          <a:xfrm flipV="1">
            <a:off x="4187934" y="5012992"/>
            <a:ext cx="0" cy="2088605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388177" y="2668680"/>
            <a:ext cx="2721956" cy="44478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ru-RU" noProof="0"/>
          </a:p>
        </p:txBody>
      </p:sp>
      <p:sp>
        <p:nvSpPr>
          <p:cNvPr id="31" name="Текст 21"/>
          <p:cNvSpPr>
            <a:spLocks noGrp="1"/>
          </p:cNvSpPr>
          <p:nvPr>
            <p:ph type="body" sz="quarter" idx="20" hasCustomPrompt="1"/>
          </p:nvPr>
        </p:nvSpPr>
        <p:spPr>
          <a:xfrm>
            <a:off x="388852" y="444780"/>
            <a:ext cx="2721956" cy="2090467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заголовка</a:t>
            </a:r>
          </a:p>
        </p:txBody>
      </p:sp>
      <p:sp>
        <p:nvSpPr>
          <p:cNvPr id="28" name="Текст 21"/>
          <p:cNvSpPr>
            <a:spLocks noGrp="1"/>
          </p:cNvSpPr>
          <p:nvPr>
            <p:ph type="body" sz="quarter" idx="19" hasCustomPrompt="1"/>
          </p:nvPr>
        </p:nvSpPr>
        <p:spPr>
          <a:xfrm>
            <a:off x="583277" y="2833304"/>
            <a:ext cx="2333105" cy="4138769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3" name="Текст 21"/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2854793" y="5768456"/>
            <a:ext cx="2382971" cy="283310"/>
          </a:xfrm>
        </p:spPr>
        <p:txBody>
          <a:bodyPr lIns="0" tIns="0" rIns="0" bIns="0" rtlCol="0" anchor="ctr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4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Название компании</a:t>
            </a:r>
          </a:p>
        </p:txBody>
      </p:sp>
      <p:sp>
        <p:nvSpPr>
          <p:cNvPr id="24" name="Текст 21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3275227" y="5682665"/>
            <a:ext cx="2382971" cy="454894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Рабочий адрес</a:t>
            </a:r>
          </a:p>
        </p:txBody>
      </p:sp>
      <p:sp>
        <p:nvSpPr>
          <p:cNvPr id="20" name="Текст 21"/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4103659" y="2635336"/>
            <a:ext cx="1737239" cy="623718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Имя получателя</a:t>
            </a:r>
            <a:br>
              <a:rPr lang="ru-RU" noProof="0"/>
            </a:br>
            <a:r>
              <a:rPr lang="ru-RU" noProof="0"/>
              <a:t>Адрес</a:t>
            </a:r>
            <a:br>
              <a:rPr lang="ru-RU" noProof="0"/>
            </a:br>
            <a:r>
              <a:rPr lang="ru-RU" noProof="0"/>
              <a:t>Город, почтовый индекс</a:t>
            </a:r>
          </a:p>
        </p:txBody>
      </p:sp>
      <p:sp>
        <p:nvSpPr>
          <p:cNvPr id="33" name="Текст 21"/>
          <p:cNvSpPr>
            <a:spLocks noGrp="1"/>
          </p:cNvSpPr>
          <p:nvPr>
            <p:ph type="body" sz="quarter" idx="21" hasCustomPrompt="1"/>
          </p:nvPr>
        </p:nvSpPr>
        <p:spPr>
          <a:xfrm>
            <a:off x="7483356" y="444780"/>
            <a:ext cx="2825244" cy="2090467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800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заголовка</a:t>
            </a:r>
          </a:p>
        </p:txBody>
      </p:sp>
      <p:sp>
        <p:nvSpPr>
          <p:cNvPr id="34" name="Текст 21"/>
          <p:cNvSpPr>
            <a:spLocks noGrp="1"/>
          </p:cNvSpPr>
          <p:nvPr>
            <p:ph type="body" sz="quarter" idx="22" hasCustomPrompt="1"/>
          </p:nvPr>
        </p:nvSpPr>
        <p:spPr>
          <a:xfrm>
            <a:off x="7482914" y="2749583"/>
            <a:ext cx="2825686" cy="484340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" name="штамп"/>
          <p:cNvSpPr/>
          <p:nvPr userDrawn="1"/>
        </p:nvSpPr>
        <p:spPr>
          <a:xfrm rot="16200000">
            <a:off x="3938354" y="411395"/>
            <a:ext cx="734669" cy="794071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100" noProof="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МЕСТО ПЕЧАТИ</a:t>
            </a:r>
          </a:p>
        </p:txBody>
      </p:sp>
      <p:sp>
        <p:nvSpPr>
          <p:cNvPr id="16" name="Рисунок 11"/>
          <p:cNvSpPr>
            <a:spLocks noGrp="1"/>
          </p:cNvSpPr>
          <p:nvPr>
            <p:ph type="pic" sz="quarter" idx="24" hasCustomPrompt="1"/>
          </p:nvPr>
        </p:nvSpPr>
        <p:spPr>
          <a:xfrm>
            <a:off x="7495101" y="6458209"/>
            <a:ext cx="874915" cy="382511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8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88" userDrawn="1">
          <p15:clr>
            <a:srgbClr val="FBAE40"/>
          </p15:clr>
        </p15:guide>
        <p15:guide id="2" orient="horz" pos="4608" userDrawn="1">
          <p15:clr>
            <a:srgbClr val="FBAE40"/>
          </p15:clr>
        </p15:guide>
        <p15:guide id="3" pos="230" userDrawn="1">
          <p15:clr>
            <a:srgbClr val="FBAE40"/>
          </p15:clr>
        </p15:guide>
        <p15:guide id="4" pos="1846" userDrawn="1">
          <p15:clr>
            <a:srgbClr val="FBAE40"/>
          </p15:clr>
        </p15:guide>
        <p15:guide id="5" pos="2304" userDrawn="1">
          <p15:clr>
            <a:srgbClr val="FBAE40"/>
          </p15:clr>
        </p15:guide>
        <p15:guide id="6" pos="6108" userDrawn="1">
          <p15:clr>
            <a:srgbClr val="FBAE40"/>
          </p15:clr>
        </p15:guide>
        <p15:guide id="7" pos="443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нутрен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7582594" y="5155943"/>
            <a:ext cx="2720943" cy="19570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0" hasCustomPrompt="1"/>
          </p:nvPr>
        </p:nvSpPr>
        <p:spPr>
          <a:xfrm>
            <a:off x="389865" y="444780"/>
            <a:ext cx="2820181" cy="1957033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31" name="Текст 21"/>
          <p:cNvSpPr>
            <a:spLocks noGrp="1"/>
          </p:cNvSpPr>
          <p:nvPr>
            <p:ph type="body" sz="quarter" idx="20" hasCustomPrompt="1"/>
          </p:nvPr>
        </p:nvSpPr>
        <p:spPr>
          <a:xfrm>
            <a:off x="389865" y="2537127"/>
            <a:ext cx="2820181" cy="563805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1"/>
          <p:cNvSpPr>
            <a:spLocks noGrp="1"/>
          </p:cNvSpPr>
          <p:nvPr>
            <p:ph type="body" sz="quarter" idx="31" hasCustomPrompt="1"/>
          </p:nvPr>
        </p:nvSpPr>
        <p:spPr>
          <a:xfrm>
            <a:off x="389865" y="3220061"/>
            <a:ext cx="2820182" cy="1317799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6" name="Текст 21"/>
          <p:cNvSpPr>
            <a:spLocks noGrp="1"/>
          </p:cNvSpPr>
          <p:nvPr>
            <p:ph type="body" sz="quarter" idx="36" hasCustomPrompt="1"/>
          </p:nvPr>
        </p:nvSpPr>
        <p:spPr>
          <a:xfrm>
            <a:off x="389865" y="4585778"/>
            <a:ext cx="2820182" cy="230614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3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7" name="Текст 21"/>
          <p:cNvSpPr>
            <a:spLocks noGrp="1"/>
          </p:cNvSpPr>
          <p:nvPr>
            <p:ph type="body" sz="quarter" idx="37" hasCustomPrompt="1"/>
          </p:nvPr>
        </p:nvSpPr>
        <p:spPr>
          <a:xfrm>
            <a:off x="389865" y="4864308"/>
            <a:ext cx="2820182" cy="2248667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8" name="Текст 21"/>
          <p:cNvSpPr>
            <a:spLocks noGrp="1"/>
          </p:cNvSpPr>
          <p:nvPr>
            <p:ph type="body" sz="quarter" idx="38" hasCustomPrompt="1"/>
          </p:nvPr>
        </p:nvSpPr>
        <p:spPr>
          <a:xfrm>
            <a:off x="3984711" y="419807"/>
            <a:ext cx="2820181" cy="44478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0" name="Текст 21"/>
          <p:cNvSpPr>
            <a:spLocks noGrp="1"/>
          </p:cNvSpPr>
          <p:nvPr>
            <p:ph type="body" sz="quarter" idx="39" hasCustomPrompt="1"/>
          </p:nvPr>
        </p:nvSpPr>
        <p:spPr>
          <a:xfrm>
            <a:off x="3984710" y="989895"/>
            <a:ext cx="2820182" cy="706593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7" name="Текст 21"/>
          <p:cNvSpPr>
            <a:spLocks noGrp="1"/>
          </p:cNvSpPr>
          <p:nvPr>
            <p:ph type="body" sz="quarter" idx="40" hasCustomPrompt="1"/>
          </p:nvPr>
        </p:nvSpPr>
        <p:spPr>
          <a:xfrm>
            <a:off x="3984710" y="1775134"/>
            <a:ext cx="2820182" cy="230614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3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1"/>
          <p:cNvSpPr>
            <a:spLocks noGrp="1"/>
          </p:cNvSpPr>
          <p:nvPr>
            <p:ph type="body" sz="quarter" idx="41" hasCustomPrompt="1"/>
          </p:nvPr>
        </p:nvSpPr>
        <p:spPr>
          <a:xfrm>
            <a:off x="3984710" y="2054884"/>
            <a:ext cx="2820182" cy="531378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1"/>
          <p:cNvSpPr>
            <a:spLocks noGrp="1"/>
          </p:cNvSpPr>
          <p:nvPr>
            <p:ph type="body" sz="quarter" idx="42" hasCustomPrompt="1"/>
          </p:nvPr>
        </p:nvSpPr>
        <p:spPr>
          <a:xfrm>
            <a:off x="3984710" y="2749657"/>
            <a:ext cx="2820182" cy="659652"/>
          </a:xfrm>
        </p:spPr>
        <p:txBody>
          <a:bodyPr lIns="0" tIns="0" rIns="0" bIns="0" rtlCol="0" anchor="ctr">
            <a:noAutofit/>
          </a:bodyPr>
          <a:lstStyle>
            <a:lvl1pPr marL="0" indent="0" algn="l">
              <a:lnSpc>
                <a:spcPct val="120000"/>
              </a:lnSpc>
              <a:spcBef>
                <a:spcPts val="400"/>
              </a:spcBef>
              <a:buNone/>
              <a:defRPr sz="1200" i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Щелкните, чтобы добавить текст цитаты или выноски</a:t>
            </a:r>
          </a:p>
        </p:txBody>
      </p:sp>
      <p:sp>
        <p:nvSpPr>
          <p:cNvPr id="42" name="Текст 21"/>
          <p:cNvSpPr>
            <a:spLocks noGrp="1"/>
          </p:cNvSpPr>
          <p:nvPr>
            <p:ph type="body" sz="quarter" idx="43" hasCustomPrompt="1"/>
          </p:nvPr>
        </p:nvSpPr>
        <p:spPr>
          <a:xfrm>
            <a:off x="3984710" y="3593648"/>
            <a:ext cx="2820182" cy="1092875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4" name="Рисунок 11"/>
          <p:cNvSpPr>
            <a:spLocks noGrp="1"/>
          </p:cNvSpPr>
          <p:nvPr>
            <p:ph type="pic" sz="quarter" idx="22" hasCustomPrompt="1"/>
          </p:nvPr>
        </p:nvSpPr>
        <p:spPr>
          <a:xfrm>
            <a:off x="3984711" y="5155943"/>
            <a:ext cx="2820181" cy="1957033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4" name="Текст 21"/>
          <p:cNvSpPr>
            <a:spLocks noGrp="1"/>
          </p:cNvSpPr>
          <p:nvPr>
            <p:ph type="body" sz="quarter" idx="45" hasCustomPrompt="1"/>
          </p:nvPr>
        </p:nvSpPr>
        <p:spPr>
          <a:xfrm>
            <a:off x="7581582" y="656309"/>
            <a:ext cx="2721956" cy="1540906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1"/>
          <p:cNvSpPr>
            <a:spLocks noGrp="1"/>
          </p:cNvSpPr>
          <p:nvPr>
            <p:ph type="body" sz="quarter" idx="44" hasCustomPrompt="1"/>
          </p:nvPr>
        </p:nvSpPr>
        <p:spPr>
          <a:xfrm>
            <a:off x="7581581" y="2197215"/>
            <a:ext cx="2721956" cy="44478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1"/>
          <p:cNvSpPr>
            <a:spLocks noGrp="1"/>
          </p:cNvSpPr>
          <p:nvPr>
            <p:ph type="body" sz="quarter" idx="47" hasCustomPrompt="1"/>
          </p:nvPr>
        </p:nvSpPr>
        <p:spPr>
          <a:xfrm>
            <a:off x="7581582" y="2769464"/>
            <a:ext cx="2721956" cy="558109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1"/>
          <p:cNvSpPr>
            <a:spLocks noGrp="1"/>
          </p:cNvSpPr>
          <p:nvPr>
            <p:ph type="body" sz="quarter" idx="46" hasCustomPrompt="1"/>
          </p:nvPr>
        </p:nvSpPr>
        <p:spPr>
          <a:xfrm>
            <a:off x="7581582" y="3326081"/>
            <a:ext cx="2721956" cy="230614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3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1"/>
          <p:cNvSpPr>
            <a:spLocks noGrp="1"/>
          </p:cNvSpPr>
          <p:nvPr>
            <p:ph type="body" sz="quarter" idx="48" hasCustomPrompt="1"/>
          </p:nvPr>
        </p:nvSpPr>
        <p:spPr>
          <a:xfrm>
            <a:off x="7581582" y="3613361"/>
            <a:ext cx="2721956" cy="1376387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1"/>
          <p:cNvSpPr>
            <a:spLocks noGrp="1"/>
          </p:cNvSpPr>
          <p:nvPr>
            <p:ph type="body" sz="quarter" idx="49" hasCustomPrompt="1"/>
          </p:nvPr>
        </p:nvSpPr>
        <p:spPr>
          <a:xfrm>
            <a:off x="7758790" y="5155630"/>
            <a:ext cx="2367536" cy="353264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заголовка</a:t>
            </a:r>
          </a:p>
        </p:txBody>
      </p:sp>
      <p:sp>
        <p:nvSpPr>
          <p:cNvPr id="61" name="Текст 21"/>
          <p:cNvSpPr>
            <a:spLocks noGrp="1"/>
          </p:cNvSpPr>
          <p:nvPr>
            <p:ph type="body" sz="quarter" idx="50" hasCustomPrompt="1"/>
          </p:nvPr>
        </p:nvSpPr>
        <p:spPr>
          <a:xfrm>
            <a:off x="7758790" y="5609068"/>
            <a:ext cx="2367536" cy="1435614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1pPr>
            <a:lvl2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2pPr>
            <a:lvl3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3pPr>
            <a:lvl4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4pPr>
            <a:lvl5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5pPr>
            <a:lvl6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6pPr>
            <a:lvl7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7pPr>
            <a:lvl8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8pPr>
            <a:lvl9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9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54" hasCustomPrompt="1"/>
          </p:nvPr>
        </p:nvSpPr>
        <p:spPr>
          <a:xfrm>
            <a:off x="388852" y="3077879"/>
            <a:ext cx="2819169" cy="88956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9pPr>
          </a:lstStyle>
          <a:p>
            <a:pPr lvl="0" rtl="0"/>
            <a:r>
              <a:rPr lang="ru-RU" noProof="0"/>
              <a:t> </a:t>
            </a:r>
          </a:p>
        </p:txBody>
      </p:sp>
      <p:sp>
        <p:nvSpPr>
          <p:cNvPr id="32" name="Текст 2"/>
          <p:cNvSpPr>
            <a:spLocks noGrp="1"/>
          </p:cNvSpPr>
          <p:nvPr>
            <p:ph type="body" sz="quarter" idx="55" hasCustomPrompt="1"/>
          </p:nvPr>
        </p:nvSpPr>
        <p:spPr>
          <a:xfrm>
            <a:off x="3985723" y="853978"/>
            <a:ext cx="2819169" cy="88956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9pPr>
          </a:lstStyle>
          <a:p>
            <a:pPr lvl="0" rtl="0"/>
            <a:r>
              <a:rPr lang="ru-RU" noProof="0"/>
              <a:t> </a:t>
            </a:r>
          </a:p>
        </p:txBody>
      </p:sp>
      <p:sp>
        <p:nvSpPr>
          <p:cNvPr id="33" name="Текст 2"/>
          <p:cNvSpPr>
            <a:spLocks noGrp="1"/>
          </p:cNvSpPr>
          <p:nvPr>
            <p:ph type="body" sz="quarter" idx="56" hasCustomPrompt="1"/>
          </p:nvPr>
        </p:nvSpPr>
        <p:spPr>
          <a:xfrm>
            <a:off x="7582593" y="2624203"/>
            <a:ext cx="2721956" cy="88956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9pPr>
          </a:lstStyle>
          <a:p>
            <a:pPr lvl="0" rtl="0"/>
            <a:r>
              <a:rPr lang="ru-RU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231" userDrawn="1">
          <p15:clr>
            <a:srgbClr val="FBAE40"/>
          </p15:clr>
        </p15:guide>
        <p15:guide id="2" pos="1902" userDrawn="1">
          <p15:clr>
            <a:srgbClr val="FBAE40"/>
          </p15:clr>
        </p15:guide>
        <p15:guide id="3" pos="2361" userDrawn="1">
          <p15:clr>
            <a:srgbClr val="FBAE40"/>
          </p15:clr>
        </p15:guide>
        <p15:guide id="4" pos="4032" userDrawn="1">
          <p15:clr>
            <a:srgbClr val="FBAE40"/>
          </p15:clr>
        </p15:guide>
        <p15:guide id="5" pos="4494" userDrawn="1">
          <p15:clr>
            <a:srgbClr val="FBAE40"/>
          </p15:clr>
        </p15:guide>
        <p15:guide id="6" pos="6105" userDrawn="1">
          <p15:clr>
            <a:srgbClr val="FBAE40"/>
          </p15:clr>
        </p15:guide>
        <p15:guide id="7" orient="horz" pos="288" userDrawn="1">
          <p15:clr>
            <a:srgbClr val="FBAE40"/>
          </p15:clr>
        </p15:guide>
        <p15:guide id="8" orient="horz" pos="460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172" y="402570"/>
            <a:ext cx="9223058" cy="1461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5172" y="2012836"/>
            <a:ext cx="9223058" cy="479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35172" y="7008172"/>
            <a:ext cx="240601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3FA8D9B-0507-4DB1-9893-8F246D43B491}" type="datetime1">
              <a:rPr lang="ru-RU" noProof="0" smtClean="0"/>
              <a:t>31.10.2024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42190" y="7008172"/>
            <a:ext cx="3609023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52215" y="7008172"/>
            <a:ext cx="240601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F6761A3-4CAC-4C5F-AC82-8DB08D526BC2}" type="slidenum">
              <a:rPr lang="ru-RU" noProof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hf sldNum="0"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V:\КАРТИНКИ для сайта\ККТ\onlajn-kas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3955" y="3082558"/>
            <a:ext cx="3274341" cy="160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Текст 34"/>
          <p:cNvSpPr>
            <a:spLocks noGrp="1"/>
          </p:cNvSpPr>
          <p:nvPr>
            <p:ph type="body" sz="quarter" idx="20"/>
          </p:nvPr>
        </p:nvSpPr>
        <p:spPr>
          <a:xfrm>
            <a:off x="182881" y="1024129"/>
            <a:ext cx="3036571" cy="5904361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/>
          <a:lstStyle/>
          <a:p>
            <a:pPr algn="just"/>
            <a:r>
              <a:rPr lang="ru-RU" sz="15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За </a:t>
            </a:r>
            <a:r>
              <a:rPr lang="ru-RU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неприменение ККТ </a:t>
            </a:r>
            <a:r>
              <a:rPr lang="ru-RU" sz="15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предусмотрена административная ответственность </a:t>
            </a: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                   </a:t>
            </a:r>
            <a:r>
              <a:rPr lang="ru-RU" sz="15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по </a:t>
            </a:r>
            <a:r>
              <a:rPr lang="ru-RU" sz="15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ч. 2 ст. 14.5 КоАП </a:t>
            </a:r>
            <a:r>
              <a:rPr lang="ru-RU" sz="15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РФ:           </a:t>
            </a:r>
          </a:p>
          <a:p>
            <a:pPr marL="321750" indent="-285750" algn="just">
              <a:buFont typeface="Wingdings" panose="05000000000000000000" pitchFamily="2" charset="2"/>
              <a:buChar char="ü"/>
            </a:pPr>
            <a:r>
              <a:rPr lang="ru-RU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от </a:t>
            </a:r>
            <a:r>
              <a:rPr lang="ru-RU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25% до 50% </a:t>
            </a: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от </a:t>
            </a:r>
            <a:r>
              <a:rPr lang="ru-RU" sz="15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суммы расчета, произведенного без ККТ, но не менее 10 тыс. рублей для должностного лица  и ИП.      </a:t>
            </a:r>
          </a:p>
          <a:p>
            <a:pPr marL="321750" indent="-285750" algn="just">
              <a:buFont typeface="Wingdings" panose="05000000000000000000" pitchFamily="2" charset="2"/>
              <a:buChar char="ü"/>
            </a:pPr>
            <a:r>
              <a:rPr lang="ru-RU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от </a:t>
            </a:r>
            <a:r>
              <a:rPr lang="ru-RU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75% до 100</a:t>
            </a:r>
            <a:r>
              <a:rPr lang="ru-RU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% </a:t>
            </a: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от </a:t>
            </a:r>
            <a:r>
              <a:rPr lang="ru-RU" sz="15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суммы расчета, произведенного без ККТ, </a:t>
            </a:r>
            <a:r>
              <a:rPr lang="ru-RU" sz="1500" dirty="0">
                <a:solidFill>
                  <a:schemeClr val="tx1"/>
                </a:solidFill>
                <a:latin typeface="Arial Narrow" panose="020B0606020202030204" pitchFamily="34" charset="0"/>
              </a:rPr>
              <a:t>но не менее 30 тыс. рублей,</a:t>
            </a:r>
            <a:r>
              <a:rPr lang="ru-RU" sz="15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 для юридических лиц</a:t>
            </a: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marL="36000" indent="72000" algn="just"/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</a:p>
          <a:p>
            <a:pPr marL="36000" indent="72000" algn="just"/>
            <a:endParaRPr lang="ru-RU" sz="15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6000" indent="72000" algn="just"/>
            <a:endParaRPr lang="ru-RU" sz="15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6000" indent="72000" algn="just"/>
            <a:endParaRPr lang="ru-RU" sz="15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6000" indent="72000" algn="just">
              <a:spcAft>
                <a:spcPts val="100"/>
              </a:spcAft>
            </a:pPr>
            <a:r>
              <a:rPr lang="ru-RU" sz="15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За </a:t>
            </a:r>
            <a:r>
              <a:rPr lang="ru-RU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отсутствие или неправильное указание одного из обязательных реквизитов </a:t>
            </a:r>
            <a:r>
              <a:rPr lang="ru-RU" sz="15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в кассовом чеке либо  невыдача кассового чека </a:t>
            </a: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предусмотрена административная  </a:t>
            </a:r>
            <a:r>
              <a:rPr lang="ru-RU" sz="15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ответственность </a:t>
            </a:r>
            <a:endParaRPr lang="ru-RU" sz="15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6000" indent="72000" algn="just">
              <a:spcAft>
                <a:spcPts val="100"/>
              </a:spcAft>
            </a:pPr>
            <a:r>
              <a:rPr lang="ru-RU" sz="15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по </a:t>
            </a:r>
            <a:r>
              <a:rPr lang="ru-RU" sz="15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ч. 4 ст. 14.5 КоАП РФ: </a:t>
            </a:r>
          </a:p>
          <a:p>
            <a:pPr marL="321750" indent="-285750" algn="just">
              <a:spcAft>
                <a:spcPts val="100"/>
              </a:spcAft>
              <a:buFont typeface="Wingdings" panose="05000000000000000000" pitchFamily="2" charset="2"/>
              <a:buChar char="ü"/>
            </a:pPr>
            <a:r>
              <a:rPr lang="ru-RU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от </a:t>
            </a:r>
            <a:r>
              <a:rPr lang="ru-RU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1 500 руб. до 3 000 руб. </a:t>
            </a:r>
            <a:r>
              <a:rPr lang="ru-RU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</a:t>
            </a:r>
            <a:endParaRPr lang="ru-RU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36000" algn="just">
              <a:spcAft>
                <a:spcPts val="100"/>
              </a:spcAft>
            </a:pPr>
            <a:r>
              <a:rPr lang="ru-RU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предупреждение или штраф</a:t>
            </a:r>
            <a:r>
              <a:rPr lang="ru-RU" sz="1500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 </a:t>
            </a: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для </a:t>
            </a:r>
            <a:r>
              <a:rPr lang="ru-RU" sz="15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должностного </a:t>
            </a: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лица и ИП</a:t>
            </a:r>
            <a:r>
              <a:rPr lang="ru-RU" sz="1500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.</a:t>
            </a:r>
          </a:p>
          <a:p>
            <a:pPr marL="321750" indent="-285750" algn="just">
              <a:spcAft>
                <a:spcPts val="100"/>
              </a:spcAft>
              <a:buFont typeface="Wingdings" panose="05000000000000000000" pitchFamily="2" charset="2"/>
              <a:buChar char="ü"/>
            </a:pPr>
            <a:r>
              <a:rPr lang="ru-RU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от </a:t>
            </a:r>
            <a:r>
              <a:rPr lang="ru-RU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5 000 руб. до 10 000 руб. </a:t>
            </a:r>
          </a:p>
          <a:p>
            <a:pPr marL="36000" algn="just">
              <a:spcAft>
                <a:spcPts val="100"/>
              </a:spcAft>
            </a:pPr>
            <a:r>
              <a:rPr lang="ru-RU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предупреждение или штраф</a:t>
            </a:r>
            <a:r>
              <a:rPr lang="ru-RU" sz="1500" dirty="0">
                <a:solidFill>
                  <a:srgbClr val="000099"/>
                </a:solidFill>
                <a:latin typeface="Arial Narrow" panose="020B0606020202030204" pitchFamily="34" charset="0"/>
              </a:rPr>
              <a:t> </a:t>
            </a:r>
            <a:r>
              <a:rPr lang="ru-RU" sz="15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для юридических лиц. </a:t>
            </a: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    </a:t>
            </a:r>
            <a:endParaRPr lang="ru" sz="15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1"/>
          </p:nvPr>
        </p:nvSpPr>
        <p:spPr>
          <a:xfrm>
            <a:off x="7248929" y="1752624"/>
            <a:ext cx="3315262" cy="1329934"/>
          </a:xfrm>
        </p:spPr>
        <p:txBody>
          <a:bodyPr rtlCol="0"/>
          <a:lstStyle/>
          <a:p>
            <a:endParaRPr lang="ru-RU" sz="3600" dirty="0">
              <a:latin typeface="Arial Narrow" panose="020B0606020202030204" pitchFamily="34" charset="0"/>
            </a:endParaRPr>
          </a:p>
          <a:p>
            <a:pPr algn="ctr"/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РЫНКИ</a:t>
            </a:r>
            <a:r>
              <a:rPr lang="ru-RU" sz="31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 ЯРМАРКИ, </a:t>
            </a: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ВЫСТАВКИ</a:t>
            </a:r>
          </a:p>
          <a:p>
            <a:pPr algn="ctr"/>
            <a:endParaRPr lang="ru-RU" sz="1600" b="1" dirty="0" smtClean="0">
              <a:solidFill>
                <a:schemeClr val="accent4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Контрольно-кассовая техника </a:t>
            </a:r>
            <a:r>
              <a:rPr lang="ru-RU" sz="1600" b="1" dirty="0">
                <a:solidFill>
                  <a:srgbClr val="0070C0"/>
                </a:solidFill>
                <a:latin typeface="Arial Narrow" panose="020B0606020202030204" pitchFamily="34" charset="0"/>
              </a:rPr>
              <a:t>(ККТ): </a:t>
            </a:r>
            <a:endParaRPr lang="ru-RU" sz="1600" b="1" dirty="0" smtClean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изменения законодательства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dirty="0">
                <a:solidFill>
                  <a:srgbClr val="0070C0"/>
                </a:solidFill>
                <a:latin typeface="Arial Narrow" panose="020B0606020202030204" pitchFamily="34" charset="0"/>
              </a:rPr>
              <a:t>№ </a:t>
            </a:r>
            <a:r>
              <a:rPr lang="ru-RU" sz="16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54-ФЗ</a:t>
            </a:r>
            <a:endParaRPr lang="ru-RU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22"/>
          </p:nvPr>
        </p:nvSpPr>
        <p:spPr>
          <a:xfrm flipH="1">
            <a:off x="6841581" y="5965978"/>
            <a:ext cx="2629092" cy="558923"/>
          </a:xfr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/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*</a:t>
            </a:r>
            <a:r>
              <a:rPr lang="ru-RU" sz="1600" b="1" i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Вступают </a:t>
            </a:r>
            <a:r>
              <a:rPr lang="ru-RU" sz="1600" b="1" i="1" dirty="0">
                <a:solidFill>
                  <a:srgbClr val="0070C0"/>
                </a:solidFill>
                <a:latin typeface="Arial Narrow" panose="020B0606020202030204" pitchFamily="34" charset="0"/>
              </a:rPr>
              <a:t>в силу </a:t>
            </a:r>
            <a:endParaRPr lang="ru-RU" sz="1600" b="1" i="1" dirty="0" smtClean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600" b="1" i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с 1 </a:t>
            </a:r>
            <a:r>
              <a:rPr lang="ru-RU" sz="1600" b="1" i="1" dirty="0">
                <a:solidFill>
                  <a:srgbClr val="0070C0"/>
                </a:solidFill>
                <a:latin typeface="Arial Narrow" panose="020B0606020202030204" pitchFamily="34" charset="0"/>
              </a:rPr>
              <a:t>марта 2025 года </a:t>
            </a:r>
            <a:endParaRPr lang="en-US" sz="1600" b="1" i="1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endParaRPr lang="ru-RU" sz="2400" dirty="0">
              <a:latin typeface="Arial Narrow" panose="020B0606020202030204" pitchFamily="34" charset="0"/>
            </a:endParaRPr>
          </a:p>
        </p:txBody>
      </p:sp>
      <p:cxnSp>
        <p:nvCxnSpPr>
          <p:cNvPr id="10" name="сгиб"/>
          <p:cNvCxnSpPr/>
          <p:nvPr/>
        </p:nvCxnSpPr>
        <p:spPr>
          <a:xfrm>
            <a:off x="3417918" y="0"/>
            <a:ext cx="0" cy="7561263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гиб"/>
          <p:cNvCxnSpPr/>
          <p:nvPr/>
        </p:nvCxnSpPr>
        <p:spPr>
          <a:xfrm>
            <a:off x="7096529" y="0"/>
            <a:ext cx="0" cy="7561263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385554" y="6524901"/>
            <a:ext cx="3036570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ru-RU" sz="2200" dirty="0" smtClean="0"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algn="ctr"/>
            <a:r>
              <a:rPr lang="en-US" sz="1600" dirty="0" smtClean="0"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www.nalog.gov.ru</a:t>
            </a:r>
            <a:endParaRPr lang="ru-RU" sz="1600" dirty="0"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56127" y="7232755"/>
            <a:ext cx="1495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2024/2025</a:t>
            </a:r>
            <a:endParaRPr lang="ru-RU" sz="1400" dirty="0"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16774" y="273219"/>
            <a:ext cx="2076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УФНС России </a:t>
            </a:r>
          </a:p>
          <a:p>
            <a:pPr algn="ctr"/>
            <a:r>
              <a:rPr lang="ru-RU" sz="1400" dirty="0" smtClean="0">
                <a:latin typeface="Arial Narrow" panose="020B0606020202030204" pitchFamily="34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по Пермскому краю</a:t>
            </a:r>
            <a:endParaRPr lang="ru-RU" sz="1400" dirty="0"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8832" y="5444983"/>
            <a:ext cx="3036570" cy="4571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48929" y="7203162"/>
            <a:ext cx="3232903" cy="762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52850" y="195262"/>
            <a:ext cx="3028951" cy="1077218"/>
          </a:xfrm>
          <a:prstGeom prst="rect">
            <a:avLst/>
          </a:prstGeom>
          <a:solidFill>
            <a:srgbClr val="CCECFF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КАК </a:t>
            </a:r>
            <a:r>
              <a:rPr lang="ru-RU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ИЗБЕЖАТЬ АДМИНИСТРАТИВНОЙ ОТВЕТСТВЕННОСТИ </a:t>
            </a:r>
            <a:endParaRPr lang="ru-RU" sz="1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по ст. 14.5 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КоАП 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РФ </a:t>
            </a:r>
            <a:endParaRPr lang="ru-RU" sz="1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52850" y="1189732"/>
            <a:ext cx="3028950" cy="4293483"/>
          </a:xfrm>
          <a:prstGeom prst="rect">
            <a:avLst/>
          </a:prstGeom>
          <a:ln w="952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Если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налогоплательщик добровольно заявил в налоговый орган в письменной форме о неприменении им ККТ в случаях, установленных законодательством Российской Федерации и добровольно исполнил обязанность по применению ККТ (сформировал чек коррекции), то </a:t>
            </a: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лицо освобождается от административной ответственности за административное правонарушение, предусмотренное частями 2, 4 и 6 статьи 14.5 КоАП РФ, если соблюдены в совокупности условия: </a:t>
            </a:r>
            <a:endParaRPr lang="ru-RU" sz="13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на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момент обращения лица с заявлением налоговый орган не располагал соответствующими сведениями и документами о совершенном административном правонарушении; 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представленные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сведения и документы являются достаточными для установления события 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ru-RU" sz="13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22" name="Рисунок 21" descr="V:\PR - акции\Логотип ФНС png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199" y="195264"/>
            <a:ext cx="901575" cy="95410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7248929" y="4864608"/>
            <a:ext cx="32118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 panose="05000000000000000000" pitchFamily="2" charset="2"/>
              <a:buChar char="q"/>
            </a:pPr>
            <a:r>
              <a:rPr lang="ru-RU" sz="1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Новые 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правила применения </a:t>
            </a:r>
            <a:r>
              <a:rPr lang="ru-RU" sz="1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ККТ* </a:t>
            </a:r>
            <a:endParaRPr lang="ru-RU" sz="1400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171450" indent="-171450" algn="ctr">
              <a:buFont typeface="Wingdings" panose="05000000000000000000" pitchFamily="2" charset="2"/>
              <a:buChar char="q"/>
            </a:pPr>
            <a:r>
              <a:rPr lang="ru-RU" sz="1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Обязанности 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управляющих рынками компаний </a:t>
            </a:r>
            <a:endParaRPr lang="ru-RU" sz="1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4861" y="5706548"/>
            <a:ext cx="1038087" cy="998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1" y="195263"/>
            <a:ext cx="3036570" cy="830997"/>
          </a:xfrm>
          <a:prstGeom prst="rect">
            <a:avLst/>
          </a:prstGeom>
          <a:solidFill>
            <a:srgbClr val="CCECFF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ОТВЕТСТВЕННОСТЬ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ЗА НАРУШЕНИЕ ЗАКОНОДАТЕЛЬСТВА О ККТ </a:t>
            </a:r>
            <a:endParaRPr lang="ru-RU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23" name="Picture 2" descr="V:\КАРТИНКИ для сайта\++++ДЛЯ ПЛАКАТОВ_разработки\картинки и мелкие значки\5ccb15266c86cb9ba464df3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124" y="3432033"/>
            <a:ext cx="697196" cy="697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Текст 26"/>
          <p:cNvSpPr>
            <a:spLocks noGrp="1"/>
          </p:cNvSpPr>
          <p:nvPr>
            <p:ph type="body" sz="quarter" idx="22"/>
          </p:nvPr>
        </p:nvSpPr>
        <p:spPr>
          <a:xfrm flipH="1">
            <a:off x="4337739" y="5693417"/>
            <a:ext cx="2629092" cy="558923"/>
          </a:xfr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ФЗ от 08.08.2024 № 273-ФЗ</a:t>
            </a:r>
            <a:endParaRPr lang="en-US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endParaRPr lang="ru-RU" sz="2400" dirty="0">
              <a:latin typeface="Arial Narrow" panose="020B0606020202030204" pitchFamily="34" charset="0"/>
            </a:endParaRP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137" y="5495324"/>
            <a:ext cx="967845" cy="95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Текст 26"/>
          <p:cNvSpPr>
            <a:spLocks noGrp="1"/>
          </p:cNvSpPr>
          <p:nvPr>
            <p:ph type="body" sz="quarter" idx="22"/>
          </p:nvPr>
        </p:nvSpPr>
        <p:spPr>
          <a:xfrm flipH="1">
            <a:off x="3526775" y="6843718"/>
            <a:ext cx="2629092" cy="558923"/>
          </a:xfr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ФЗ от 08.08.2024 № 284-ФЗ</a:t>
            </a:r>
            <a:endParaRPr lang="en-US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endParaRPr lang="ru-RU" sz="2400" dirty="0">
              <a:latin typeface="Arial Narrow" panose="020B0606020202030204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691" y="6431533"/>
            <a:ext cx="955110" cy="95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269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Текст 115"/>
          <p:cNvSpPr>
            <a:spLocks noGrp="1"/>
          </p:cNvSpPr>
          <p:nvPr>
            <p:ph type="body" sz="quarter" idx="20"/>
          </p:nvPr>
        </p:nvSpPr>
        <p:spPr>
          <a:xfrm>
            <a:off x="171451" y="136061"/>
            <a:ext cx="3213412" cy="832768"/>
          </a:xfrm>
          <a:solidFill>
            <a:srgbClr val="CCECFF"/>
          </a:solidFill>
          <a:ln w="1905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/>
          <a:lstStyle/>
          <a:p>
            <a:endParaRPr lang="ru-RU" sz="2400" dirty="0">
              <a:latin typeface="Arial Narrow" panose="020B0606020202030204" pitchFamily="34" charset="0"/>
            </a:endParaRPr>
          </a:p>
          <a:p>
            <a:endParaRPr lang="ru-RU" sz="2400" dirty="0">
              <a:latin typeface="Arial Narrow" panose="020B0606020202030204" pitchFamily="34" charset="0"/>
            </a:endParaRPr>
          </a:p>
          <a:p>
            <a:pPr algn="ctr"/>
            <a:endParaRPr lang="ru-RU" sz="2400" dirty="0" smtClean="0">
              <a:latin typeface="Arial Narrow" panose="020B0606020202030204" pitchFamily="34" charset="0"/>
            </a:endParaRPr>
          </a:p>
          <a:p>
            <a:pPr algn="ctr"/>
            <a:endParaRPr lang="ru-RU" sz="2400" dirty="0">
              <a:latin typeface="Arial Narrow" panose="020B0606020202030204" pitchFamily="34" charset="0"/>
            </a:endParaRPr>
          </a:p>
          <a:p>
            <a:pPr algn="ctr"/>
            <a:endParaRPr lang="ru-RU" sz="2400" dirty="0" smtClean="0">
              <a:latin typeface="Arial Narrow" panose="020B0606020202030204" pitchFamily="34" charset="0"/>
            </a:endParaRPr>
          </a:p>
          <a:p>
            <a:pPr algn="ctr"/>
            <a:endParaRPr lang="ru-RU" sz="2400" dirty="0">
              <a:latin typeface="Arial Narrow" panose="020B0606020202030204" pitchFamily="34" charset="0"/>
            </a:endParaRPr>
          </a:p>
          <a:p>
            <a:pPr algn="ctr"/>
            <a:endParaRPr lang="ru-RU" sz="2400" dirty="0" smtClean="0">
              <a:latin typeface="Arial Narrow" panose="020B0606020202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sz="2400" dirty="0" smtClean="0">
                <a:latin typeface="Arial Narrow" panose="020B0606020202030204" pitchFamily="34" charset="0"/>
              </a:rPr>
              <a:t> 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КАССОВАЯ ТЕХНИКА </a:t>
            </a:r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(ККТ): 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ИЗМЕНЕНИЯ В ФЕДЕРАЛЬНОМ ЗАКОНЕ № 54-ФЗ </a:t>
            </a:r>
            <a:endParaRPr lang="ru-RU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 01 марта 2025 </a:t>
            </a:r>
          </a:p>
        </p:txBody>
      </p:sp>
      <p:sp>
        <p:nvSpPr>
          <p:cNvPr id="121" name="Текст 120"/>
          <p:cNvSpPr>
            <a:spLocks noGrp="1"/>
          </p:cNvSpPr>
          <p:nvPr>
            <p:ph type="body" sz="quarter" idx="38"/>
          </p:nvPr>
        </p:nvSpPr>
        <p:spPr>
          <a:xfrm>
            <a:off x="3620829" y="146305"/>
            <a:ext cx="3461998" cy="915088"/>
          </a:xfrm>
          <a:solidFill>
            <a:srgbClr val="CCECFF"/>
          </a:solidFill>
          <a:ln w="3175">
            <a:noFill/>
          </a:ln>
        </p:spPr>
        <p:txBody>
          <a:bodyPr rtlCol="0"/>
          <a:lstStyle/>
          <a:p>
            <a:pPr algn="ctr"/>
            <a:endParaRPr lang="ru-RU" sz="2400" dirty="0" smtClean="0">
              <a:latin typeface="Arial Narrow" panose="020B0606020202030204" pitchFamily="34" charset="0"/>
            </a:endParaRPr>
          </a:p>
          <a:p>
            <a:pPr algn="ctr"/>
            <a:endParaRPr lang="ru-RU" sz="2400" dirty="0">
              <a:latin typeface="Arial Narrow" panose="020B0606020202030204" pitchFamily="34" charset="0"/>
            </a:endParaRPr>
          </a:p>
          <a:p>
            <a:pPr algn="ctr"/>
            <a:endParaRPr lang="ru-RU" sz="2400" dirty="0" smtClean="0">
              <a:latin typeface="Arial Narrow" panose="020B0606020202030204" pitchFamily="34" charset="0"/>
            </a:endParaRPr>
          </a:p>
          <a:p>
            <a:pPr algn="ctr"/>
            <a:endParaRPr lang="ru-RU" sz="2400" dirty="0">
              <a:latin typeface="Arial Narrow" panose="020B0606020202030204" pitchFamily="34" charset="0"/>
            </a:endParaRPr>
          </a:p>
          <a:p>
            <a:pPr algn="ctr"/>
            <a:endParaRPr lang="ru-RU" sz="2400" dirty="0" smtClean="0">
              <a:latin typeface="Arial Narrow" panose="020B060602020203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Обязанности </a:t>
            </a:r>
          </a:p>
          <a:p>
            <a:pPr algn="ctr">
              <a:spcBef>
                <a:spcPts val="0"/>
              </a:spcBef>
            </a:pP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Управляющих рынками </a:t>
            </a:r>
            <a:r>
              <a:rPr lang="ru-RU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компаний </a:t>
            </a: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(УКР)</a:t>
            </a:r>
            <a:endParaRPr lang="ru-RU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29" name="Текст 128"/>
          <p:cNvSpPr>
            <a:spLocks noGrp="1"/>
          </p:cNvSpPr>
          <p:nvPr>
            <p:ph type="body" sz="quarter" idx="47"/>
          </p:nvPr>
        </p:nvSpPr>
        <p:spPr>
          <a:xfrm>
            <a:off x="7365507" y="5634192"/>
            <a:ext cx="544053" cy="211776"/>
          </a:xfrm>
        </p:spPr>
        <p:txBody>
          <a:bodyPr rtlCol="0"/>
          <a:lstStyle/>
          <a:p>
            <a:pPr marL="0" indent="0">
              <a:buNone/>
            </a:pPr>
            <a:endParaRPr lang="ru-RU" sz="1300" b="1" dirty="0"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marL="0" indent="0">
              <a:buNone/>
            </a:pPr>
            <a:endParaRPr lang="ru-RU" sz="1300" dirty="0"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cxnSp>
        <p:nvCxnSpPr>
          <p:cNvPr id="47" name="сгиб"/>
          <p:cNvCxnSpPr/>
          <p:nvPr/>
        </p:nvCxnSpPr>
        <p:spPr>
          <a:xfrm>
            <a:off x="7193741" y="-54909"/>
            <a:ext cx="0" cy="7561263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сгиб"/>
          <p:cNvCxnSpPr/>
          <p:nvPr/>
        </p:nvCxnSpPr>
        <p:spPr>
          <a:xfrm>
            <a:off x="3511146" y="0"/>
            <a:ext cx="0" cy="7561263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 flipH="1">
            <a:off x="4519595" y="5804881"/>
            <a:ext cx="90487" cy="12382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0006" y="1766546"/>
            <a:ext cx="3305171" cy="1182295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00006" y="3102868"/>
            <a:ext cx="3284857" cy="615277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89846" y="3884452"/>
            <a:ext cx="3284857" cy="910404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9688" y="4950547"/>
            <a:ext cx="3305175" cy="1621855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600583" y="6701399"/>
            <a:ext cx="3449248" cy="804955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41" name="Прямоугольник с двумя скругленными противолежащими углами 40"/>
          <p:cNvSpPr/>
          <p:nvPr/>
        </p:nvSpPr>
        <p:spPr>
          <a:xfrm flipH="1">
            <a:off x="3633577" y="1192276"/>
            <a:ext cx="3449249" cy="790381"/>
          </a:xfrm>
          <a:prstGeom prst="round2Diag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>
              <a:solidFill>
                <a:schemeClr val="tx1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42" name="Прямоугольник с двумя скругленными противолежащими углами 41"/>
          <p:cNvSpPr/>
          <p:nvPr/>
        </p:nvSpPr>
        <p:spPr>
          <a:xfrm>
            <a:off x="3651949" y="2048256"/>
            <a:ext cx="3459373" cy="1226588"/>
          </a:xfrm>
          <a:prstGeom prst="round2Diag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200" dirty="0">
              <a:solidFill>
                <a:schemeClr val="tx1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43" name="Прямоугольник с двумя скругленными противолежащими углами 42"/>
          <p:cNvSpPr/>
          <p:nvPr/>
        </p:nvSpPr>
        <p:spPr>
          <a:xfrm flipH="1">
            <a:off x="3622076" y="3395392"/>
            <a:ext cx="3449248" cy="1873293"/>
          </a:xfrm>
          <a:prstGeom prst="round2Diag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>
              <a:solidFill>
                <a:schemeClr val="tx1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44" name="Прямоугольник с двумя скругленными противолежащими углами 43"/>
          <p:cNvSpPr/>
          <p:nvPr/>
        </p:nvSpPr>
        <p:spPr>
          <a:xfrm>
            <a:off x="3631327" y="5377724"/>
            <a:ext cx="3408004" cy="1194678"/>
          </a:xfrm>
          <a:prstGeom prst="round2Diag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200" dirty="0">
              <a:solidFill>
                <a:schemeClr val="tx1"/>
              </a:solidFill>
              <a:latin typeface="Arial Narrow" panose="020B0606020202030204" pitchFamily="34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1204" y="1061393"/>
            <a:ext cx="3223499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rial Narrow" panose="020B0606020202030204" pitchFamily="34" charset="0"/>
              </a:rPr>
              <a:t>Льготы, предусмотренные новой редакцией </a:t>
            </a:r>
            <a:r>
              <a:rPr lang="ru-RU" sz="1400" b="1" dirty="0" smtClean="0">
                <a:latin typeface="Arial Narrow" panose="020B0606020202030204" pitchFamily="34" charset="0"/>
              </a:rPr>
              <a:t>ФЗ № </a:t>
            </a:r>
            <a:r>
              <a:rPr lang="ru-RU" sz="1400" b="1" dirty="0">
                <a:latin typeface="Arial Narrow" panose="020B0606020202030204" pitchFamily="34" charset="0"/>
              </a:rPr>
              <a:t>54-ФЗ: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6124" y="1746645"/>
            <a:ext cx="32848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Продавец на рынке, ярмарке, выставке применяет ЕСХН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не более чем на 3-х торговых местах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при условии: совокупная площадь торговых мест, включая места для хранения товаров,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не превышает 15 м. кв.,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только розничная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 реализация товара</a:t>
            </a:r>
            <a:r>
              <a:rPr lang="ru-RU" sz="1200" dirty="0">
                <a:latin typeface="Arial Narrow" panose="020B0606020202030204" pitchFamily="34" charset="0"/>
              </a:rPr>
              <a:t>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83299" y="3056699"/>
            <a:ext cx="3172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Сельхоз кооперативы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на розничных рынках, ярмарках могут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не применять ККТ до 1 сентября 2025.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6862" y="3949421"/>
            <a:ext cx="3305174" cy="860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Налогоплательщики, ранее не применявшие ККТ до 1 января 2026, могут не указать в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кассовом чеке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наименование товара и его количество.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673350" y="2487177"/>
            <a:ext cx="53467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Arial Narrow" panose="020B0606020202030204" pitchFamily="34" charset="0"/>
            </a:endParaRPr>
          </a:p>
          <a:p>
            <a:endParaRPr lang="ru-RU" dirty="0">
              <a:latin typeface="Arial Narrow" panose="020B0606020202030204" pitchFamily="34" charset="0"/>
            </a:endParaRPr>
          </a:p>
          <a:p>
            <a:r>
              <a:rPr lang="ru-RU" dirty="0">
                <a:latin typeface="Arial Narrow" panose="020B0606020202030204" pitchFamily="34" charset="0"/>
              </a:rPr>
              <a:t> </a:t>
            </a:r>
            <a:endParaRPr lang="ru-RU" sz="11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1204" y="4959851"/>
            <a:ext cx="317211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rgbClr val="4C483D">
                    <a:lumMod val="50000"/>
                  </a:srgbClr>
                </a:solidFill>
                <a:latin typeface="Arial Narrow" panose="020B0606020202030204" pitchFamily="34" charset="0"/>
              </a:rPr>
              <a:t>ИП на ПСН могут не применять ККТ в том числе на территории регулярно организуемой и проводимой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только в выходные, нерабочие праздничные дни ярмарки</a:t>
            </a:r>
            <a:r>
              <a:rPr lang="ru-RU" sz="1200" dirty="0">
                <a:solidFill>
                  <a:srgbClr val="4C483D">
                    <a:lumMod val="50000"/>
                  </a:srgbClr>
                </a:solidFill>
                <a:latin typeface="Arial Narrow" panose="020B0606020202030204" pitchFamily="34" charset="0"/>
              </a:rPr>
              <a:t>, общее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число торговых мест</a:t>
            </a:r>
            <a:r>
              <a:rPr lang="ru-RU" sz="1200" dirty="0">
                <a:solidFill>
                  <a:srgbClr val="4C483D">
                    <a:lumMod val="50000"/>
                  </a:srgbClr>
                </a:solidFill>
                <a:latin typeface="Arial Narrow" panose="020B0606020202030204" pitchFamily="34" charset="0"/>
              </a:rPr>
              <a:t> на которой не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превышает пятидесяти</a:t>
            </a:r>
            <a:r>
              <a:rPr lang="ru-RU" sz="1200" dirty="0">
                <a:solidFill>
                  <a:srgbClr val="4C483D">
                    <a:lumMod val="50000"/>
                  </a:srgbClr>
                </a:solidFill>
                <a:latin typeface="Arial Narrow" panose="020B0606020202030204" pitchFamily="34" charset="0"/>
              </a:rPr>
              <a:t>, при осуществлении следующих видов </a:t>
            </a:r>
            <a:r>
              <a:rPr lang="ru-RU" sz="1200" dirty="0" smtClean="0">
                <a:solidFill>
                  <a:srgbClr val="4C483D">
                    <a:lumMod val="50000"/>
                  </a:srgbClr>
                </a:solidFill>
                <a:latin typeface="Arial Narrow" panose="020B0606020202030204" pitchFamily="34" charset="0"/>
              </a:rPr>
              <a:t>деятельности, перечисленных в</a:t>
            </a:r>
            <a:r>
              <a:rPr lang="ru-RU" sz="1200" dirty="0" smtClean="0">
                <a:latin typeface="Arial Narrow" panose="020B0606020202030204" pitchFamily="34" charset="0"/>
              </a:rPr>
              <a:t> п</a:t>
            </a:r>
            <a:r>
              <a:rPr lang="ru-RU" sz="1200" dirty="0" smtClean="0">
                <a:solidFill>
                  <a:srgbClr val="4C483D">
                    <a:lumMod val="50000"/>
                  </a:srgbClr>
                </a:solidFill>
                <a:latin typeface="Arial Narrow" panose="020B0606020202030204" pitchFamily="34" charset="0"/>
              </a:rPr>
              <a:t>одпункте </a:t>
            </a:r>
            <a:r>
              <a:rPr lang="ru-RU" sz="1200" dirty="0">
                <a:solidFill>
                  <a:srgbClr val="4C483D">
                    <a:lumMod val="50000"/>
                  </a:srgbClr>
                </a:solidFill>
                <a:latin typeface="Arial Narrow" panose="020B0606020202030204" pitchFamily="34" charset="0"/>
              </a:rPr>
              <a:t>2 статьи 346.43 Налогового кодекса Российской Федерации </a:t>
            </a:r>
          </a:p>
          <a:p>
            <a:pPr lvl="0"/>
            <a:endParaRPr lang="ru-RU" sz="1100" dirty="0">
              <a:solidFill>
                <a:srgbClr val="4C483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 lvl="0"/>
            <a:endParaRPr lang="ru-RU" sz="1100" dirty="0">
              <a:solidFill>
                <a:srgbClr val="4C483D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33580" y="1251369"/>
            <a:ext cx="328482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Обеспечение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соблюдения требований законодательства о применении ККТ торгующими на рынке лицами. </a:t>
            </a:r>
          </a:p>
          <a:p>
            <a:endParaRPr lang="ru-RU" sz="11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703319" y="2048256"/>
            <a:ext cx="33465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Ежемесячное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осуществление проверки наличия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факта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зарегистрированной (перерегистрированной) ККТ по адресу места нахождения рынка (в том числе посредством сервиса «Сведения о рынках и арендаторах», размещенного в личном кабинете налогоплательщика).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620829" y="3410507"/>
            <a:ext cx="34290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В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случае выявления факта отсутствия у лица, с которым заключен договор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на торговое место,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зарегистрированной (перерегистрированной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) ККТ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по адресу места нахождения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рынка, при условии осуществления деятельности на точке ( если применение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ККТ предусмотрено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законом),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УРК незамедлительно уведомляет лицо, с которым заключен договор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на торговое место,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о необходимости устранения указанного нарушения.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703319" y="5405486"/>
            <a:ext cx="33360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момента выявления нарушения, УКР не допускает осуществления на торговом месте деятельности, при осуществлении которой законодательством ККТ предусмотрено применение ККТ, лицом, допустившим указанное нарушение, до момента его устранения.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613407" y="6649468"/>
            <a:ext cx="33873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В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случае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не устранения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в течение 15 рабочих дней нарушения,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УКР обязана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в одностороннем порядке отказаться от исполнения договора о предоставлении торгового места.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459968" y="146304"/>
            <a:ext cx="3119640" cy="738664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Ответственность,</a:t>
            </a:r>
            <a:r>
              <a:rPr lang="ru-RU" sz="1400" b="1" dirty="0">
                <a:latin typeface="Arial Narrow" panose="020B0606020202030204" pitchFamily="34" charset="0"/>
              </a:rPr>
              <a:t> предусмотренная для управляющих рынками компаний </a:t>
            </a:r>
            <a:r>
              <a:rPr lang="ru-RU" sz="1400" b="1" dirty="0" smtClean="0">
                <a:latin typeface="Arial Narrow" panose="020B0606020202030204" pitchFamily="34" charset="0"/>
              </a:rPr>
              <a:t>(УКР)</a:t>
            </a:r>
            <a:endParaRPr lang="ru-RU" sz="1400" b="1" dirty="0">
              <a:latin typeface="Arial Narrow" panose="020B0606020202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459968" y="1061393"/>
            <a:ext cx="3119640" cy="56400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марта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2025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342900" indent="-342900" algn="just">
              <a:lnSpc>
                <a:spcPts val="15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за предоставление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торгового места лицу, не представившему копию карточки регистрации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ККТ;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lnSpc>
                <a:spcPts val="15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неосуществление проверки факта наличия зарегистрированной (перерегистрированной)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ККТ;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lnSpc>
                <a:spcPts val="15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не направление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уведомления арендатору о необходимости устранения выявленного нарушения (отсутствие ККТ) </a:t>
            </a:r>
          </a:p>
          <a:p>
            <a:pPr marL="342900" indent="-342900" algn="just">
              <a:lnSpc>
                <a:spcPts val="15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допущение осуществления деятельности арендатором без ККТ; </a:t>
            </a:r>
          </a:p>
          <a:p>
            <a:pPr marL="342900" indent="-342900" algn="just">
              <a:lnSpc>
                <a:spcPts val="15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не расторжение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договора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 арендатором</a:t>
            </a:r>
          </a:p>
          <a:p>
            <a:pPr marL="342900" indent="-342900">
              <a:lnSpc>
                <a:spcPts val="15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ru-RU" sz="12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>
              <a:defRPr/>
            </a:pP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влечет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предупреждение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 или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административный штраф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на должностных лиц в размере </a:t>
            </a:r>
            <a:endParaRPr lang="ru-RU" sz="12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ctr">
              <a:defRPr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от 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40 000 </a:t>
            </a:r>
            <a:r>
              <a:rPr lang="ru-RU" sz="1200" b="1" dirty="0" smtClean="0">
                <a:latin typeface="Arial Narrow" panose="020B0606020202030204" pitchFamily="34" charset="0"/>
              </a:rPr>
              <a:t>до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50 000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рублей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; </a:t>
            </a:r>
            <a:endParaRPr lang="ru-RU" sz="12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ctr">
              <a:defRPr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на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юридических лиц - 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предупреждени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е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или административный штраф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в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размере</a:t>
            </a:r>
          </a:p>
          <a:p>
            <a:pPr algn="ctr">
              <a:defRPr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от </a:t>
            </a: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100 000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до </a:t>
            </a: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300 0000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рублей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algn="ctr">
              <a:defRPr/>
            </a:pPr>
            <a:endParaRPr lang="en-US" sz="1200" b="1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Повторное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совершение административного правонарушения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влечет административный штраф</a:t>
            </a:r>
          </a:p>
          <a:p>
            <a:pPr algn="ctr">
              <a:defRPr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на должностных лиц в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размере</a:t>
            </a:r>
          </a:p>
          <a:p>
            <a:pPr algn="ctr">
              <a:defRPr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от </a:t>
            </a: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50 000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до </a:t>
            </a: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80 0000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рублей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; </a:t>
            </a:r>
            <a:endParaRPr lang="ru-RU" sz="12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ctr">
              <a:defRPr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на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юридических лиц </a:t>
            </a:r>
            <a:endParaRPr lang="ru-RU" sz="12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300 </a:t>
            </a: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0000 </a:t>
            </a: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до </a:t>
            </a: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1 000 000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рублей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en-US" sz="1200" i="1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>
              <a:defRPr/>
            </a:pPr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459968" y="6875542"/>
            <a:ext cx="311964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400" b="1" dirty="0">
                <a:solidFill>
                  <a:srgbClr val="4C483D">
                    <a:lumMod val="50000"/>
                  </a:srgbClr>
                </a:solidFill>
                <a:latin typeface="Arial Narrow" panose="020B0606020202030204" pitchFamily="34" charset="0"/>
              </a:rPr>
              <a:t>ч</a:t>
            </a:r>
            <a:r>
              <a:rPr lang="ru-RU" sz="1400" b="1" dirty="0" smtClean="0">
                <a:solidFill>
                  <a:srgbClr val="4C483D">
                    <a:lumMod val="50000"/>
                  </a:srgbClr>
                </a:solidFill>
                <a:latin typeface="Arial Narrow" panose="020B0606020202030204" pitchFamily="34" charset="0"/>
              </a:rPr>
              <a:t>. 16, 17  </a:t>
            </a:r>
            <a:r>
              <a:rPr lang="ru-RU" sz="1400" b="1" dirty="0">
                <a:solidFill>
                  <a:srgbClr val="4C483D">
                    <a:lumMod val="50000"/>
                  </a:srgbClr>
                </a:solidFill>
                <a:latin typeface="Arial Narrow" panose="020B0606020202030204" pitchFamily="34" charset="0"/>
              </a:rPr>
              <a:t>статьи 14.5 КоАП РФ </a:t>
            </a:r>
          </a:p>
        </p:txBody>
      </p:sp>
      <p:pic>
        <p:nvPicPr>
          <p:cNvPr id="33" name="Picture 2" descr="C:\Users\karishina\Desktop\bc9d899394524b328519aad2cc6b50af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968" y="5537585"/>
            <a:ext cx="703073" cy="936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18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сный буклет 11х8,5">
  <a:themeElements>
    <a:clrScheme name="Red Brochure">
      <a:dk1>
        <a:sysClr val="windowText" lastClr="000000"/>
      </a:dk1>
      <a:lt1>
        <a:sysClr val="window" lastClr="FFFFFF"/>
      </a:lt1>
      <a:dk2>
        <a:srgbClr val="4C483D"/>
      </a:dk2>
      <a:lt2>
        <a:srgbClr val="E4E3E2"/>
      </a:lt2>
      <a:accent1>
        <a:srgbClr val="F24F4F"/>
      </a:accent1>
      <a:accent2>
        <a:srgbClr val="8DBB70"/>
      </a:accent2>
      <a:accent3>
        <a:srgbClr val="F0BB44"/>
      </a:accent3>
      <a:accent4>
        <a:srgbClr val="61ADBF"/>
      </a:accent4>
      <a:accent5>
        <a:srgbClr val="A3648B"/>
      </a:accent5>
      <a:accent6>
        <a:srgbClr val="F8943F"/>
      </a:accent6>
      <a:hlink>
        <a:srgbClr val="4C483D"/>
      </a:hlink>
      <a:folHlink>
        <a:srgbClr val="A3648B"/>
      </a:folHlink>
    </a:clrScheme>
    <a:fontScheme name="Custom 21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dBrochure.potx" id="{E914270B-3276-4F2E-8580-C3CCE9E5F702}" vid="{E9F90C9B-080A-428F-9657-A3A4573153FD}"/>
    </a:ext>
  </a:extLst>
</a:theme>
</file>

<file path=ppt/theme/theme2.xml><?xml version="1.0" encoding="utf-8"?>
<a:theme xmlns:a="http://schemas.openxmlformats.org/drawingml/2006/main" name="Тема Office">
  <a:themeElements>
    <a:clrScheme name="Red Brochure">
      <a:dk1>
        <a:sysClr val="windowText" lastClr="000000"/>
      </a:dk1>
      <a:lt1>
        <a:sysClr val="window" lastClr="FFFFFF"/>
      </a:lt1>
      <a:dk2>
        <a:srgbClr val="4C483D"/>
      </a:dk2>
      <a:lt2>
        <a:srgbClr val="E4E3E2"/>
      </a:lt2>
      <a:accent1>
        <a:srgbClr val="F24F4F"/>
      </a:accent1>
      <a:accent2>
        <a:srgbClr val="8DBB70"/>
      </a:accent2>
      <a:accent3>
        <a:srgbClr val="F0BB44"/>
      </a:accent3>
      <a:accent4>
        <a:srgbClr val="61ADBF"/>
      </a:accent4>
      <a:accent5>
        <a:srgbClr val="A3648B"/>
      </a:accent5>
      <a:accent6>
        <a:srgbClr val="F8943F"/>
      </a:accent6>
      <a:hlink>
        <a:srgbClr val="4C483D"/>
      </a:hlink>
      <a:folHlink>
        <a:srgbClr val="A3648B"/>
      </a:folHlink>
    </a:clrScheme>
    <a:fontScheme name="Arial-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Red Brochure">
      <a:dk1>
        <a:sysClr val="windowText" lastClr="000000"/>
      </a:dk1>
      <a:lt1>
        <a:sysClr val="window" lastClr="FFFFFF"/>
      </a:lt1>
      <a:dk2>
        <a:srgbClr val="4C483D"/>
      </a:dk2>
      <a:lt2>
        <a:srgbClr val="E4E3E2"/>
      </a:lt2>
      <a:accent1>
        <a:srgbClr val="F24F4F"/>
      </a:accent1>
      <a:accent2>
        <a:srgbClr val="8DBB70"/>
      </a:accent2>
      <a:accent3>
        <a:srgbClr val="F0BB44"/>
      </a:accent3>
      <a:accent4>
        <a:srgbClr val="61ADBF"/>
      </a:accent4>
      <a:accent5>
        <a:srgbClr val="A3648B"/>
      </a:accent5>
      <a:accent6>
        <a:srgbClr val="F8943F"/>
      </a:accent6>
      <a:hlink>
        <a:srgbClr val="4C483D"/>
      </a:hlink>
      <a:folHlink>
        <a:srgbClr val="A3648B"/>
      </a:folHlink>
    </a:clrScheme>
    <a:fontScheme name="Arial-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3404</TotalTime>
  <Words>875</Words>
  <Application>Microsoft Office PowerPoint</Application>
  <PresentationFormat>Произвольный</PresentationFormat>
  <Paragraphs>99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Красный буклет 11х8,5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Швалева Полина Алексеевна</dc:creator>
  <cp:lastModifiedBy>Кривилева Светлана Яковлевна</cp:lastModifiedBy>
  <cp:revision>93</cp:revision>
  <cp:lastPrinted>2023-02-17T07:56:10Z</cp:lastPrinted>
  <dcterms:created xsi:type="dcterms:W3CDTF">2014-05-09T17:43:57Z</dcterms:created>
  <dcterms:modified xsi:type="dcterms:W3CDTF">2024-11-01T04:04:04Z</dcterms:modified>
</cp:coreProperties>
</file>