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9" r:id="rId1"/>
  </p:sldMasterIdLst>
  <p:notesMasterIdLst>
    <p:notesMasterId r:id="rId15"/>
  </p:notesMasterIdLst>
  <p:sldIdLst>
    <p:sldId id="256" r:id="rId2"/>
    <p:sldId id="257" r:id="rId3"/>
    <p:sldId id="283" r:id="rId4"/>
    <p:sldId id="312" r:id="rId5"/>
    <p:sldId id="316" r:id="rId6"/>
    <p:sldId id="318" r:id="rId7"/>
    <p:sldId id="319" r:id="rId8"/>
    <p:sldId id="320" r:id="rId9"/>
    <p:sldId id="321" r:id="rId10"/>
    <p:sldId id="322" r:id="rId11"/>
    <p:sldId id="323" r:id="rId12"/>
    <p:sldId id="302" r:id="rId13"/>
    <p:sldId id="268" r:id="rId14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6305" autoAdjust="0"/>
  </p:normalViewPr>
  <p:slideViewPr>
    <p:cSldViewPr snapToGrid="0">
      <p:cViewPr varScale="1">
        <p:scale>
          <a:sx n="108" d="100"/>
          <a:sy n="108" d="100"/>
        </p:scale>
        <p:origin x="7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B5743-11B4-49C1-A518-065C26E01A85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5EA83-EB39-421E-A95D-C74C00361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247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3A13-B37A-49DB-97B8-846CDF7501B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2FCD-85A3-4BE6-8C30-5F19DE26C0D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86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3A13-B37A-49DB-97B8-846CDF7501B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2FCD-85A3-4BE6-8C30-5F19DE26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53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3A13-B37A-49DB-97B8-846CDF7501B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2FCD-85A3-4BE6-8C30-5F19DE26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16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3A13-B37A-49DB-97B8-846CDF7501B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2FCD-85A3-4BE6-8C30-5F19DE26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45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3A13-B37A-49DB-97B8-846CDF7501B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2FCD-85A3-4BE6-8C30-5F19DE26C0D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59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3A13-B37A-49DB-97B8-846CDF7501B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2FCD-85A3-4BE6-8C30-5F19DE26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7510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3A13-B37A-49DB-97B8-846CDF7501B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2FCD-85A3-4BE6-8C30-5F19DE26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8526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3A13-B37A-49DB-97B8-846CDF7501B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2FCD-85A3-4BE6-8C30-5F19DE26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99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3A13-B37A-49DB-97B8-846CDF7501B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2FCD-85A3-4BE6-8C30-5F19DE26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86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B5E3A13-B37A-49DB-97B8-846CDF7501B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322FCD-85A3-4BE6-8C30-5F19DE26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8252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3A13-B37A-49DB-97B8-846CDF7501B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2FCD-85A3-4BE6-8C30-5F19DE26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93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5E3A13-B37A-49DB-97B8-846CDF7501B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0322FCD-85A3-4BE6-8C30-5F19DE26C0D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41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s://agroperm-ck.ru/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s://agro.permkrai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2.png"/><Relationship Id="rId4" Type="http://schemas.openxmlformats.org/officeDocument/2006/relationships/hyperlink" Target="https://t.me/agrobusinessPER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8000">
              <a:schemeClr val="bg1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1215" y="3027871"/>
            <a:ext cx="9161253" cy="765261"/>
          </a:xfrm>
          <a:gradFill>
            <a:gsLst>
              <a:gs pos="94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Маркирование и учет животных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09129" y="5778632"/>
            <a:ext cx="9153427" cy="5656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dirty="0">
              <a:solidFill>
                <a:schemeClr val="accent6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algn="l">
              <a:lnSpc>
                <a:spcPct val="12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Докладчик: 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Садышева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Людмила Леонидовна специалист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ГКУ ПК «Цент развития агробизнеса»</a:t>
            </a:r>
          </a:p>
          <a:p>
            <a:pPr algn="ctr"/>
            <a:endParaRPr lang="ru-RU" sz="33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solidFill>
                <a:schemeClr val="accent6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algn="ctr"/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6" name="AutoShape 4" descr="https://minkpo.permkrai.ru/upload/iblock/4de/jn8pfodnzc3aio3d2l39gly7uu2jtiyz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s://agroperm-ck.ru/pics/i/logo_a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427" y="312738"/>
            <a:ext cx="1100656" cy="34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12" descr="https://www.korovainfo.ru/upload/iblock/40c/nqqzva6ufz4mdj7uh5l8vu02ntkqvber/horriot.png"/>
          <p:cNvSpPr>
            <a:spLocks noChangeAspect="1" noChangeArrowheads="1"/>
          </p:cNvSpPr>
          <p:nvPr/>
        </p:nvSpPr>
        <p:spPr bwMode="auto">
          <a:xfrm>
            <a:off x="333285" y="7937"/>
            <a:ext cx="279489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object 6"/>
          <p:cNvSpPr txBox="1"/>
          <p:nvPr/>
        </p:nvSpPr>
        <p:spPr>
          <a:xfrm>
            <a:off x="460375" y="654570"/>
            <a:ext cx="27596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ГКУ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ПК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«</a:t>
            </a:r>
            <a:r>
              <a:rPr sz="1200" spc="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Ц</a:t>
            </a:r>
            <a:r>
              <a:rPr sz="1200" spc="-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ентр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развития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агробизнеса»</a:t>
            </a:r>
            <a:endParaRPr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Gadug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46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72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1777" y="382698"/>
            <a:ext cx="8554594" cy="10665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учета животных в информационную систему </a:t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ветеринарии представляется следующая информация:</a:t>
            </a:r>
            <a:endParaRPr lang="ru-RU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161" y="1374819"/>
            <a:ext cx="11577182" cy="5313655"/>
          </a:xfrm>
          <a:gradFill>
            <a:gsLst>
              <a:gs pos="72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Для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животных владельцы животных в течение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рабочих дней со дня маркирования животных,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исключением пчел, не позднее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сентября календарного года, в котором произошло маркирования пчел, предоставляют лицам, осуществляющим учет животных все необходимые сведения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изменения сведений, необходимых для учета животного (группы животных) 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представленных владельцем животного (группы животных), владелец животного (группы животных) представляет специалисту в области ветеринарии информацию об изменении таких сведений в течение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дней, владелец пчел не позднее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сентября календарного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биологический вид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животного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порода (если известна), кросс (если известен и имеется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в)дата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рождения (диапазон дат рождения (возрастная группа) животных, за исключением пчел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рыб и иных объектов аквакультуры животного происхождения, при групповом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маркировании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масть (окрас) (при индивидуальном маркировании животного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пол (при индивидуальном маркировании животного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е) данные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маркировании (дата маркирования, наименование средства маркирования, номер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маркирования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описание средства маркирования, место закрепления, или введения, или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нанесения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средства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маркирования, сведения о лице (организации), осуществившем маркирование)</a:t>
            </a:r>
          </a:p>
          <a:p>
            <a:pPr algn="just"/>
            <a:endParaRPr lang="ru-RU" dirty="0"/>
          </a:p>
        </p:txBody>
      </p:sp>
      <p:pic>
        <p:nvPicPr>
          <p:cNvPr id="6" name="Picture 10" descr="https://agroperm-ck.ru/pics/i/logo_a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97" y="6439701"/>
            <a:ext cx="675118" cy="32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https://agroperm-ck.ru/pics/i/logo_a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61" y="171842"/>
            <a:ext cx="811415" cy="32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ject 6"/>
          <p:cNvSpPr txBox="1"/>
          <p:nvPr/>
        </p:nvSpPr>
        <p:spPr>
          <a:xfrm>
            <a:off x="422162" y="534554"/>
            <a:ext cx="27596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ГКУ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ПК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«</a:t>
            </a:r>
            <a:r>
              <a:rPr sz="1200" spc="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Ц</a:t>
            </a:r>
            <a:r>
              <a:rPr sz="1200" spc="-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ентр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развития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агробизнеса»</a:t>
            </a:r>
            <a:endParaRPr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Gadug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22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1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5050" y="3133498"/>
            <a:ext cx="10058400" cy="13760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097" y="853125"/>
            <a:ext cx="11667371" cy="6004875"/>
          </a:xfrm>
          <a:gradFill>
            <a:gsLst>
              <a:gs pos="45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цель содержания (в том числе для разведения, для получения продукции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тип содержания (в том числе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безвыгульное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выгульное, пастбищное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место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данные о владельце животного (фамилия, имя, отчество (при наличии) и страховой номер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индивидуального</a:t>
            </a:r>
            <a:b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лицевого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физического лица, фамилия, имя, отчество (при наличии), индивидуальный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</a:t>
            </a:r>
            <a:b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налогоплательщика и адрес места жительства индивидуального предпринимателя, полное наименование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номер налогоплательщика и адрес в пределах места нахождения юридического лица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л) данные о ввозе в Российскую Федерацию (дата ввоза и страна-экспортер, дата и номер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ветеринарного</a:t>
            </a:r>
            <a:b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сопроводительного документа, сопровождавшего животное при ввозе в Российскую Федерацию) - для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ввезенных</a:t>
            </a:r>
            <a:b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животных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м) уникальный номер группы животных, в которой было учтено животное, - если животное ранее было учтено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составе группы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н) данные о родителях (родительской группе (родительских группах) животного, включая их уникальный номер,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если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(родительская группа (родительские группы) животного были учтены в информационной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</a:t>
            </a:r>
            <a:b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ветеринарии 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о) данные о проведении лечебных и профилактических мероприятий (если известны), в том числе о дезинфекции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дегельминтизации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дезакаризации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профилактической вакцинации, о применении лекарственных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препаратов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п) количество голов животных (за исключением пчел, а также рыб и иных объектов аквакультуры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животного</a:t>
            </a:r>
            <a:b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происхождениях), диапазон количества голов для домашней птицы - при групповом маркировании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уникальный номер входящих в состав группы животных, ранее индивидуально маркированных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10" descr="https://agroperm-ck.ru/pics/i/logo_a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97" y="6439701"/>
            <a:ext cx="675118" cy="32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https://agroperm-ck.ru/pics/i/logo_a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61" y="171842"/>
            <a:ext cx="811415" cy="32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6"/>
          <p:cNvSpPr txBox="1"/>
          <p:nvPr/>
        </p:nvSpPr>
        <p:spPr>
          <a:xfrm>
            <a:off x="422162" y="534554"/>
            <a:ext cx="27596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ГКУ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ПК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«</a:t>
            </a:r>
            <a:r>
              <a:rPr sz="1200" spc="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Ц</a:t>
            </a:r>
            <a:r>
              <a:rPr sz="1200" spc="-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ентр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развития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агробизнеса»</a:t>
            </a:r>
            <a:endParaRPr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Gadug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690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4000">
              <a:schemeClr val="bg1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9357" y="260708"/>
            <a:ext cx="4546121" cy="662649"/>
          </a:xfrm>
          <a:gradFill>
            <a:gsLst>
              <a:gs pos="87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161" y="1114670"/>
            <a:ext cx="11547848" cy="5180751"/>
          </a:xfrm>
          <a:gradFill>
            <a:gsLst>
              <a:gs pos="6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если в отношении животного осуществлено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маркирование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желании владельца в последующем сформировать группу, указанное  животное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повторному маркированию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подлежит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если в отношении животного осуществлено групповое маркирование, при желании владельца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последующем сформировать новую группу, групповое маркирование осуществляется не позднее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календарных дней (свинья, олени, пушные звери, кролики, рыба),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календарных дней (птица) после формирования владельцем животных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маркирование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животного осуществляется владельцем животного (группы животных)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утери или повреждения средства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маркирования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Владелец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рабочих дней уведомляет специалиста в области ветеринарии, осуществляющего учет животных, и в течении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календарных дней осуществляет повторное маркирования с сохранением первоначального номера животного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убой для использования в пищевых целях животного, а также передача новому владельцу или направления нового места содержания до проведения повторного маркирования животного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допускаются!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10" descr="https://agroperm-ck.ru/pics/i/logo_a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61" y="171842"/>
            <a:ext cx="811415" cy="32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6"/>
          <p:cNvSpPr txBox="1"/>
          <p:nvPr/>
        </p:nvSpPr>
        <p:spPr>
          <a:xfrm>
            <a:off x="422162" y="534554"/>
            <a:ext cx="27596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ГКУ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ПК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«</a:t>
            </a:r>
            <a:r>
              <a:rPr sz="1200" spc="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Ц</a:t>
            </a:r>
            <a:r>
              <a:rPr sz="1200" spc="-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ентр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развития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агробизнеса»</a:t>
            </a:r>
            <a:endParaRPr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Gadug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40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0000">
              <a:schemeClr val="bg1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58852" y="563881"/>
            <a:ext cx="8415150" cy="4571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Sylfaen" panose="010A0502050306030303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Sylfaen" panose="010A0502050306030303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732" y="1001297"/>
            <a:ext cx="11539842" cy="3044492"/>
          </a:xfrm>
          <a:gradFill>
            <a:gsLst>
              <a:gs pos="35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https://agro.permkrai.ru/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https://agroperm-ck.ru/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t.me/agrobusinessPERM</a:t>
            </a:r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(342)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258-19-02 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10" descr="https://agroperm-ck.ru/pics/i/logo_ab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32" y="289545"/>
            <a:ext cx="826755" cy="391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ject 6"/>
          <p:cNvSpPr txBox="1"/>
          <p:nvPr/>
        </p:nvSpPr>
        <p:spPr>
          <a:xfrm>
            <a:off x="338732" y="735300"/>
            <a:ext cx="27596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ГКУ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ПК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«</a:t>
            </a:r>
            <a:r>
              <a:rPr sz="1200" spc="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Ц</a:t>
            </a:r>
            <a:r>
              <a:rPr sz="1200" spc="-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ентр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развития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агробизнеса»</a:t>
            </a:r>
            <a:endParaRPr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Gadugi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 descr="https://e.profkiosk.ru/service_tbn2/ybrxa6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6212" y="4783964"/>
            <a:ext cx="2981960" cy="198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" name="Рисунок 9" descr="https://animal-ration.ru/wp-content/uploads/2019/03/4822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7" y="4783964"/>
            <a:ext cx="3579657" cy="20136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1" name="Рисунок 10" descr="https://gbusosvo.ru/2022/Novosti/14.01.22/1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732" y="4166558"/>
            <a:ext cx="5074042" cy="26310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3863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87000">
              <a:schemeClr val="bg1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045" y="801803"/>
            <a:ext cx="11573448" cy="492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72" y="1385892"/>
            <a:ext cx="11615070" cy="4833753"/>
          </a:xfrm>
          <a:gradFill>
            <a:gsLst>
              <a:gs pos="87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маркировка и учет животных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июня 2022 г. № 221-ФЗ «О внесении изменений в Закон Российской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№ 4979-1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«О ветеринарии». Закон вступил в силу с 1 сентября 2023 года</a:t>
            </a:r>
            <a:endParaRPr lang="ru-RU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Согласно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221-ФЗ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маркированные до дня вступления 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силу Федерального закона, а также животные, маркированные за пределами Российской Федерации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ввезенные на территорию Российской Федерации, повторному маркированию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не подлежат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«Ветеринарные правила маркирования и учета животных»,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№ 832 от 3 ноября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2023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который вступил в силу 1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марта 2024 г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устанавливает порядок маркирования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животных, типы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используемых средств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маркирования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Постановление Правительства РФ от 05.04.2023  № 550 «Об утверждении правил осуществления  учета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животных и перечня видов животных, подлежащих индивидуальному или групповому маркированию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 учету, случаев осуществления индивидуального или группового маркирования и учета животных,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 также сроков осуществления учета животных, вступил в силу  1 марта 2024 г</a:t>
            </a:r>
            <a:endParaRPr lang="ru-RU" sz="2200" b="1" dirty="0">
              <a:solidFill>
                <a:schemeClr val="accent6">
                  <a:lumMod val="50000"/>
                </a:schemeClr>
              </a:solidFill>
              <a:latin typeface="Sylfaen" panose="010A0502050306030303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10" descr="https://agroperm-ck.ru/pics/i/logo_a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63" y="200774"/>
            <a:ext cx="914400" cy="31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6"/>
          <p:cNvSpPr txBox="1"/>
          <p:nvPr/>
        </p:nvSpPr>
        <p:spPr>
          <a:xfrm>
            <a:off x="174456" y="520615"/>
            <a:ext cx="27596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ГКУ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ПК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«</a:t>
            </a:r>
            <a:r>
              <a:rPr sz="1200" spc="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Ц</a:t>
            </a:r>
            <a:r>
              <a:rPr sz="1200" spc="-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ентр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развития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агробизнеса»</a:t>
            </a:r>
            <a:endParaRPr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Gadug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17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87000">
              <a:schemeClr val="bg1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5382" y="717259"/>
            <a:ext cx="5805579" cy="47272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Маркирование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964" y="1396250"/>
            <a:ext cx="8053526" cy="5118755"/>
          </a:xfrm>
          <a:gradFill>
            <a:gsLst>
              <a:gs pos="87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algn="just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Маркирование представляет собой нанесение на тело животного, закрепление на теле животного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тело животного визуальных, электронных или смешанных (сочетание визуального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электронного) средств маркирования или в случаях осуществления группового маркирования животных нанесение визуальных средств маркирования на сооружение, предмет, приспособление (садок, террариум,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инсектариум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другие) или помещение, в которых содержится группа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Маркирование и учет животных осуществляются в целях предотвращения распространения заразных болезней животных, а также в целях выявления источников и путей распространения возбудителей заразных болезней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Владельцы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 вправе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тип средства маркирования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предусмотренных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ветеринарными правилами маркирования и учета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вида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животного </a:t>
            </a:r>
          </a:p>
          <a:p>
            <a:pPr algn="just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Маркирование животных осуществляется владельцами животных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счет, самостоятельно или посредством привлечения иных лиц</a:t>
            </a:r>
          </a:p>
          <a:p>
            <a:pPr algn="just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животных осуществляется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безвозмездно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  <a:latin typeface="Sylfaen" panose="010A0502050306030303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Picture 10" descr="https://agroperm-ck.ru/pics/i/logo_a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2" y="149097"/>
            <a:ext cx="754124" cy="357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agrobase.ru/uploads/publications/2021/01/21/f0a013f9a2b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2138" y="1396250"/>
            <a:ext cx="3423102" cy="223628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https://golossokal.com.ua/wp-content/uploads/2023/02/tvaryny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https://muslumovo.vetob.ru/wp-content/uploads/2023/09/ovtsa-skot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978" y="4330605"/>
            <a:ext cx="3411262" cy="2184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object 6"/>
          <p:cNvSpPr txBox="1"/>
          <p:nvPr/>
        </p:nvSpPr>
        <p:spPr>
          <a:xfrm>
            <a:off x="155575" y="484630"/>
            <a:ext cx="27596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ГКУ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ПК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«</a:t>
            </a:r>
            <a:r>
              <a:rPr sz="1200" spc="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Ц</a:t>
            </a:r>
            <a:r>
              <a:rPr sz="1200" spc="-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ентр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развития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агробизнеса»</a:t>
            </a:r>
            <a:endParaRPr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Gadug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12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87000">
              <a:schemeClr val="bg1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754" y="652080"/>
            <a:ext cx="11685448" cy="776048"/>
          </a:xfrm>
          <a:gradFill>
            <a:gsLst>
              <a:gs pos="87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Животному (группе животных)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присваивается уникальный номер средства маркирования (далее-УНСМ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754" y="1448760"/>
            <a:ext cx="11685447" cy="4345758"/>
          </a:xfrm>
          <a:gradFill>
            <a:gsLst>
              <a:gs pos="87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УНСМ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автоматически ФГИС   в области ветеринарии при 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поступлении 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 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Россельхознадзор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от производителя средства маркирования или лиц,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</a:t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маркирование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составленной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 и содержанию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произвольном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</a:t>
            </a:r>
          </a:p>
          <a:p>
            <a:pPr marL="0" indent="0" algn="just">
              <a:buNone/>
            </a:pP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представляется в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Россельхознадзор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бумажном носителе нарочно либо заказным почтовым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отправлением с уведомлением о вручении посредством почтовой связи или в электронном виде на адрес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электронной почты Россельхознадзора, указанный на официальном сайте Россельхознадзора 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 информационно-телекоммуникационной сети «Интернет», или в форме электронного документа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использованием ФГИС «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ВетИС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Россельхознадзор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5 рабочих дней со дня получения заявки формирует 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ФГИС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УНСМ</a:t>
            </a:r>
          </a:p>
          <a:p>
            <a:pPr marL="0" indent="0" algn="just">
              <a:buNone/>
            </a:pP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Россельхознадзор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информирует и направляет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заявителю сформированный в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ФГИС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УНСМ. Номер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наносится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вшивается в средство маркирования, а затем маркируется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животное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Sylfaen" panose="010A0502050306030303" pitchFamily="18" charset="0"/>
            </a:endParaRPr>
          </a:p>
          <a:p>
            <a:endParaRPr lang="ru-RU" dirty="0"/>
          </a:p>
        </p:txBody>
      </p:sp>
      <p:pic>
        <p:nvPicPr>
          <p:cNvPr id="4" name="Picture 10" descr="https://agroperm-ck.ru/pics/i/logo_a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20" y="130139"/>
            <a:ext cx="675118" cy="32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6"/>
          <p:cNvSpPr txBox="1"/>
          <p:nvPr/>
        </p:nvSpPr>
        <p:spPr>
          <a:xfrm>
            <a:off x="451920" y="471542"/>
            <a:ext cx="27596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ГКУ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ПК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«</a:t>
            </a:r>
            <a:r>
              <a:rPr sz="1200" spc="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Ц</a:t>
            </a:r>
            <a:r>
              <a:rPr sz="1200" spc="-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ентр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развития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агробизнеса»</a:t>
            </a:r>
            <a:endParaRPr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Gadugi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https://i.ytimg.com/vi/X4dJt0oMLBs/maxresdefaul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957" y="5474359"/>
            <a:ext cx="2166244" cy="12973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6" name="Picture 2" descr="https://board.mur.tv/uploads/images/listings/sg/1/z0lf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402" y="5474359"/>
            <a:ext cx="2029598" cy="131872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84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87000">
              <a:schemeClr val="bg1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097" y="777964"/>
            <a:ext cx="11410346" cy="44698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схема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маркирования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097" y="1320795"/>
            <a:ext cx="11544823" cy="5052767"/>
          </a:xfrm>
          <a:gradFill>
            <a:gsLst>
              <a:gs pos="87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федеральном уровне предусмотрена "двойная маркировка животного/группы животных":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уникальные номера средств маркирования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уникальные номера животных </a:t>
            </a:r>
          </a:p>
          <a:p>
            <a:pPr marL="0" indent="0" algn="ctr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Получаем федеральные уникальные номера средств маркирования (УНСМ)</a:t>
            </a:r>
          </a:p>
          <a:p>
            <a:pPr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Наносим УНСМ на средства маркирования или вшиваем в него (т.е. у каждого средства маркирования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должен быть свой номер).</a:t>
            </a:r>
          </a:p>
          <a:p>
            <a:pPr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Маркируем средствами маркирования (бирками, чипами) с УНСМ  животных/группы животных </a:t>
            </a:r>
          </a:p>
          <a:p>
            <a:pPr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маркирования состоит из 11 символов: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затем 9 цифр или цифр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букв</a:t>
            </a:r>
          </a:p>
          <a:p>
            <a:pPr marL="0" indent="0" algn="ctr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высота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символов, наносимых на средства маркирования, за исключением электронных меток, вживляемых микрочипов, болюсов, должна быть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мм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(крупный рогатый скот, лошади, ослы, мулы и лошаки,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верблюды, олени)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https://agroperm-ck.ru/pics/i/logo_a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74" y="120592"/>
            <a:ext cx="675118" cy="32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6"/>
          <p:cNvSpPr txBox="1"/>
          <p:nvPr/>
        </p:nvSpPr>
        <p:spPr>
          <a:xfrm>
            <a:off x="448574" y="468128"/>
            <a:ext cx="27596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ГКУ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ПК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«</a:t>
            </a:r>
            <a:r>
              <a:rPr sz="1200" spc="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Ц</a:t>
            </a:r>
            <a:r>
              <a:rPr sz="1200" spc="-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ентр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развития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агробизнеса»</a:t>
            </a:r>
            <a:endParaRPr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Gadugi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https://board.mur.tv/uploads/images/listings/cw/0/olp85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813" y="4853605"/>
            <a:ext cx="3146107" cy="15199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7179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87000">
              <a:schemeClr val="bg1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7719" y="165750"/>
            <a:ext cx="6168425" cy="63722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схема маркирования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464" y="923828"/>
            <a:ext cx="11335111" cy="5429838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высота символов, наносимых на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бирки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свиней, овец, коз, пушных зверей, кроликов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должна</a:t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быть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мм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высота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символов, наносимых на средства маркирования для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кур, рыб, и иных объектов аквакультуры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 мм </a:t>
            </a:r>
            <a:endParaRPr lang="ru-RU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Уникальный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 животного представляет собой </a:t>
            </a:r>
            <a:r>
              <a:rPr lang="ru-RU" sz="2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буквенно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цифровую последовательность, включающую арабские цифры от 0 до 9 и латинские буквы (заглавные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строчные)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разряда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буквы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RU,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показывающие,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животные подвергнуты учету в Российской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разряд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цифра: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1" - в случае, если животное подвергнуто индивидуальному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маркированию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"2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- в случае, если животное (группа животных) подвергнуто групповому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маркированию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четвертого по тринадцатый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разряды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последовательностью цифр и латинских букв (заглавных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строчных), представляющей собой индивидуальный или групповой номер животного (группы животных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четырнадцатый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разряд является служебным (итоговым) и резервируется для контрольной суммы предыдущих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разрядов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10" descr="https://agroperm-ck.ru/pics/i/logo_a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64" y="156297"/>
            <a:ext cx="750498" cy="35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6"/>
          <p:cNvSpPr txBox="1"/>
          <p:nvPr/>
        </p:nvSpPr>
        <p:spPr>
          <a:xfrm>
            <a:off x="543464" y="536779"/>
            <a:ext cx="27596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ГКУ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ПК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«</a:t>
            </a:r>
            <a:r>
              <a:rPr sz="1200" spc="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Ц</a:t>
            </a:r>
            <a:r>
              <a:rPr sz="1200" spc="-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ентр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развития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агробизнеса»</a:t>
            </a:r>
            <a:endParaRPr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Gadug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69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0852" y="128964"/>
            <a:ext cx="5280737" cy="56947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схема маркирования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162" y="836879"/>
            <a:ext cx="11554249" cy="5719196"/>
          </a:xfrm>
          <a:gradFill>
            <a:gsLst>
              <a:gs pos="87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Затем информацию о маркированных животных/группах животных вносится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информационную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систему, в том числе УНСМ. Если напрямую через интерфейс вносим в Хорриот, то он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сразу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генерирует уникальный номер животного/группы животных. Если в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вносить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свою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любую частную систему, то номер животного/группы животных Хорриот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генерировать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поступления к нему информации из сторонней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</a:p>
          <a:p>
            <a:pPr algn="ctr">
              <a:lnSpc>
                <a:spcPts val="2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животного/группы животных два закреплённых за ними номера: УНСМ и номер, который генерирует Хорриот при внесении в него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</a:p>
          <a:p>
            <a:pPr algn="just">
              <a:lnSpc>
                <a:spcPts val="2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Учет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 осуществляется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безвозмездно специалистами в области ветеринарии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являющимися уполномоченными лицами органов и организаций, входящих в систему Государственной ветеринарной службы Российской Федерации, или специалистами в области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ветеринарии, не являющимися уполномоченными лицами органов и организаций, входящих в систему Государственной ветеринарной службы Российской Федерации</a:t>
            </a:r>
          </a:p>
          <a:p>
            <a:pPr marL="0" indent="0" algn="just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 algn="just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 настоящее время ведется доработка компонента ФГИС «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ВетИС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0" indent="0" algn="just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«Хорриот»,  предусматривающая   возможность   учета   животных </a:t>
            </a:r>
          </a:p>
          <a:p>
            <a:pPr marL="0" indent="0" algn="just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государственными специалистами в области ветеринарии,</a:t>
            </a:r>
          </a:p>
          <a:p>
            <a:pPr marL="0" indent="0" algn="just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и негосударственными специалистами в области ветеринарии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10" descr="https://agroperm-ck.ru/pics/i/logo_a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62" y="171842"/>
            <a:ext cx="675118" cy="32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6"/>
          <p:cNvSpPr txBox="1"/>
          <p:nvPr/>
        </p:nvSpPr>
        <p:spPr>
          <a:xfrm>
            <a:off x="422162" y="500945"/>
            <a:ext cx="27596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ГКУ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ПК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«</a:t>
            </a:r>
            <a:r>
              <a:rPr sz="1200" spc="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Ц</a:t>
            </a:r>
            <a:r>
              <a:rPr sz="1200" spc="-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ентр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развития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агробизнеса»</a:t>
            </a:r>
            <a:endParaRPr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Gadugi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https://dnr-news.ru/img/20240220/228d50d8dcee6af728176fed09bbebfa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030" y="4114801"/>
            <a:ext cx="3295291" cy="23032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6186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72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336" y="275553"/>
            <a:ext cx="5952226" cy="60894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животных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097" y="1036948"/>
            <a:ext cx="11393995" cy="4832146"/>
          </a:xfrm>
          <a:gradFill>
            <a:gsLst>
              <a:gs pos="6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наделение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правами ведения учета животных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ветеринарных врачей осуществляется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представлению руководителя ветслужбы, где располагается животноводческий объект. Права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предоставляться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конкретного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животноводческого предприятия, или нескольких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конкретных предприятий, или в отношении всех предприятий, расположенных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определенной территории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наделение правами ведения учета животных негосударственных ветеринарных врачей осуществляется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 решению руководителя ветслужбы, где располагается животноводческий объект, либо им самим,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 представлению руководителя животноводческого объекта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«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Хорриоте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будет реализовано несколько возможных схем учета животных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 объекте осуществляют учет животных только негосударственные специалисты в области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ветеринарии (один или  несколько), закрепленные за объектом сотрудником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госветслужбы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 объекте осуществляют учет животных негосударственные специалисты в области ветеринарии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(один или несколько) закрепленные за объектом сотрудником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госветслужбы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закрепленные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за объектом государственные специалисты в области ветеринарии</a:t>
            </a: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10" descr="https://agroperm-ck.ru/pics/i/logo_a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97" y="6439701"/>
            <a:ext cx="675118" cy="32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https://agroperm-ck.ru/pics/i/logo_a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61" y="171842"/>
            <a:ext cx="811415" cy="32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6"/>
          <p:cNvSpPr txBox="1"/>
          <p:nvPr/>
        </p:nvSpPr>
        <p:spPr>
          <a:xfrm>
            <a:off x="422162" y="534554"/>
            <a:ext cx="27596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ГКУ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ПК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«</a:t>
            </a:r>
            <a:r>
              <a:rPr sz="1200" spc="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Ц</a:t>
            </a:r>
            <a:r>
              <a:rPr sz="1200" spc="-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ентр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развития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агробизнеса»</a:t>
            </a:r>
            <a:endParaRPr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Gadug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5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72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4414" y="286603"/>
            <a:ext cx="6400801" cy="69378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животных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097" y="1171852"/>
            <a:ext cx="11459981" cy="5153534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На объекте осуществляют учет животных только закрепленные за объектом государственные специалисты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 области ветеринарии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объекте осуществляют учет животных только государственные специалисты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ветеринарии,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закрепленные за территорией, на которой расположен объект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на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объекте осуществляют учет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негосударственные специалисты в области ветеринарии (один или  несколько), закрепленные за объектом сотрудником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госветслужбы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ветеринарии,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закрепленные за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территорией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 настоящее время пока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техническая доработка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«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Хорриот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негосударственных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Хорриот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будет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осуществляться на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обращений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госветслужб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будут указаны данные хозяйств и логины специалистов, которым необходимо дать доступ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Письма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направлять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Государственной ветеринарной инспекции Пермского края, электронная почта: </a:t>
            </a:r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info@invet.permkrai.ru,</a:t>
            </a:r>
            <a:r>
              <a:rPr lang="en-US" smtClean="0"/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Хорриот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учёта животных можно давать только ветеринарным врачам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фельдшерам.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специалист не зарегистрирован в ФГИС "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ВетИС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то сначала его необходимо зарегистрировать, а потом писать письмо для оформления доступа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Хорриот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https://agroperm-ck.ru/pics/i/logo_a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97" y="6439701"/>
            <a:ext cx="675118" cy="32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https://agroperm-ck.ru/pics/i/logo_a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61" y="171842"/>
            <a:ext cx="811415" cy="32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6"/>
          <p:cNvSpPr txBox="1"/>
          <p:nvPr/>
        </p:nvSpPr>
        <p:spPr>
          <a:xfrm>
            <a:off x="422162" y="534554"/>
            <a:ext cx="27596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ГКУ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ПК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«</a:t>
            </a:r>
            <a:r>
              <a:rPr sz="1200" spc="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Ц</a:t>
            </a:r>
            <a:r>
              <a:rPr sz="1200" spc="-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ентр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развития</a:t>
            </a:r>
            <a:r>
              <a:rPr sz="1200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1200" spc="-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агробизнеса»</a:t>
            </a:r>
            <a:endParaRPr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Gadug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86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4309</TotalTime>
  <Words>389</Words>
  <Application>Microsoft Office PowerPoint</Application>
  <PresentationFormat>Широкоэкранный</PresentationFormat>
  <Paragraphs>109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Gadugi</vt:lpstr>
      <vt:lpstr>Sylfaen</vt:lpstr>
      <vt:lpstr>Times New Roman</vt:lpstr>
      <vt:lpstr>Wingdings</vt:lpstr>
      <vt:lpstr>Ретро</vt:lpstr>
      <vt:lpstr>Маркирование и учет животных</vt:lpstr>
      <vt:lpstr>Нормативно-правовая база</vt:lpstr>
      <vt:lpstr>Маркирование</vt:lpstr>
      <vt:lpstr>Животному (группе животных) присваивается уникальный номер средства маркирования (далее-УНСМ)</vt:lpstr>
      <vt:lpstr>Общая схема маркирования</vt:lpstr>
      <vt:lpstr>Общая схема маркирования</vt:lpstr>
      <vt:lpstr>Общая схема маркирования</vt:lpstr>
      <vt:lpstr>Учет животных</vt:lpstr>
      <vt:lpstr>Учет животных</vt:lpstr>
      <vt:lpstr>                              В целях учета животных в информационную систему  в области ветеринарии представляется следующая информация:</vt:lpstr>
      <vt:lpstr>Презентация PowerPoint</vt:lpstr>
      <vt:lpstr>Важно!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Маркирование и учет животных</dc:title>
  <dc:creator>Вольхина Ольга Владимировна</dc:creator>
  <cp:lastModifiedBy>Илона Галиева</cp:lastModifiedBy>
  <cp:revision>497</cp:revision>
  <cp:lastPrinted>2023-12-01T11:55:03Z</cp:lastPrinted>
  <dcterms:created xsi:type="dcterms:W3CDTF">2023-09-01T06:51:30Z</dcterms:created>
  <dcterms:modified xsi:type="dcterms:W3CDTF">2024-04-17T04:30:52Z</dcterms:modified>
</cp:coreProperties>
</file>