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693400" cy="7561263"/>
  <p:notesSz cx="6808788" cy="9940925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C5CF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66" autoAdjust="0"/>
    <p:restoredTop sz="95324" autoAdjust="0"/>
  </p:normalViewPr>
  <p:slideViewPr>
    <p:cSldViewPr snapToGrid="0">
      <p:cViewPr varScale="1">
        <p:scale>
          <a:sx n="103" d="100"/>
          <a:sy n="103" d="100"/>
        </p:scale>
        <p:origin x="-1356" y="-84"/>
      </p:cViewPr>
      <p:guideLst>
        <p:guide orient="horz" pos="2382"/>
        <p:guide pos="336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8772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8772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 rtl="0"/>
            <a:fld id="{CF6AF41E-E5FD-494F-AFEA-B660A2F7C5E2}" type="datetime1">
              <a:rPr lang="ru-RU" smtClean="0"/>
              <a:t>29.11.2024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877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 rtl="0"/>
            <a:fld id="{E169A89D-734B-4FAD-B6E7-2B864E72E489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036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8772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2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 rtl="0"/>
            <a:fld id="{FCE688CD-53A0-4412-A238-B5AE432228CE}" type="datetime1">
              <a:rPr lang="ru-RU" noProof="0" smtClean="0"/>
              <a:t>29.11.2024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1425"/>
            <a:ext cx="47450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0"/>
            <a:ext cx="5447030" cy="3914239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877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 rtl="0"/>
            <a:fld id="{952A89D7-7603-4ECB-ADF6-F6CF2BE4F401}" type="slidenum">
              <a:rPr lang="ru-RU" noProof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258489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75" y="1241425"/>
            <a:ext cx="4745038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ru-RU"/>
              <a:t>Чтобы изменить этот буклет, замените образец содержимого своим собственным. Или, если вы хотите начать с чистого листа, нажмите кнопку "Создать слайд" на вкладке "Главная", чтобы вставить новую страницу. Теперь введите текст и вставьте изображения в пустые заполнители. Если вам нужно больше заполнителей для заголовков, подзаголовков или основного текста, скопируйте любой из существующих заполнителей, а затем перетащите его на место.</a:t>
            </a:r>
          </a:p>
          <a:p>
            <a:pPr rtl="0"/>
            <a:endParaRPr lang="ru-RU"/>
          </a:p>
          <a:p>
            <a:pPr rtl="0"/>
            <a:r>
              <a:rPr lang="ru-RU"/>
              <a:t>А вы заметили, что мы сделали для вас метки сгиба? Они совсем незаметны, но если вам не нравится, как они отображаются в буклете, выделите их и удалите перед печатью.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52A89D7-7603-4ECB-ADF6-F6CF2BE4F4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15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75" y="1241425"/>
            <a:ext cx="4745038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952A89D7-7603-4ECB-ADF6-F6CF2BE4F4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290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ешня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 userDrawn="1"/>
        </p:nvSpPr>
        <p:spPr>
          <a:xfrm>
            <a:off x="7483356" y="7020191"/>
            <a:ext cx="2828890" cy="927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cxnSp>
        <p:nvCxnSpPr>
          <p:cNvPr id="19" name="Прямая соединительная линия 18"/>
          <p:cNvCxnSpPr/>
          <p:nvPr userDrawn="1"/>
        </p:nvCxnSpPr>
        <p:spPr>
          <a:xfrm>
            <a:off x="7482913" y="2659414"/>
            <a:ext cx="28256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 userDrawn="1"/>
        </p:nvCxnSpPr>
        <p:spPr>
          <a:xfrm flipV="1">
            <a:off x="4187934" y="5012992"/>
            <a:ext cx="0" cy="2088605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388177" y="2668680"/>
            <a:ext cx="2721956" cy="44478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 rtl="0">
              <a:lnSpc>
                <a:spcPct val="130000"/>
              </a:lnSpc>
            </a:pPr>
            <a:endParaRPr lang="ru-RU" noProof="0"/>
          </a:p>
        </p:txBody>
      </p:sp>
      <p:sp>
        <p:nvSpPr>
          <p:cNvPr id="31" name="Текст 21"/>
          <p:cNvSpPr>
            <a:spLocks noGrp="1"/>
          </p:cNvSpPr>
          <p:nvPr>
            <p:ph type="body" sz="quarter" idx="20" hasCustomPrompt="1"/>
          </p:nvPr>
        </p:nvSpPr>
        <p:spPr>
          <a:xfrm>
            <a:off x="388852" y="444780"/>
            <a:ext cx="2721956" cy="2090467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0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заголовка</a:t>
            </a:r>
          </a:p>
        </p:txBody>
      </p:sp>
      <p:sp>
        <p:nvSpPr>
          <p:cNvPr id="28" name="Текст 21"/>
          <p:cNvSpPr>
            <a:spLocks noGrp="1"/>
          </p:cNvSpPr>
          <p:nvPr>
            <p:ph type="body" sz="quarter" idx="19" hasCustomPrompt="1"/>
          </p:nvPr>
        </p:nvSpPr>
        <p:spPr>
          <a:xfrm>
            <a:off x="583277" y="2833304"/>
            <a:ext cx="2333105" cy="4138769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23" name="Текст 21"/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2854793" y="5768456"/>
            <a:ext cx="2382971" cy="283310"/>
          </a:xfrm>
        </p:spPr>
        <p:txBody>
          <a:bodyPr lIns="0" tIns="0" rIns="0" bIns="0" rtlCol="0" anchor="ctr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4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Название компании</a:t>
            </a:r>
          </a:p>
        </p:txBody>
      </p:sp>
      <p:sp>
        <p:nvSpPr>
          <p:cNvPr id="24" name="Текст 21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3275227" y="5682665"/>
            <a:ext cx="2382971" cy="454894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Рабочий адрес</a:t>
            </a:r>
          </a:p>
        </p:txBody>
      </p:sp>
      <p:sp>
        <p:nvSpPr>
          <p:cNvPr id="20" name="Текст 21"/>
          <p:cNvSpPr>
            <a:spLocks noGrp="1"/>
          </p:cNvSpPr>
          <p:nvPr>
            <p:ph type="body" sz="quarter" idx="23" hasCustomPrompt="1"/>
          </p:nvPr>
        </p:nvSpPr>
        <p:spPr>
          <a:xfrm rot="16200000">
            <a:off x="4103659" y="2635336"/>
            <a:ext cx="1737239" cy="623718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Имя получателя</a:t>
            </a:r>
            <a:br>
              <a:rPr lang="ru-RU" noProof="0"/>
            </a:br>
            <a:r>
              <a:rPr lang="ru-RU" noProof="0"/>
              <a:t>Адрес</a:t>
            </a:r>
            <a:br>
              <a:rPr lang="ru-RU" noProof="0"/>
            </a:br>
            <a:r>
              <a:rPr lang="ru-RU" noProof="0"/>
              <a:t>Город, почтовый индекс</a:t>
            </a:r>
          </a:p>
        </p:txBody>
      </p:sp>
      <p:sp>
        <p:nvSpPr>
          <p:cNvPr id="33" name="Текст 21"/>
          <p:cNvSpPr>
            <a:spLocks noGrp="1"/>
          </p:cNvSpPr>
          <p:nvPr>
            <p:ph type="body" sz="quarter" idx="21" hasCustomPrompt="1"/>
          </p:nvPr>
        </p:nvSpPr>
        <p:spPr>
          <a:xfrm>
            <a:off x="7483356" y="444780"/>
            <a:ext cx="2825244" cy="2090467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800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заголовка</a:t>
            </a:r>
          </a:p>
        </p:txBody>
      </p:sp>
      <p:sp>
        <p:nvSpPr>
          <p:cNvPr id="34" name="Текст 21"/>
          <p:cNvSpPr>
            <a:spLocks noGrp="1"/>
          </p:cNvSpPr>
          <p:nvPr>
            <p:ph type="body" sz="quarter" idx="22" hasCustomPrompt="1"/>
          </p:nvPr>
        </p:nvSpPr>
        <p:spPr>
          <a:xfrm>
            <a:off x="7482914" y="2749583"/>
            <a:ext cx="2825686" cy="484340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7" name="штамп"/>
          <p:cNvSpPr/>
          <p:nvPr userDrawn="1"/>
        </p:nvSpPr>
        <p:spPr>
          <a:xfrm rot="16200000">
            <a:off x="3938354" y="411395"/>
            <a:ext cx="734669" cy="794071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noProof="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МЕСТО ПЕЧАТИ</a:t>
            </a:r>
          </a:p>
        </p:txBody>
      </p:sp>
      <p:sp>
        <p:nvSpPr>
          <p:cNvPr id="16" name="Рисунок 11"/>
          <p:cNvSpPr>
            <a:spLocks noGrp="1"/>
          </p:cNvSpPr>
          <p:nvPr>
            <p:ph type="pic" sz="quarter" idx="24" hasCustomPrompt="1"/>
          </p:nvPr>
        </p:nvSpPr>
        <p:spPr>
          <a:xfrm>
            <a:off x="7495101" y="6458209"/>
            <a:ext cx="874915" cy="382511"/>
          </a:xfrm>
        </p:spPr>
        <p:txBody>
          <a:bodyPr lIns="0" tIns="0" rIns="0" bIns="0" rtlCol="0">
            <a:normAutofit/>
          </a:bodyPr>
          <a:lstStyle>
            <a:lvl1pPr marL="0" indent="0" algn="ctr">
              <a:buNone/>
              <a:defRPr sz="8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58631927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88" userDrawn="1">
          <p15:clr>
            <a:srgbClr val="FBAE40"/>
          </p15:clr>
        </p15:guide>
        <p15:guide id="2" orient="horz" pos="4608" userDrawn="1">
          <p15:clr>
            <a:srgbClr val="FBAE40"/>
          </p15:clr>
        </p15:guide>
        <p15:guide id="3" pos="230" userDrawn="1">
          <p15:clr>
            <a:srgbClr val="FBAE40"/>
          </p15:clr>
        </p15:guide>
        <p15:guide id="4" pos="1846" userDrawn="1">
          <p15:clr>
            <a:srgbClr val="FBAE40"/>
          </p15:clr>
        </p15:guide>
        <p15:guide id="5" pos="2304" userDrawn="1">
          <p15:clr>
            <a:srgbClr val="FBAE40"/>
          </p15:clr>
        </p15:guide>
        <p15:guide id="6" pos="6108" userDrawn="1">
          <p15:clr>
            <a:srgbClr val="FBAE40"/>
          </p15:clr>
        </p15:guide>
        <p15:guide id="7" pos="443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я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7582594" y="5155943"/>
            <a:ext cx="2720943" cy="19570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10" hasCustomPrompt="1"/>
          </p:nvPr>
        </p:nvSpPr>
        <p:spPr>
          <a:xfrm>
            <a:off x="389865" y="444780"/>
            <a:ext cx="2820181" cy="1957033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1" name="Текст 21"/>
          <p:cNvSpPr>
            <a:spLocks noGrp="1"/>
          </p:cNvSpPr>
          <p:nvPr>
            <p:ph type="body" sz="quarter" idx="20" hasCustomPrompt="1"/>
          </p:nvPr>
        </p:nvSpPr>
        <p:spPr>
          <a:xfrm>
            <a:off x="389865" y="2537127"/>
            <a:ext cx="2820181" cy="563805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43" name="Текст 21"/>
          <p:cNvSpPr>
            <a:spLocks noGrp="1"/>
          </p:cNvSpPr>
          <p:nvPr>
            <p:ph type="body" sz="quarter" idx="31" hasCustomPrompt="1"/>
          </p:nvPr>
        </p:nvSpPr>
        <p:spPr>
          <a:xfrm>
            <a:off x="389865" y="3220061"/>
            <a:ext cx="2820182" cy="1317799"/>
          </a:xfrm>
        </p:spPr>
        <p:txBody>
          <a:bodyPr lIns="0" tIns="0" rIns="0" bIns="0" rtlCol="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26" name="Текст 21"/>
          <p:cNvSpPr>
            <a:spLocks noGrp="1"/>
          </p:cNvSpPr>
          <p:nvPr>
            <p:ph type="body" sz="quarter" idx="36" hasCustomPrompt="1"/>
          </p:nvPr>
        </p:nvSpPr>
        <p:spPr>
          <a:xfrm>
            <a:off x="389865" y="4585778"/>
            <a:ext cx="2820182" cy="230614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3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27" name="Текст 21"/>
          <p:cNvSpPr>
            <a:spLocks noGrp="1"/>
          </p:cNvSpPr>
          <p:nvPr>
            <p:ph type="body" sz="quarter" idx="37" hasCustomPrompt="1"/>
          </p:nvPr>
        </p:nvSpPr>
        <p:spPr>
          <a:xfrm>
            <a:off x="389865" y="4864308"/>
            <a:ext cx="2820182" cy="2248667"/>
          </a:xfrm>
        </p:spPr>
        <p:txBody>
          <a:bodyPr lIns="0" tIns="0" rIns="0" bIns="0" rtlCol="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28" name="Текст 21"/>
          <p:cNvSpPr>
            <a:spLocks noGrp="1"/>
          </p:cNvSpPr>
          <p:nvPr>
            <p:ph type="body" sz="quarter" idx="38" hasCustomPrompt="1"/>
          </p:nvPr>
        </p:nvSpPr>
        <p:spPr>
          <a:xfrm>
            <a:off x="3984711" y="419807"/>
            <a:ext cx="2820181" cy="444780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30" name="Текст 21"/>
          <p:cNvSpPr>
            <a:spLocks noGrp="1"/>
          </p:cNvSpPr>
          <p:nvPr>
            <p:ph type="body" sz="quarter" idx="39" hasCustomPrompt="1"/>
          </p:nvPr>
        </p:nvSpPr>
        <p:spPr>
          <a:xfrm>
            <a:off x="3984710" y="989895"/>
            <a:ext cx="2820182" cy="706593"/>
          </a:xfrm>
        </p:spPr>
        <p:txBody>
          <a:bodyPr lIns="0" tIns="0" rIns="0" bIns="0" rtlCol="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37" name="Текст 21"/>
          <p:cNvSpPr>
            <a:spLocks noGrp="1"/>
          </p:cNvSpPr>
          <p:nvPr>
            <p:ph type="body" sz="quarter" idx="40" hasCustomPrompt="1"/>
          </p:nvPr>
        </p:nvSpPr>
        <p:spPr>
          <a:xfrm>
            <a:off x="3984710" y="1775134"/>
            <a:ext cx="2820182" cy="230614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3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39" name="Текст 21"/>
          <p:cNvSpPr>
            <a:spLocks noGrp="1"/>
          </p:cNvSpPr>
          <p:nvPr>
            <p:ph type="body" sz="quarter" idx="41" hasCustomPrompt="1"/>
          </p:nvPr>
        </p:nvSpPr>
        <p:spPr>
          <a:xfrm>
            <a:off x="3984710" y="2054884"/>
            <a:ext cx="2820182" cy="531378"/>
          </a:xfrm>
        </p:spPr>
        <p:txBody>
          <a:bodyPr lIns="0" tIns="0" rIns="0" bIns="0" rtlCol="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41" name="Текст 21"/>
          <p:cNvSpPr>
            <a:spLocks noGrp="1"/>
          </p:cNvSpPr>
          <p:nvPr>
            <p:ph type="body" sz="quarter" idx="42" hasCustomPrompt="1"/>
          </p:nvPr>
        </p:nvSpPr>
        <p:spPr>
          <a:xfrm>
            <a:off x="3984710" y="2749657"/>
            <a:ext cx="2820182" cy="659652"/>
          </a:xfrm>
        </p:spPr>
        <p:txBody>
          <a:bodyPr lIns="0" tIns="0" rIns="0" bIns="0" rtlCol="0" anchor="ctr">
            <a:noAutofit/>
          </a:bodyPr>
          <a:lstStyle>
            <a:lvl1pPr marL="0" indent="0" algn="l">
              <a:lnSpc>
                <a:spcPct val="120000"/>
              </a:lnSpc>
              <a:spcBef>
                <a:spcPts val="400"/>
              </a:spcBef>
              <a:buNone/>
              <a:defRPr sz="1200" i="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Щелкните, чтобы добавить текст цитаты или выноски</a:t>
            </a:r>
          </a:p>
        </p:txBody>
      </p:sp>
      <p:sp>
        <p:nvSpPr>
          <p:cNvPr id="42" name="Текст 21"/>
          <p:cNvSpPr>
            <a:spLocks noGrp="1"/>
          </p:cNvSpPr>
          <p:nvPr>
            <p:ph type="body" sz="quarter" idx="43" hasCustomPrompt="1"/>
          </p:nvPr>
        </p:nvSpPr>
        <p:spPr>
          <a:xfrm>
            <a:off x="3984710" y="3593648"/>
            <a:ext cx="2820182" cy="1092875"/>
          </a:xfrm>
        </p:spPr>
        <p:txBody>
          <a:bodyPr lIns="0" tIns="0" rIns="0" bIns="0" rtlCol="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34" name="Рисунок 11"/>
          <p:cNvSpPr>
            <a:spLocks noGrp="1"/>
          </p:cNvSpPr>
          <p:nvPr>
            <p:ph type="pic" sz="quarter" idx="22" hasCustomPrompt="1"/>
          </p:nvPr>
        </p:nvSpPr>
        <p:spPr>
          <a:xfrm>
            <a:off x="3984711" y="5155943"/>
            <a:ext cx="2820181" cy="1957033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4" name="Текст 21"/>
          <p:cNvSpPr>
            <a:spLocks noGrp="1"/>
          </p:cNvSpPr>
          <p:nvPr>
            <p:ph type="body" sz="quarter" idx="45" hasCustomPrompt="1"/>
          </p:nvPr>
        </p:nvSpPr>
        <p:spPr>
          <a:xfrm>
            <a:off x="7581582" y="656309"/>
            <a:ext cx="2721956" cy="1540906"/>
          </a:xfrm>
        </p:spPr>
        <p:txBody>
          <a:bodyPr lIns="0" tIns="0" rIns="0" bIns="0" rtlCol="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53" name="Текст 21"/>
          <p:cNvSpPr>
            <a:spLocks noGrp="1"/>
          </p:cNvSpPr>
          <p:nvPr>
            <p:ph type="body" sz="quarter" idx="44" hasCustomPrompt="1"/>
          </p:nvPr>
        </p:nvSpPr>
        <p:spPr>
          <a:xfrm>
            <a:off x="7581581" y="2197215"/>
            <a:ext cx="2721956" cy="444780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58" name="Текст 21"/>
          <p:cNvSpPr>
            <a:spLocks noGrp="1"/>
          </p:cNvSpPr>
          <p:nvPr>
            <p:ph type="body" sz="quarter" idx="47" hasCustomPrompt="1"/>
          </p:nvPr>
        </p:nvSpPr>
        <p:spPr>
          <a:xfrm>
            <a:off x="7581582" y="2769464"/>
            <a:ext cx="2721956" cy="558109"/>
          </a:xfrm>
        </p:spPr>
        <p:txBody>
          <a:bodyPr lIns="0" tIns="0" rIns="0" bIns="0" rtlCol="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56" name="Текст 21"/>
          <p:cNvSpPr>
            <a:spLocks noGrp="1"/>
          </p:cNvSpPr>
          <p:nvPr>
            <p:ph type="body" sz="quarter" idx="46" hasCustomPrompt="1"/>
          </p:nvPr>
        </p:nvSpPr>
        <p:spPr>
          <a:xfrm>
            <a:off x="7581582" y="3326081"/>
            <a:ext cx="2721956" cy="230614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3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59" name="Текст 21"/>
          <p:cNvSpPr>
            <a:spLocks noGrp="1"/>
          </p:cNvSpPr>
          <p:nvPr>
            <p:ph type="body" sz="quarter" idx="48" hasCustomPrompt="1"/>
          </p:nvPr>
        </p:nvSpPr>
        <p:spPr>
          <a:xfrm>
            <a:off x="7581582" y="3613361"/>
            <a:ext cx="2721956" cy="1376387"/>
          </a:xfrm>
        </p:spPr>
        <p:txBody>
          <a:bodyPr lIns="0" tIns="0" rIns="0" bIns="0" rtlCol="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60" name="Текст 21"/>
          <p:cNvSpPr>
            <a:spLocks noGrp="1"/>
          </p:cNvSpPr>
          <p:nvPr>
            <p:ph type="body" sz="quarter" idx="49" hasCustomPrompt="1"/>
          </p:nvPr>
        </p:nvSpPr>
        <p:spPr>
          <a:xfrm>
            <a:off x="7758790" y="5155630"/>
            <a:ext cx="2367536" cy="353264"/>
          </a:xfrm>
        </p:spPr>
        <p:txBody>
          <a:bodyPr lIns="0" tIns="0" rIns="0" bIns="0" rtlCol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 rtl="0"/>
            <a:r>
              <a:rPr lang="ru-RU" noProof="0"/>
              <a:t>Текст заголовка</a:t>
            </a:r>
          </a:p>
        </p:txBody>
      </p:sp>
      <p:sp>
        <p:nvSpPr>
          <p:cNvPr id="61" name="Текст 21"/>
          <p:cNvSpPr>
            <a:spLocks noGrp="1"/>
          </p:cNvSpPr>
          <p:nvPr>
            <p:ph type="body" sz="quarter" idx="50" hasCustomPrompt="1"/>
          </p:nvPr>
        </p:nvSpPr>
        <p:spPr>
          <a:xfrm>
            <a:off x="7758790" y="5609068"/>
            <a:ext cx="2367536" cy="1435614"/>
          </a:xfrm>
        </p:spPr>
        <p:txBody>
          <a:bodyPr lIns="0" tIns="0" rIns="0" bIns="0" rtlCol="0" anchor="t">
            <a:noAutofit/>
          </a:bodyPr>
          <a:lstStyle>
            <a:lvl1pPr marL="0" indent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solidFill>
                  <a:schemeClr val="bg1"/>
                </a:solidFill>
              </a:defRPr>
            </a:lvl1pPr>
            <a:lvl2pPr marL="0" indent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solidFill>
                  <a:schemeClr val="bg1"/>
                </a:solidFill>
              </a:defRPr>
            </a:lvl2pPr>
            <a:lvl3pPr marL="0" indent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solidFill>
                  <a:schemeClr val="bg1"/>
                </a:solidFill>
              </a:defRPr>
            </a:lvl3pPr>
            <a:lvl4pPr marL="0" indent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solidFill>
                  <a:schemeClr val="bg1"/>
                </a:solidFill>
              </a:defRPr>
            </a:lvl4pPr>
            <a:lvl5pPr marL="0" indent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  <a:defRPr sz="1100">
                <a:solidFill>
                  <a:schemeClr val="bg1"/>
                </a:solidFill>
              </a:defRPr>
            </a:lvl5pPr>
            <a:lvl6pPr marL="0" indent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None/>
              <a:defRPr sz="1100">
                <a:solidFill>
                  <a:schemeClr val="bg1"/>
                </a:solidFill>
              </a:defRPr>
            </a:lvl6pPr>
            <a:lvl7pPr marL="0" indent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None/>
              <a:defRPr sz="1100">
                <a:solidFill>
                  <a:schemeClr val="bg1"/>
                </a:solidFill>
              </a:defRPr>
            </a:lvl7pPr>
            <a:lvl8pPr marL="0" indent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None/>
              <a:defRPr sz="1100">
                <a:solidFill>
                  <a:schemeClr val="bg1"/>
                </a:solidFill>
              </a:defRPr>
            </a:lvl8pPr>
            <a:lvl9pPr marL="0" indent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None/>
              <a:defRPr sz="1100">
                <a:solidFill>
                  <a:schemeClr val="bg1"/>
                </a:solidFill>
              </a:defRPr>
            </a:lvl9pPr>
          </a:lstStyle>
          <a:p>
            <a:pPr lvl="0" rtl="0"/>
            <a:r>
              <a:rPr lang="ru-RU" noProof="0"/>
              <a:t>Текст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54" hasCustomPrompt="1"/>
          </p:nvPr>
        </p:nvSpPr>
        <p:spPr>
          <a:xfrm>
            <a:off x="388852" y="3077879"/>
            <a:ext cx="2819169" cy="88956"/>
          </a:xfrm>
          <a:blipFill>
            <a:blip r:embed="rId2"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9pPr>
          </a:lstStyle>
          <a:p>
            <a:pPr lvl="0" rtl="0"/>
            <a:r>
              <a:rPr lang="ru-RU" noProof="0"/>
              <a:t> </a:t>
            </a:r>
          </a:p>
        </p:txBody>
      </p:sp>
      <p:sp>
        <p:nvSpPr>
          <p:cNvPr id="32" name="Текст 2"/>
          <p:cNvSpPr>
            <a:spLocks noGrp="1"/>
          </p:cNvSpPr>
          <p:nvPr>
            <p:ph type="body" sz="quarter" idx="55" hasCustomPrompt="1"/>
          </p:nvPr>
        </p:nvSpPr>
        <p:spPr>
          <a:xfrm>
            <a:off x="3985723" y="853978"/>
            <a:ext cx="2819169" cy="88956"/>
          </a:xfrm>
          <a:blipFill>
            <a:blip r:embed="rId2"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9pPr>
          </a:lstStyle>
          <a:p>
            <a:pPr lvl="0" rtl="0"/>
            <a:r>
              <a:rPr lang="ru-RU" noProof="0"/>
              <a:t> </a:t>
            </a:r>
          </a:p>
        </p:txBody>
      </p:sp>
      <p:sp>
        <p:nvSpPr>
          <p:cNvPr id="33" name="Текст 2"/>
          <p:cNvSpPr>
            <a:spLocks noGrp="1"/>
          </p:cNvSpPr>
          <p:nvPr>
            <p:ph type="body" sz="quarter" idx="56" hasCustomPrompt="1"/>
          </p:nvPr>
        </p:nvSpPr>
        <p:spPr>
          <a:xfrm>
            <a:off x="7582593" y="2624203"/>
            <a:ext cx="2721956" cy="88956"/>
          </a:xfrm>
          <a:blipFill>
            <a:blip r:embed="rId2"/>
            <a:stretch>
              <a:fillRect/>
            </a:stretch>
          </a:blipFill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8pPr>
            <a:lvl9pPr marL="0" indent="0">
              <a:lnSpc>
                <a:spcPct val="100000"/>
              </a:lnSpc>
              <a:spcBef>
                <a:spcPts val="0"/>
              </a:spcBef>
              <a:buNone/>
              <a:defRPr sz="100"/>
            </a:lvl9pPr>
          </a:lstStyle>
          <a:p>
            <a:pPr lvl="0" rtl="0"/>
            <a:r>
              <a:rPr lang="ru-RU" noProof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450875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231" userDrawn="1">
          <p15:clr>
            <a:srgbClr val="FBAE40"/>
          </p15:clr>
        </p15:guide>
        <p15:guide id="2" pos="1902" userDrawn="1">
          <p15:clr>
            <a:srgbClr val="FBAE40"/>
          </p15:clr>
        </p15:guide>
        <p15:guide id="3" pos="2361" userDrawn="1">
          <p15:clr>
            <a:srgbClr val="FBAE40"/>
          </p15:clr>
        </p15:guide>
        <p15:guide id="4" pos="4032" userDrawn="1">
          <p15:clr>
            <a:srgbClr val="FBAE40"/>
          </p15:clr>
        </p15:guide>
        <p15:guide id="5" pos="4494" userDrawn="1">
          <p15:clr>
            <a:srgbClr val="FBAE40"/>
          </p15:clr>
        </p15:guide>
        <p15:guide id="6" pos="6105" userDrawn="1">
          <p15:clr>
            <a:srgbClr val="FBAE40"/>
          </p15:clr>
        </p15:guide>
        <p15:guide id="7" orient="horz" pos="288" userDrawn="1">
          <p15:clr>
            <a:srgbClr val="FBAE40"/>
          </p15:clr>
        </p15:guide>
        <p15:guide id="8" orient="horz" pos="460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172" y="402570"/>
            <a:ext cx="9223058" cy="1461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172" y="2012836"/>
            <a:ext cx="9223058" cy="4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172" y="7008172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3FA8D9B-0507-4DB1-9893-8F246D43B491}" type="datetime1">
              <a:rPr lang="ru-RU" noProof="0" smtClean="0"/>
              <a:t>29.11.2024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2190" y="7008172"/>
            <a:ext cx="360902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2215" y="7008172"/>
            <a:ext cx="2406015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F6761A3-4CAC-4C5F-AC82-8DB08D526BC2}" type="slidenum">
              <a:rPr lang="ru-RU" noProof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8728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hf sldNum="0"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295276" y="1669795"/>
            <a:ext cx="2924174" cy="5679963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35" name="Текст 34"/>
          <p:cNvSpPr>
            <a:spLocks noGrp="1"/>
          </p:cNvSpPr>
          <p:nvPr>
            <p:ph type="body" sz="quarter" idx="20"/>
          </p:nvPr>
        </p:nvSpPr>
        <p:spPr>
          <a:xfrm>
            <a:off x="138892" y="21019"/>
            <a:ext cx="3236942" cy="1498499"/>
          </a:xfrm>
        </p:spPr>
        <p:txBody>
          <a:bodyPr rtlCol="0"/>
          <a:lstStyle/>
          <a:p>
            <a:pPr algn="ctr"/>
            <a:r>
              <a:rPr lang="ru" sz="28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Уплата НДС с 2025 года организациями и ИП на УСН</a:t>
            </a:r>
            <a:endParaRPr lang="ru" sz="2800" b="1" dirty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1"/>
          </p:nvPr>
        </p:nvSpPr>
        <p:spPr>
          <a:xfrm>
            <a:off x="7307637" y="3613639"/>
            <a:ext cx="3136486" cy="711441"/>
          </a:xfrm>
        </p:spPr>
        <p:txBody>
          <a:bodyPr rtlCol="0"/>
          <a:lstStyle/>
          <a:p>
            <a:pPr algn="ctr" rtl="0"/>
            <a:r>
              <a:rPr lang="ru" sz="3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ВАЖНО!!!</a:t>
            </a:r>
            <a:endParaRPr lang="ru-RU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22"/>
          </p:nvPr>
        </p:nvSpPr>
        <p:spPr>
          <a:xfrm>
            <a:off x="7315199" y="4350314"/>
            <a:ext cx="3168074" cy="2422287"/>
          </a:xfrm>
        </p:spPr>
        <p:txBody>
          <a:bodyPr rtlCol="0"/>
          <a:lstStyle/>
          <a:p>
            <a:pPr algn="ctr"/>
            <a:r>
              <a:rPr lang="ru-RU" sz="2000" dirty="0" smtClean="0"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Организации </a:t>
            </a:r>
            <a:r>
              <a:rPr lang="ru-RU" sz="2000" dirty="0"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и ИП могут применять </a:t>
            </a:r>
            <a:r>
              <a:rPr lang="ru-RU" sz="2000" dirty="0" smtClean="0"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льготы </a:t>
            </a:r>
            <a:r>
              <a:rPr lang="ru-RU" sz="2000" dirty="0"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по НДС, поименованные ст. 149 НК РФ при выполнении условий предусмотренных ст. 149 НК РФ (услуги общепита, пассажирские перевозки и т.д.).</a:t>
            </a:r>
            <a:endParaRPr lang="en-US" sz="2000" dirty="0"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cxnSp>
        <p:nvCxnSpPr>
          <p:cNvPr id="10" name="сгиб"/>
          <p:cNvCxnSpPr/>
          <p:nvPr/>
        </p:nvCxnSpPr>
        <p:spPr>
          <a:xfrm>
            <a:off x="3417918" y="0"/>
            <a:ext cx="0" cy="7561263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гиб"/>
          <p:cNvCxnSpPr/>
          <p:nvPr/>
        </p:nvCxnSpPr>
        <p:spPr>
          <a:xfrm>
            <a:off x="7096529" y="0"/>
            <a:ext cx="0" cy="7561263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240064" y="6671006"/>
            <a:ext cx="28657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www.nalog.gov.ru</a:t>
            </a:r>
            <a:endParaRPr lang="ru-RU" sz="2200" b="1" dirty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25227" y="7120298"/>
            <a:ext cx="1495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2024</a:t>
            </a:r>
            <a:endParaRPr lang="ru-RU" dirty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34" name="Текст 33"/>
          <p:cNvSpPr>
            <a:spLocks noGrp="1"/>
          </p:cNvSpPr>
          <p:nvPr>
            <p:ph type="body" sz="quarter" idx="19"/>
          </p:nvPr>
        </p:nvSpPr>
        <p:spPr>
          <a:xfrm>
            <a:off x="350838" y="1906310"/>
            <a:ext cx="2780289" cy="5114571"/>
          </a:xfrm>
        </p:spPr>
        <p:txBody>
          <a:bodyPr rtlCol="0" anchor="ctr"/>
          <a:lstStyle/>
          <a:p>
            <a:pPr algn="ctr">
              <a:spcBef>
                <a:spcPts val="300"/>
              </a:spcBef>
            </a:pP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С 2025 г. организации и ИП на УСН </a:t>
            </a: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признаются налогоплательщиками НДС</a:t>
            </a:r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.</a:t>
            </a:r>
          </a:p>
          <a:p>
            <a:pPr algn="ctr">
              <a:spcBef>
                <a:spcPts val="300"/>
              </a:spcBef>
            </a:pPr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Но </a:t>
            </a:r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освобождаются, если </a:t>
            </a: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доходы не превышают </a:t>
            </a:r>
            <a:endParaRPr lang="ru-RU" sz="2000" dirty="0" smtClean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>
              <a:spcBef>
                <a:spcPts val="300"/>
              </a:spcBef>
            </a:pP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60 </a:t>
            </a: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млн руб. в </a:t>
            </a: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год</a:t>
            </a: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. </a:t>
            </a:r>
            <a:endParaRPr lang="ru-RU" sz="2000" b="1" dirty="0" smtClean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>
              <a:spcBef>
                <a:spcPts val="300"/>
              </a:spcBef>
            </a:pPr>
            <a:r>
              <a:rPr lang="ru-RU" sz="20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Если </a:t>
            </a: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освобождение не распространяется, </a:t>
            </a: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нужно </a:t>
            </a: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исчислять и уплачивать НДС, выставлять счета-фактуры и подавать </a:t>
            </a:r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декларации в электронном виде. </a:t>
            </a:r>
            <a:endParaRPr lang="ru-RU" sz="1800" b="1" dirty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70964" y="3579510"/>
            <a:ext cx="2865750" cy="5001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470964" y="1550580"/>
            <a:ext cx="2865750" cy="457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88464" y="70461"/>
            <a:ext cx="340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Ставки НДС</a:t>
            </a:r>
            <a:endParaRPr lang="ru-RU" sz="2800" b="1" dirty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78964" y="596990"/>
            <a:ext cx="3028950" cy="4370427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Arial Narrow" panose="020B0606020202030204" pitchFamily="34" charset="0"/>
              </a:rPr>
              <a:t>Можно </a:t>
            </a:r>
            <a:r>
              <a:rPr lang="ru-RU" sz="2000" dirty="0">
                <a:latin typeface="Arial Narrow" panose="020B0606020202030204" pitchFamily="34" charset="0"/>
              </a:rPr>
              <a:t>выбрать обычные ставки НДС </a:t>
            </a:r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20%</a:t>
            </a:r>
            <a:r>
              <a:rPr lang="ru-RU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или </a:t>
            </a:r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10 %</a:t>
            </a:r>
            <a:r>
              <a:rPr lang="ru-RU" sz="2000" dirty="0" smtClean="0">
                <a:latin typeface="Arial Narrow" panose="020B0606020202030204" pitchFamily="34" charset="0"/>
              </a:rPr>
              <a:t>,</a:t>
            </a:r>
          </a:p>
          <a:p>
            <a:pPr algn="ctr"/>
            <a:r>
              <a:rPr lang="ru-RU" sz="2000" dirty="0" smtClean="0">
                <a:latin typeface="Arial Narrow" panose="020B0606020202030204" pitchFamily="34" charset="0"/>
              </a:rPr>
              <a:t>либо </a:t>
            </a:r>
            <a:r>
              <a:rPr lang="ru-RU" sz="2000" dirty="0">
                <a:latin typeface="Arial Narrow" panose="020B0606020202030204" pitchFamily="34" charset="0"/>
              </a:rPr>
              <a:t>пониженные:</a:t>
            </a:r>
          </a:p>
          <a:p>
            <a:pPr algn="ctr"/>
            <a:r>
              <a:rPr lang="ru-RU" sz="2000" dirty="0" smtClean="0">
                <a:latin typeface="Arial Narrow" panose="020B0606020202030204" pitchFamily="34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5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%</a:t>
            </a:r>
            <a:r>
              <a:rPr lang="ru-RU" sz="2000" dirty="0">
                <a:latin typeface="Arial Narrow" panose="020B0606020202030204" pitchFamily="34" charset="0"/>
              </a:rPr>
              <a:t> при доходе от 60 млн. до 250 млн. руб. в </a:t>
            </a:r>
            <a:r>
              <a:rPr lang="ru-RU" sz="2000" dirty="0" smtClean="0">
                <a:latin typeface="Arial Narrow" panose="020B0606020202030204" pitchFamily="34" charset="0"/>
              </a:rPr>
              <a:t>год</a:t>
            </a:r>
          </a:p>
          <a:p>
            <a:pPr algn="ctr"/>
            <a:r>
              <a:rPr lang="ru-RU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7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%</a:t>
            </a:r>
            <a:r>
              <a:rPr lang="ru-RU" sz="2000" dirty="0">
                <a:latin typeface="Arial Narrow" panose="020B0606020202030204" pitchFamily="34" charset="0"/>
              </a:rPr>
              <a:t> от 250 млн руб. до 450 млн руб. в год</a:t>
            </a:r>
            <a:r>
              <a:rPr lang="ru-RU" sz="2000" dirty="0" smtClean="0">
                <a:latin typeface="Arial Narrow" panose="020B0606020202030204" pitchFamily="34" charset="0"/>
              </a:rPr>
              <a:t>.</a:t>
            </a:r>
            <a:r>
              <a:rPr lang="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</a:t>
            </a:r>
            <a:endParaRPr lang="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endParaRPr lang="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" b="1" dirty="0" smtClean="0">
                <a:solidFill>
                  <a:srgbClr val="C0000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!!! </a:t>
            </a:r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При применении ставок 5% или 7% нельзя принять к вычету «входной» или «ввозной» НДС. </a:t>
            </a:r>
            <a:endParaRPr lang="ru-RU" b="1" dirty="0" smtClean="0">
              <a:solidFill>
                <a:srgbClr val="C0000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При </a:t>
            </a:r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обычных ставках право на вычет НДС сохранится </a:t>
            </a:r>
            <a:r>
              <a:rPr lang="ru-RU" b="1" dirty="0" smtClean="0">
                <a:solidFill>
                  <a:srgbClr val="C0000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!!!</a:t>
            </a:r>
            <a:r>
              <a:rPr lang="ru-RU" sz="1600" dirty="0" smtClean="0">
                <a:latin typeface="Arial Narrow" panose="020B0606020202030204" pitchFamily="34" charset="0"/>
              </a:rPr>
              <a:t> 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pic>
        <p:nvPicPr>
          <p:cNvPr id="22" name="Рисунок 21" descr="V:\PR - акции\Логотип ФНС png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086" y="153049"/>
            <a:ext cx="970041" cy="97775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Box 22"/>
          <p:cNvSpPr txBox="1"/>
          <p:nvPr/>
        </p:nvSpPr>
        <p:spPr>
          <a:xfrm>
            <a:off x="8174599" y="312324"/>
            <a:ext cx="2454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УФНС РОССИИ 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ПО ПЕРМСКОМУ КРАЮ</a:t>
            </a:r>
            <a:endParaRPr lang="ru-RU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117976" y="1631282"/>
            <a:ext cx="35573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НАЛОГОВАЯ РЕФОРМА 2025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2540" y="6669900"/>
            <a:ext cx="819730" cy="819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300" y="5123294"/>
            <a:ext cx="1471979" cy="21134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3" r="2030"/>
          <a:stretch/>
        </p:blipFill>
        <p:spPr bwMode="auto">
          <a:xfrm>
            <a:off x="4222853" y="5790416"/>
            <a:ext cx="1165660" cy="16517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808" y="6143091"/>
            <a:ext cx="1172019" cy="117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5577981" y="5199534"/>
            <a:ext cx="1361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Методические рекомендации по НДС для УСН</a:t>
            </a:r>
            <a:endParaRPr lang="ru-RU" sz="1400" b="1" dirty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26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47175" y="4886036"/>
            <a:ext cx="3105177" cy="2490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Текст 115"/>
          <p:cNvSpPr>
            <a:spLocks noGrp="1"/>
          </p:cNvSpPr>
          <p:nvPr>
            <p:ph type="body" sz="quarter" idx="20"/>
          </p:nvPr>
        </p:nvSpPr>
        <p:spPr>
          <a:xfrm>
            <a:off x="309282" y="483759"/>
            <a:ext cx="2682350" cy="850587"/>
          </a:xfrm>
        </p:spPr>
        <p:txBody>
          <a:bodyPr rtlCol="0"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Порядок уплаты </a:t>
            </a:r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НДС на УСН с 2025 года</a:t>
            </a:r>
          </a:p>
        </p:txBody>
      </p:sp>
      <p:sp>
        <p:nvSpPr>
          <p:cNvPr id="121" name="Текст 120"/>
          <p:cNvSpPr>
            <a:spLocks noGrp="1"/>
          </p:cNvSpPr>
          <p:nvPr>
            <p:ph type="body" sz="quarter" idx="38"/>
          </p:nvPr>
        </p:nvSpPr>
        <p:spPr>
          <a:xfrm>
            <a:off x="3867387" y="86996"/>
            <a:ext cx="3083466" cy="444780"/>
          </a:xfrm>
        </p:spPr>
        <p:txBody>
          <a:bodyPr rtlCol="0"/>
          <a:lstStyle/>
          <a:p>
            <a:pPr algn="ctr" rtl="0">
              <a:lnSpc>
                <a:spcPct val="10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Особенности</a:t>
            </a:r>
            <a:endParaRPr lang="ru-RU" sz="2800" b="1" dirty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129" name="Текст 128"/>
          <p:cNvSpPr>
            <a:spLocks noGrp="1"/>
          </p:cNvSpPr>
          <p:nvPr>
            <p:ph type="body" sz="quarter" idx="47"/>
          </p:nvPr>
        </p:nvSpPr>
        <p:spPr>
          <a:xfrm>
            <a:off x="7365507" y="1984346"/>
            <a:ext cx="3258536" cy="3861622"/>
          </a:xfrm>
        </p:spPr>
        <p:txBody>
          <a:bodyPr rtlCol="0"/>
          <a:lstStyle/>
          <a:p>
            <a:pPr marL="0" indent="0">
              <a:buNone/>
            </a:pPr>
            <a:endParaRPr lang="ru-RU" sz="1300" b="1" dirty="0"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marL="0" indent="0">
              <a:buNone/>
            </a:pPr>
            <a:endParaRPr lang="ru-RU" sz="1300" dirty="0"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54"/>
          </p:nvPr>
        </p:nvSpPr>
        <p:spPr>
          <a:xfrm>
            <a:off x="205972" y="1408010"/>
            <a:ext cx="3074353" cy="50223"/>
          </a:xfrm>
          <a:solidFill>
            <a:srgbClr val="00B0F0"/>
          </a:solidFill>
        </p:spPr>
        <p:txBody>
          <a:bodyPr rtlCol="0">
            <a:normAutofit fontScale="25000" lnSpcReduction="20000"/>
          </a:bodyPr>
          <a:lstStyle/>
          <a:p>
            <a:pPr rtl="0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6" name="Текст 25"/>
          <p:cNvSpPr>
            <a:spLocks noGrp="1"/>
          </p:cNvSpPr>
          <p:nvPr>
            <p:ph type="body" sz="quarter" idx="55"/>
          </p:nvPr>
        </p:nvSpPr>
        <p:spPr>
          <a:xfrm>
            <a:off x="3877897" y="641721"/>
            <a:ext cx="3102706" cy="45719"/>
          </a:xfrm>
          <a:solidFill>
            <a:srgbClr val="00B0F0"/>
          </a:solidFill>
        </p:spPr>
        <p:txBody>
          <a:bodyPr rtlCol="0">
            <a:normAutofit fontScale="25000" lnSpcReduction="20000"/>
          </a:bodyPr>
          <a:lstStyle/>
          <a:p>
            <a:pPr rtl="0"/>
            <a:endParaRPr lang="ru-RU" dirty="0">
              <a:latin typeface="Arial Narrow" panose="020B0606020202030204" pitchFamily="34" charset="0"/>
            </a:endParaRPr>
          </a:p>
        </p:txBody>
      </p:sp>
      <p:cxnSp>
        <p:nvCxnSpPr>
          <p:cNvPr id="47" name="сгиб"/>
          <p:cNvCxnSpPr/>
          <p:nvPr/>
        </p:nvCxnSpPr>
        <p:spPr>
          <a:xfrm>
            <a:off x="7193741" y="-1"/>
            <a:ext cx="0" cy="7561263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сгиб"/>
          <p:cNvCxnSpPr/>
          <p:nvPr/>
        </p:nvCxnSpPr>
        <p:spPr>
          <a:xfrm>
            <a:off x="3511146" y="0"/>
            <a:ext cx="0" cy="7561263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25"/>
          <p:cNvSpPr>
            <a:spLocks noGrp="1"/>
          </p:cNvSpPr>
          <p:nvPr>
            <p:ph type="body" sz="quarter" idx="55"/>
          </p:nvPr>
        </p:nvSpPr>
        <p:spPr>
          <a:xfrm>
            <a:off x="7353141" y="1603110"/>
            <a:ext cx="3102706" cy="45719"/>
          </a:xfrm>
          <a:solidFill>
            <a:srgbClr val="00B0F0"/>
          </a:solidFill>
        </p:spPr>
        <p:txBody>
          <a:bodyPr rtlCol="0">
            <a:normAutofit fontScale="25000" lnSpcReduction="20000"/>
          </a:bodyPr>
          <a:lstStyle/>
          <a:p>
            <a:pPr rtl="0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2988" y="2620652"/>
            <a:ext cx="3199210" cy="1300899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Для применения пониженных 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ставок </a:t>
            </a:r>
            <a:endParaRPr lang="ru-RU" sz="1400" dirty="0" smtClean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(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5% и 7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%) заявлений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в ИФНС </a:t>
            </a:r>
            <a:endParaRPr lang="ru-RU" sz="1400" dirty="0" smtClean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подавать </a:t>
            </a: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не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надо</a:t>
            </a:r>
            <a:r>
              <a:rPr lang="ru-RU" sz="11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. </a:t>
            </a:r>
            <a:endParaRPr lang="ru-RU" sz="1100" b="1" dirty="0" smtClean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Достаточно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отчитаться по НДС и заявить в декларации выбранную ставку. 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52989" y="4051415"/>
            <a:ext cx="3199210" cy="1012720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Применять пониженные ставки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надо в течение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трех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лет </a:t>
            </a:r>
            <a:endParaRPr lang="ru-RU" sz="1400" dirty="0" smtClean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(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если налогоплательщик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не превысит лимит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дохода). 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52988" y="1620249"/>
            <a:ext cx="3199210" cy="886996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Вновь созданные организации и ИП перешедшие на УСН – автоматически освобождаются от НДС</a:t>
            </a:r>
            <a:endParaRPr lang="ru-RU" sz="1400" dirty="0">
              <a:solidFill>
                <a:srgbClr val="C0000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52989" y="5217512"/>
            <a:ext cx="3199209" cy="806216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Срок подачи декларации по НДС </a:t>
            </a:r>
            <a:endParaRPr lang="ru-RU" sz="1400" dirty="0" smtClean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до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25 числа месяца,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следующего за кварталом.</a:t>
            </a:r>
            <a:endParaRPr lang="ru-RU" sz="1400" dirty="0">
              <a:solidFill>
                <a:srgbClr val="C0000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52989" y="6154830"/>
            <a:ext cx="3199210" cy="1212912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Уплата НДС в бюджет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равными частями в течение 3 месяцев после отчетного периода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не позднее 28 числа каждого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месяца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. 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36" name="Прямоугольник с двумя скругленными противолежащими углами 35"/>
          <p:cNvSpPr/>
          <p:nvPr/>
        </p:nvSpPr>
        <p:spPr>
          <a:xfrm flipH="1">
            <a:off x="7428319" y="5431551"/>
            <a:ext cx="3035431" cy="1775155"/>
          </a:xfrm>
          <a:prstGeom prst="round2DiagRect">
            <a:avLst>
              <a:gd name="adj1" fmla="val 563"/>
              <a:gd name="adj2" fmla="val 0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НЕ</a:t>
            </a:r>
            <a:r>
              <a:rPr lang="ru-RU" sz="1600" b="1" u="sng" dirty="0">
                <a:solidFill>
                  <a:srgbClr val="C0000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учитываются в </a:t>
            </a:r>
            <a:r>
              <a:rPr lang="ru-RU" sz="1600" b="1" u="sng" dirty="0" smtClean="0">
                <a:solidFill>
                  <a:srgbClr val="C0000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расчете: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- 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доходы 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в виде курсовой разницы;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- субсидии, 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признаваемые по п. 4.1 ст. 271 НК РФ, при безвозмездной передаче в государственную или муниципальную собственность 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имущества (имущественных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прав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)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772881" y="2541334"/>
            <a:ext cx="3199210" cy="963798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Если доходы за 2025 год </a:t>
            </a:r>
            <a:endParaRPr lang="ru-RU" sz="1400" dirty="0" smtClean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НЕ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превысят 60 </a:t>
            </a:r>
            <a:r>
              <a:rPr lang="ru-RU" sz="1600" b="1" dirty="0" err="1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млн.руб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., </a:t>
            </a:r>
            <a:endParaRPr lang="ru-RU" sz="1600" b="1" dirty="0" smtClean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то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с 2026 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года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освобождение от НДС </a:t>
            </a:r>
            <a:endParaRPr lang="ru-RU" sz="1600" b="1" dirty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772882" y="3642150"/>
            <a:ext cx="3199210" cy="1234650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Если  освобождены от НДС (до 60 млн.), то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выставляются счета-фактуры без НДС и  ведется книга продаж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, чтобы контролировать соблюдение лимита дохода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772881" y="849745"/>
            <a:ext cx="3199210" cy="1552451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Если доходы с начала года </a:t>
            </a:r>
            <a:endParaRPr lang="ru-RU" sz="1400" dirty="0" smtClean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Превысят 60 </a:t>
            </a:r>
            <a:r>
              <a:rPr lang="ru-RU" sz="1600" b="1" dirty="0" err="1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млн.руб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.</a:t>
            </a: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,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</a:t>
            </a:r>
            <a:endParaRPr lang="ru-RU" sz="1400" dirty="0" smtClean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то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утрачивается </a:t>
            </a: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право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на освобождение и со следующего </a:t>
            </a:r>
            <a:endParaRPr lang="ru-RU" sz="1400" dirty="0" smtClean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месяца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нужно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исчислять и уплачивать НДС </a:t>
            </a:r>
            <a:endParaRPr lang="ru-RU" sz="1400" b="1" dirty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772882" y="5051822"/>
            <a:ext cx="3199209" cy="971906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Если вы рассчитываете НДС по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общеустановленным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ставкам (20%, 10%),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книгу покупок вести необходимо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.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772882" y="6158801"/>
            <a:ext cx="3199210" cy="1212912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Если налогоплательщик применяет УСН с объектом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«доходы минус расходы»,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расходы на входной НДС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можно принять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в налоговом учете. 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353141" y="1853331"/>
            <a:ext cx="3199210" cy="798707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Действующие «Упрощенцы» -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доход за 2024 год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 в рамках УСН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7353142" y="2794335"/>
            <a:ext cx="3199210" cy="1111652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Перешедшим с 2025 года на УСН в расчет дохода нужно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брать доходы:</a:t>
            </a:r>
          </a:p>
          <a:p>
            <a:pPr indent="263525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ИП – НДФЛ или 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ЕСХН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  <a:p>
            <a:pPr indent="263525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ЮЛ – налог на прибыль или ЕСХН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353142" y="4033873"/>
            <a:ext cx="3199209" cy="1062845"/>
          </a:xfrm>
          <a:prstGeom prst="roundRect">
            <a:avLst/>
          </a:prstGeom>
          <a:solidFill>
            <a:srgbClr val="CCECFF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Если ИП на патенте, то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учитываются доходы по обоим </a:t>
            </a: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режимам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.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Например,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УСН и ПСН или НДФЛ и ПСН или ЕСХН и ПСН</a:t>
            </a:r>
          </a:p>
        </p:txBody>
      </p:sp>
      <p:sp>
        <p:nvSpPr>
          <p:cNvPr id="3" name="AutoShape 2" descr="http://eups.tax.nalog.ru/Session/749943-zJ0YRppUtZNgp6MJmqHl-apnlimf/MIME/INBOX-MM-1/644-02-B/360_F_114107207_YKIRgjyShoEC0seC1LaahbWM5JMIGwNf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06"/>
          <a:stretch/>
        </p:blipFill>
        <p:spPr bwMode="auto">
          <a:xfrm>
            <a:off x="9384144" y="-1"/>
            <a:ext cx="1309255" cy="12499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6" name="Текст 125"/>
          <p:cNvSpPr>
            <a:spLocks noGrp="1"/>
          </p:cNvSpPr>
          <p:nvPr>
            <p:ph type="body" sz="quarter" idx="44"/>
          </p:nvPr>
        </p:nvSpPr>
        <p:spPr>
          <a:xfrm>
            <a:off x="7276868" y="256140"/>
            <a:ext cx="2295432" cy="1187210"/>
          </a:xfrm>
        </p:spPr>
        <p:txBody>
          <a:bodyPr rtlCol="0"/>
          <a:lstStyle/>
          <a:p>
            <a:pPr algn="ctr" rtl="0">
              <a:lnSpc>
                <a:spcPct val="10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Расчет </a:t>
            </a:r>
            <a:r>
              <a:rPr 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лимита </a:t>
            </a:r>
          </a:p>
          <a:p>
            <a:pPr algn="ctr" rtl="0">
              <a:lnSpc>
                <a:spcPct val="10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60 </a:t>
            </a:r>
            <a:r>
              <a:rPr lang="ru-RU" sz="2800" b="1" dirty="0" err="1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млн.руб</a:t>
            </a:r>
            <a:r>
              <a:rPr 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  <a:latin typeface="Arial Narrow" panose="020B0606020202030204" pitchFamily="34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считаем так:</a:t>
            </a:r>
            <a:endParaRPr lang="ru-RU" sz="2800" b="1" dirty="0">
              <a:solidFill>
                <a:srgbClr val="002060"/>
              </a:solidFill>
              <a:latin typeface="Arial Narrow" panose="020B0606020202030204" pitchFamily="34" charset="0"/>
              <a:ea typeface="Malgun Gothic Semilight" panose="020B0502040204020203" pitchFamily="34" charset="-128"/>
              <a:cs typeface="Malgun Gothic Semilight" panose="020B0502040204020203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304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сный буклет 11х8,5">
  <a:themeElements>
    <a:clrScheme name="Red Brochure">
      <a:dk1>
        <a:sysClr val="windowText" lastClr="000000"/>
      </a:dk1>
      <a:lt1>
        <a:sysClr val="window" lastClr="FFFFFF"/>
      </a:lt1>
      <a:dk2>
        <a:srgbClr val="4C483D"/>
      </a:dk2>
      <a:lt2>
        <a:srgbClr val="E4E3E2"/>
      </a:lt2>
      <a:accent1>
        <a:srgbClr val="F24F4F"/>
      </a:accent1>
      <a:accent2>
        <a:srgbClr val="8DBB70"/>
      </a:accent2>
      <a:accent3>
        <a:srgbClr val="F0BB44"/>
      </a:accent3>
      <a:accent4>
        <a:srgbClr val="61ADBF"/>
      </a:accent4>
      <a:accent5>
        <a:srgbClr val="A3648B"/>
      </a:accent5>
      <a:accent6>
        <a:srgbClr val="F8943F"/>
      </a:accent6>
      <a:hlink>
        <a:srgbClr val="4C483D"/>
      </a:hlink>
      <a:folHlink>
        <a:srgbClr val="A3648B"/>
      </a:folHlink>
    </a:clrScheme>
    <a:fontScheme name="Custom 21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dBrochure.potx" id="{E914270B-3276-4F2E-8580-C3CCE9E5F702}" vid="{E9F90C9B-080A-428F-9657-A3A4573153FD}"/>
    </a:ext>
  </a:extLst>
</a:theme>
</file>

<file path=ppt/theme/theme2.xml><?xml version="1.0" encoding="utf-8"?>
<a:theme xmlns:a="http://schemas.openxmlformats.org/drawingml/2006/main" name="Тема Office">
  <a:themeElements>
    <a:clrScheme name="Red Brochure">
      <a:dk1>
        <a:sysClr val="windowText" lastClr="000000"/>
      </a:dk1>
      <a:lt1>
        <a:sysClr val="window" lastClr="FFFFFF"/>
      </a:lt1>
      <a:dk2>
        <a:srgbClr val="4C483D"/>
      </a:dk2>
      <a:lt2>
        <a:srgbClr val="E4E3E2"/>
      </a:lt2>
      <a:accent1>
        <a:srgbClr val="F24F4F"/>
      </a:accent1>
      <a:accent2>
        <a:srgbClr val="8DBB70"/>
      </a:accent2>
      <a:accent3>
        <a:srgbClr val="F0BB44"/>
      </a:accent3>
      <a:accent4>
        <a:srgbClr val="61ADBF"/>
      </a:accent4>
      <a:accent5>
        <a:srgbClr val="A3648B"/>
      </a:accent5>
      <a:accent6>
        <a:srgbClr val="F8943F"/>
      </a:accent6>
      <a:hlink>
        <a:srgbClr val="4C483D"/>
      </a:hlink>
      <a:folHlink>
        <a:srgbClr val="A3648B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Red Brochure">
      <a:dk1>
        <a:sysClr val="windowText" lastClr="000000"/>
      </a:dk1>
      <a:lt1>
        <a:sysClr val="window" lastClr="FFFFFF"/>
      </a:lt1>
      <a:dk2>
        <a:srgbClr val="4C483D"/>
      </a:dk2>
      <a:lt2>
        <a:srgbClr val="E4E3E2"/>
      </a:lt2>
      <a:accent1>
        <a:srgbClr val="F24F4F"/>
      </a:accent1>
      <a:accent2>
        <a:srgbClr val="8DBB70"/>
      </a:accent2>
      <a:accent3>
        <a:srgbClr val="F0BB44"/>
      </a:accent3>
      <a:accent4>
        <a:srgbClr val="61ADBF"/>
      </a:accent4>
      <a:accent5>
        <a:srgbClr val="A3648B"/>
      </a:accent5>
      <a:accent6>
        <a:srgbClr val="F8943F"/>
      </a:accent6>
      <a:hlink>
        <a:srgbClr val="4C483D"/>
      </a:hlink>
      <a:folHlink>
        <a:srgbClr val="A3648B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5141</TotalTime>
  <Words>610</Words>
  <Application>Microsoft Office PowerPoint</Application>
  <PresentationFormat>Произвольный</PresentationFormat>
  <Paragraphs>59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Красный буклет 11х8,5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Швалева Полина Алексеевна</dc:creator>
  <cp:lastModifiedBy>Бурнышева Татьяна Валерьевна</cp:lastModifiedBy>
  <cp:revision>96</cp:revision>
  <cp:lastPrinted>2024-11-29T06:19:20Z</cp:lastPrinted>
  <dcterms:created xsi:type="dcterms:W3CDTF">2014-05-09T17:43:57Z</dcterms:created>
  <dcterms:modified xsi:type="dcterms:W3CDTF">2024-11-29T08:28:49Z</dcterms:modified>
</cp:coreProperties>
</file>