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1"/>
  </p:sldMasterIdLst>
  <p:notesMasterIdLst>
    <p:notesMasterId r:id="rId32"/>
  </p:notesMasterIdLst>
  <p:sldIdLst>
    <p:sldId id="509" r:id="rId2"/>
    <p:sldId id="798" r:id="rId3"/>
    <p:sldId id="790" r:id="rId4"/>
    <p:sldId id="799" r:id="rId5"/>
    <p:sldId id="819" r:id="rId6"/>
    <p:sldId id="800" r:id="rId7"/>
    <p:sldId id="802" r:id="rId8"/>
    <p:sldId id="805" r:id="rId9"/>
    <p:sldId id="807" r:id="rId10"/>
    <p:sldId id="809" r:id="rId11"/>
    <p:sldId id="810" r:id="rId12"/>
    <p:sldId id="793" r:id="rId13"/>
    <p:sldId id="825" r:id="rId14"/>
    <p:sldId id="811" r:id="rId15"/>
    <p:sldId id="813" r:id="rId16"/>
    <p:sldId id="794" r:id="rId17"/>
    <p:sldId id="795" r:id="rId18"/>
    <p:sldId id="796" r:id="rId19"/>
    <p:sldId id="820" r:id="rId20"/>
    <p:sldId id="822" r:id="rId21"/>
    <p:sldId id="823" r:id="rId22"/>
    <p:sldId id="824" r:id="rId23"/>
    <p:sldId id="821" r:id="rId24"/>
    <p:sldId id="815" r:id="rId25"/>
    <p:sldId id="816" r:id="rId26"/>
    <p:sldId id="826" r:id="rId27"/>
    <p:sldId id="817" r:id="rId28"/>
    <p:sldId id="803" r:id="rId29"/>
    <p:sldId id="827" r:id="rId30"/>
    <p:sldId id="814" r:id="rId31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ина Алексеевна Аникеева" initials="ЯАА" lastIdx="1" clrIdx="0">
    <p:extLst>
      <p:ext uri="{19B8F6BF-5375-455C-9EA6-DF929625EA0E}">
        <p15:presenceInfo xmlns:p15="http://schemas.microsoft.com/office/powerpoint/2012/main" userId="S-1-5-21-3053196614-3946302926-1709801997-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8000"/>
    <a:srgbClr val="A50021"/>
    <a:srgbClr val="BE4E8E"/>
    <a:srgbClr val="0000FF"/>
    <a:srgbClr val="7E0018"/>
    <a:srgbClr val="0099FF"/>
    <a:srgbClr val="CC0000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79651" autoAdjust="0"/>
  </p:normalViewPr>
  <p:slideViewPr>
    <p:cSldViewPr>
      <p:cViewPr varScale="1">
        <p:scale>
          <a:sx n="76" d="100"/>
          <a:sy n="76" d="100"/>
        </p:scale>
        <p:origin x="1188" y="96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4E3B2EA3-4E36-494C-8567-729174FC1295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283FCA74-D61F-4F81-931D-B72957760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7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24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0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4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2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1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3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8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17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5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8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9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1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0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9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9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5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CA74-D61F-4F81-931D-B7295776015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BF573-2227-487E-9618-DB9846C8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AC3CCB-5D27-4C25-9E1A-56949BFC9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FE2D9-4543-44E7-A535-55EC52D0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5C1C8-75C4-4E79-9E2F-F8EDFC94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9B9B1-2412-4F14-9B82-470BB3F5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0453-DCCE-4E74-861E-B9291E4E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A7E3C-55E5-448A-9FEE-497297E32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6EBC6-21C3-4D48-9A5C-59ADEF93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49D3E-F664-4EBC-8BA7-1677F9B4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A6441-7415-46C2-9F99-49267659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5676CC-E610-43D6-B87F-73DFEA2F8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E4F2D-E575-4CD8-BFD1-AF1F96DA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B5455-5E79-4E8A-BC07-C19124A6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E0489-3182-4555-8B55-9ED7E34A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39D83-DBD5-4582-A4D6-B9665467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48B85-4A16-466A-A60E-D1C6D444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CD4A7-1865-45BD-8598-15CB5173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16F07-39B1-4B82-8276-438A1908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5C26C-4999-40C1-B1C7-AA247C13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BF5C9-F268-44AC-A1EE-5B4E945D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F7318-11C9-4CB7-B09D-81930091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21632-0EF0-41FC-A433-F5DE20B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1A371-C8AF-4028-A5DD-3E5A6FE1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28151-1599-4F10-83AF-D8487DE7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EDD81-5D20-475A-BC13-2E805288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2C0BA-E90C-48F1-BF7F-74443015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FABF-026C-4186-B004-E5A1BAD96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FB1819-DC51-4EB0-BF53-AD15761FB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EA3E2-22F0-43D8-806A-E5CC9D70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C938F-B04F-49E6-8006-0A5DE435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A382CE-0550-4AFE-A88F-3A39489A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90CFE-F750-41DF-8827-14C97D82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E5A86-AFAF-4C72-A9F6-F8D9E721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C103-7027-433D-9C64-7DC39AD8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D7CD50-1050-41FF-97C1-D148F2C09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FFCF64-C509-47B5-8882-D3485D75E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47ADEC-E119-488F-8D72-19298CED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2988B9-6FBF-48CC-A1C1-10568E84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9D41A6-3016-44FF-A73D-5D446BED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4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8A581-B249-427A-9000-78D44A33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9D738A-1BE4-4EFD-91AB-CBDB213B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3CF95A-B425-4ACB-BD3C-448FE393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F14982-FCCE-40BD-AF64-33471F2F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F8CC77-0D7E-4076-9C62-62F956A0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6C6534-5788-489C-9CAE-03F3AD0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DB266-DBEB-48CF-9455-59E56B19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2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A2E1A-95BA-4E35-9458-7C09A4E5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9E1AF9-2542-40D6-9F56-EB6D6A50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7A96F5-69CD-4073-8E58-28AD82F45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F3491-4CA3-4724-9E22-AB541B12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48993-6795-4FA8-B6D5-08096F11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33FA4-B80C-43C3-9F17-BB4988C2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DE2EC-D8CA-4A8F-A887-D103F6E3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565974-2FA9-4D80-9420-3FED49CD8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9EF7D-BD87-42AF-B645-8B8F54313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BF8062-42B6-4841-806C-140FFB21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72CF8-896F-49F4-B67B-C4B7A2CD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C2D9B-C5BE-4210-AB4E-0181016A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70613-7FE2-47CC-80A9-9C8DDBEA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BBA5F-EDBD-4711-ADC2-8CCBF575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072A7-C940-4919-A65A-304A5281C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FD5A-51E7-4869-8015-1F498E543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4EC72-9167-422B-AB82-2D5221848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92A36-84C0-4923-BE8F-764B2F783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C4A6-6026-4F87-8DDE-47DE050A5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DEE555F0EA8694B525361705B2E18216EA26692134341139230C7A6F3210C9E63DCDDDC3708130E917F75E43D653DD04770A2EC782C512F4p4j7H" TargetMode="External"/><Relationship Id="rId5" Type="http://schemas.openxmlformats.org/officeDocument/2006/relationships/hyperlink" Target="consultantplus://offline/ref=00FE41640E2263F04F91B554CE76D0E288880A51F9452D26C0829B97E232BF2F6BD6190E794D402F6A132F66DF3Bx9H" TargetMode="External"/><Relationship Id="rId4" Type="http://schemas.openxmlformats.org/officeDocument/2006/relationships/hyperlink" Target="consultantplus://offline/ref=00FE41640E2263F04F91B554CE76D0E2888F0352FB452D26C0829B97E232BF2F79D641027B4B5E2E6006793799EFDAD26E1546F2C800648634x6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grohim_90@mail.ru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4608" y="2708921"/>
            <a:ext cx="77768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ПОБОЧНЫХ ПРОДУКТАХ ЖИВОТНОВОДСТВА</a:t>
            </a:r>
            <a:b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592" y="5373216"/>
            <a:ext cx="8064896" cy="812202"/>
          </a:xfrm>
        </p:spPr>
        <p:txBody>
          <a:bodyPr>
            <a:normAutofit/>
          </a:bodyPr>
          <a:lstStyle/>
          <a:p>
            <a:pPr algn="l">
              <a:lnSpc>
                <a:spcPts val="27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Перевойко Жанна Александровна, начальник консультационного отдела ГКУ ПК «Центр развития агробизнеса»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6969224" y="581758"/>
            <a:ext cx="747395" cy="382905"/>
            <a:chOff x="4932809" y="793587"/>
            <a:chExt cx="747395" cy="382905"/>
          </a:xfrm>
        </p:grpSpPr>
        <p:sp>
          <p:nvSpPr>
            <p:cNvPr id="6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5"/>
          <p:cNvSpPr/>
          <p:nvPr/>
        </p:nvSpPr>
        <p:spPr>
          <a:xfrm>
            <a:off x="7833320" y="581758"/>
            <a:ext cx="977900" cy="382905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6393160" y="1043168"/>
            <a:ext cx="315370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2A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42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2391"/>
          </a:xfrm>
        </p:spPr>
      </p:pic>
      <p:sp>
        <p:nvSpPr>
          <p:cNvPr id="6" name="Прямоугольник 5"/>
          <p:cNvSpPr/>
          <p:nvPr/>
        </p:nvSpPr>
        <p:spPr>
          <a:xfrm>
            <a:off x="164468" y="116632"/>
            <a:ext cx="9577064" cy="613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7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31 октября 2022 г № 1940 «Об утверждении требований к обращению побочных продуктов животноводства»</a:t>
            </a:r>
            <a:endParaRPr lang="ru-RU" sz="17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504" y="869086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Требования к использованию побочных продуктов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животноводства и их реализации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520" y="1654626"/>
            <a:ext cx="9073008" cy="47705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Использование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необработанных, </a:t>
            </a:r>
            <a:r>
              <a:rPr lang="ru-RU" sz="16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непереработанных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ППЖ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</a:t>
            </a:r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допускается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600" b="1" dirty="0">
              <a:solidFill>
                <a:srgbClr val="8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почву земель сельскохозяйственного назначения должно осуществляться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расстоянии не менее 300 метров от границ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жилой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застройки</a:t>
            </a:r>
          </a:p>
          <a:p>
            <a:pPr marL="342900" indent="-342900" algn="just">
              <a:buFontTx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Объемы и периодичность внесения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почву земель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должны исключать смыв питательных веществ в подземные и поверхностные водные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</a:p>
          <a:p>
            <a:pPr marL="342900" indent="-342900" algn="just">
              <a:buFontTx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внесение обработанных и переработанных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почву земель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назначения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высоте снежного покрова 20 </a:t>
            </a:r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менее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исключения смыва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питательных веществ в подземные и поверхностные водные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</a:p>
          <a:p>
            <a:pPr marL="342900" indent="-342900" algn="just">
              <a:buFontTx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вносятся в почву земель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назначения, относящихся 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угодьям, посредством равномерного внесения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площади</a:t>
            </a:r>
          </a:p>
          <a:p>
            <a:pPr marL="342900" indent="-342900" algn="just">
              <a:buFontTx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b="1" u="sng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 реализация </a:t>
            </a:r>
            <a:r>
              <a:rPr lang="ru-RU" sz="16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sz="1600" b="1" u="sng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осуществляются на основании технических условий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, утвержденных их изготовителем, определяющих характеристики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ППЖ,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способы их обработки, переработки и условия использования, методы контроля и требования к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endParaRPr lang="ru-RU" sz="1600" b="1" dirty="0">
              <a:solidFill>
                <a:srgbClr val="8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851" y="182075"/>
            <a:ext cx="9433048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ru-RU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СОДЕРЖАНИЮ ТЕХНИЧЕСКИХ УСЛОВИЙ</a:t>
            </a:r>
            <a:endParaRPr lang="ru-RU" sz="17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1124744"/>
            <a:ext cx="9433048" cy="440120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производственного объекта, исходного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сырья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хранению, переработке, транспортировке, реализации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использованию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условия, порядок, а также методы осуществления технологического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безопасности, в том числе санитарно-эпидемиологические, ветеринарные, охране окружающей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маркировке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08" y="57993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условия может разработать собственник ППЖ или специализированная организация 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kartinkin.net/uploads/posts/2022-12/1670343524_4-kartinkin-net-p-simvoli-dlya-prezentatsii-kartinki-krasivo-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EF5C2"/>
              </a:clrFrom>
              <a:clrTo>
                <a:srgbClr val="CEF5C2">
                  <a:alpha val="0"/>
                </a:srgbClr>
              </a:clrTo>
            </a:clrChange>
            <a:duotone>
              <a:prstClr val="black"/>
              <a:srgbClr val="8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6" y="5649209"/>
            <a:ext cx="739662" cy="7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7496" y="6093296"/>
            <a:ext cx="504056" cy="471488"/>
          </a:xfrm>
        </p:spPr>
        <p:txBody>
          <a:bodyPr vert="horz" lIns="91440" tIns="45720" rIns="91440" bIns="45720" rtlCol="0" anchor="ctr"/>
          <a:lstStyle/>
          <a:p>
            <a:fld id="{077204B7-5A84-4641-AD91-3B1146CA28E1}" type="slidenum">
              <a:rPr lang="en-GB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632520" y="207747"/>
            <a:ext cx="8784976" cy="12961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Перечень нарушений требований к обращению побочных продуктов животноводства, в результате которых побочные продукты животноводства признаются отходами</a:t>
            </a:r>
          </a:p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(распоряжение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Правительства РФ от 31.10.2022 №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3256-р)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740248"/>
            <a:ext cx="8712967" cy="37548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хранение необработанных,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переработанных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побочных продуктов животноводства,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их обработка и переработка 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вне специально оборудованных сооружений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(или) мест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предназначенных для хранения и (или) обработки, переработки побочных продуктов животноводства, в том числе навозохранилищ, пометохранилищ;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побочных продуктов животноводства с несоблюдением Нормативов содержания токсичных элементов, пестицидов, патогенных и болезнетворных микроорганизмов и паразитов;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побочных продуктов животноводства, не соответствующих Нормативов содержания токсичных элементов, пестицидов, патогенных и болезнетворных микроорганизмов и паразитов, лицам, </a:t>
            </a:r>
            <a:r>
              <a:rPr lang="ru-RU" sz="1400" b="1" u="sng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осуществляющим деятельность по производству сельскохозяйственной продукции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хранение, обработка, переработка побочных продуктов животноводства вместе с хозяйственно-бытовыми, производственными и смешанными сточными водами;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побочных продуктов не обеспечивающая предотвращения загрязнения среды.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04529" y="5609573"/>
            <a:ext cx="8640958" cy="1119659"/>
          </a:xfrm>
          <a:prstGeom prst="flowChartAlternateProcess">
            <a:avLst/>
          </a:prstGeom>
          <a:ln w="28575" cmpd="sng">
            <a:solidFill>
              <a:schemeClr val="accent6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7" tIns="45695" rIns="91387" bIns="45695" rtlCol="0" anchor="ctr"/>
          <a:lstStyle/>
          <a:p>
            <a:pPr algn="ctr" fontAlgn="base"/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случае выявления таких нарушений собственник побочных продуктов животноводства, признанных отходами, </a:t>
            </a:r>
            <a:r>
              <a:rPr lang="ru-RU" b="1" u="sng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обязан внести плату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за негативное воздействие на окружающую среду!!!</a:t>
            </a:r>
            <a:endParaRPr lang="ru-RU" altLang="en-US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52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uiExpand="1" build="p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7496" y="6093296"/>
            <a:ext cx="504056" cy="471488"/>
          </a:xfrm>
        </p:spPr>
        <p:txBody>
          <a:bodyPr vert="horz" lIns="91440" tIns="45720" rIns="91440" bIns="45720" rtlCol="0" anchor="ctr"/>
          <a:lstStyle/>
          <a:p>
            <a:fld id="{077204B7-5A84-4641-AD91-3B1146CA28E1}" type="slidenum">
              <a:rPr lang="en-GB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002"/>
            <a:ext cx="10120283" cy="7151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563" y="18864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признании ППЖ отходами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536" y="836712"/>
            <a:ext cx="9577064" cy="17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Побочные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животноводства признаются отходами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случае установления в рамках федерального государственного контроля (надзора) в сфере ветеринарии и (или) федерального государственного земельного контроля (надзора) на землях сельскохозяйственного назначения, оборот которых регулируется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Федеральным   законом от 24.07.2002 № 101-ФЗ Об обороте земель сельскохозяйственного назначения, нарушений требований к обращению ППЖ.</a:t>
            </a:r>
            <a:r>
              <a:rPr lang="ru-RU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 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537" y="2763870"/>
            <a:ext cx="9577064" cy="9233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</a:rPr>
              <a:t>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Датой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является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вступления в законную силу акта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контрольного (надзорного) мероприятия в рамках федерального государственного контроля в сфере ветеринарии или федерального земельного контроля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088" y="3860032"/>
            <a:ext cx="9562512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размещении побочных продуктов животноводства, признанных отходами в соответствии с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частью 6 статьи 5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Федерального закона "О побочных продуктах животноводства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 внесении изменений в отдельные законодательные акты Российской Федерации",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лицами, обязанными вносить плату, являются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собственники побочных продуктов животноводства, признанных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отходами</a:t>
            </a:r>
            <a:endParaRPr lang="ru-RU" dirty="0">
              <a:solidFill>
                <a:srgbClr val="8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4528" y="188640"/>
            <a:ext cx="90390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РАЗМЕЩЕНИЕ ОТХОДОВ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12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</a:rPr>
              <a:t>solnce59@mail.ru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550" y="779915"/>
            <a:ext cx="9433048" cy="11079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сентября 2023 года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плата за размещение отходов </a:t>
            </a:r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лимитов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размещение отходов, либо в соответствии с декларацией  о воздействии  на окружающую сред, либо в соответствии с отчетностью об образовании, утилизации, обезвреживании, о размещении отходов (</a:t>
            </a:r>
            <a:r>
              <a:rPr lang="ru-RU" sz="16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рассчитывается по формуле: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Консультант Плю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03" y="2009745"/>
            <a:ext cx="4104456" cy="6273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0550" y="2564904"/>
            <a:ext cx="9433048" cy="24006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де: </a:t>
            </a:r>
          </a:p>
          <a:p>
            <a:pPr>
              <a:lnSpc>
                <a:spcPts val="1800"/>
              </a:lnSpc>
            </a:pPr>
            <a:r>
              <a:rPr lang="ru-RU" sz="1400" b="1" dirty="0" err="1" smtClean="0"/>
              <a:t>М</a:t>
            </a:r>
            <a:r>
              <a:rPr lang="ru-RU" sz="1400" b="1" baseline="-25000" dirty="0" err="1" smtClean="0"/>
              <a:t>лj</a:t>
            </a:r>
            <a:r>
              <a:rPr lang="ru-RU" sz="1400" dirty="0" smtClean="0"/>
              <a:t> </a:t>
            </a:r>
            <a:r>
              <a:rPr lang="ru-RU" sz="1400" dirty="0"/>
              <a:t>- платежная база за размещение отходов j-</a:t>
            </a:r>
            <a:r>
              <a:rPr lang="ru-RU" sz="1400" dirty="0" err="1"/>
              <a:t>го</a:t>
            </a:r>
            <a:r>
              <a:rPr lang="ru-RU" sz="1400" dirty="0"/>
              <a:t> класса опасности (за исключением твердых коммунальных отходов</a:t>
            </a:r>
            <a:r>
              <a:rPr lang="ru-RU" sz="1400" dirty="0" smtClean="0"/>
              <a:t>);</a:t>
            </a:r>
          </a:p>
          <a:p>
            <a:pPr>
              <a:lnSpc>
                <a:spcPts val="1800"/>
              </a:lnSpc>
            </a:pPr>
            <a:r>
              <a:rPr lang="ru-RU" sz="1400" b="1" dirty="0" err="1"/>
              <a:t>Н</a:t>
            </a:r>
            <a:r>
              <a:rPr lang="ru-RU" sz="1400" b="1" baseline="-25000" dirty="0" err="1"/>
              <a:t>плj</a:t>
            </a:r>
            <a:r>
              <a:rPr lang="ru-RU" sz="1400" dirty="0"/>
              <a:t> - ставка платы за размещение отходов j-</a:t>
            </a:r>
            <a:r>
              <a:rPr lang="ru-RU" sz="1400" dirty="0" err="1"/>
              <a:t>го</a:t>
            </a:r>
            <a:r>
              <a:rPr lang="ru-RU" sz="1400" dirty="0"/>
              <a:t> класса </a:t>
            </a:r>
            <a:r>
              <a:rPr lang="ru-RU" sz="1400" dirty="0" smtClean="0"/>
              <a:t>опасности</a:t>
            </a:r>
          </a:p>
          <a:p>
            <a:pPr>
              <a:lnSpc>
                <a:spcPts val="1800"/>
              </a:lnSpc>
            </a:pPr>
            <a:r>
              <a:rPr lang="ru-RU" sz="1400" b="1" dirty="0"/>
              <a:t>К</a:t>
            </a:r>
            <a:r>
              <a:rPr lang="ru-RU" sz="1400" b="1" baseline="-25000" dirty="0"/>
              <a:t>от</a:t>
            </a:r>
            <a:r>
              <a:rPr lang="ru-RU" sz="1400" dirty="0"/>
              <a:t> - дополнительный коэффициент к ставкам платы в отношении территорий и объектов, находящихся под особой охраной в соответствии с федеральными законами, равный </a:t>
            </a:r>
            <a:r>
              <a:rPr lang="ru-RU" sz="1400" dirty="0" smtClean="0"/>
              <a:t>2.</a:t>
            </a:r>
          </a:p>
          <a:p>
            <a:pPr>
              <a:lnSpc>
                <a:spcPts val="1800"/>
              </a:lnSpc>
            </a:pPr>
            <a:r>
              <a:rPr lang="ru-RU" sz="1400" b="1" dirty="0"/>
              <a:t>К</a:t>
            </a:r>
            <a:r>
              <a:rPr lang="ru-RU" sz="1400" b="1" baseline="-25000" dirty="0"/>
              <a:t>л</a:t>
            </a:r>
            <a:r>
              <a:rPr lang="ru-RU" sz="1400" dirty="0"/>
              <a:t> - коэффициент к ставке платы за размещение отходов j-</a:t>
            </a:r>
            <a:r>
              <a:rPr lang="ru-RU" sz="1400" dirty="0" err="1"/>
              <a:t>го</a:t>
            </a:r>
            <a:r>
              <a:rPr lang="ru-RU" sz="1400" dirty="0"/>
              <a:t> класса опасности за объем или массу отходов, размещенных в пределах лимитов на их размещение, а также в соответствии с декларацией о воздействии на окружающую среду либо отчетностью об образовании, утилизации, обезвреживании, о размещении отходов, равный 1</a:t>
            </a:r>
          </a:p>
          <a:p>
            <a:pPr>
              <a:lnSpc>
                <a:spcPts val="1800"/>
              </a:lnSpc>
            </a:pPr>
            <a:r>
              <a:rPr lang="ru-RU" sz="1400" b="1" dirty="0" smtClean="0"/>
              <a:t>К</a:t>
            </a:r>
            <a:r>
              <a:rPr lang="ru-RU" sz="1400" b="1" baseline="-25000" dirty="0" smtClean="0"/>
              <a:t>ст</a:t>
            </a:r>
            <a:r>
              <a:rPr lang="ru-RU" sz="1400" dirty="0" smtClean="0"/>
              <a:t> </a:t>
            </a:r>
            <a:r>
              <a:rPr lang="ru-RU" sz="1400" dirty="0"/>
              <a:t>- стимулирующий коэффициент к ставке платы за размещение отходов j-</a:t>
            </a:r>
            <a:r>
              <a:rPr lang="ru-RU" sz="1400" dirty="0" err="1"/>
              <a:t>го</a:t>
            </a:r>
            <a:r>
              <a:rPr lang="ru-RU" sz="1400" dirty="0"/>
              <a:t> класса </a:t>
            </a:r>
            <a:r>
              <a:rPr lang="ru-RU" sz="1400" dirty="0" smtClean="0"/>
              <a:t>опасности,</a:t>
            </a:r>
            <a:r>
              <a:rPr lang="ru-RU" dirty="0"/>
              <a:t> </a:t>
            </a:r>
            <a:r>
              <a:rPr lang="ru-RU" sz="1400" dirty="0"/>
              <a:t>за объем или массу отходов производства и потребления, размещенных в пределах лимитов на их </a:t>
            </a:r>
            <a:r>
              <a:rPr lang="ru-RU" sz="1400" dirty="0" smtClean="0"/>
              <a:t>размещение равен 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50" y="5182166"/>
            <a:ext cx="9433048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ферма на 200 дойных коров, суточный выход навоза  с 1 гол. – 55 кг, Объем навоза в год 4015 т: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4015 * 663,2 *</a:t>
            </a:r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1,19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*1*1=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3 168 670 руб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1,19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применяется к ставкам установленным на 2018 год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 animBg="1"/>
      <p:bldP spid="6" grpId="1" animBg="1"/>
      <p:bldP spid="8" grpId="0" uiExpand="1" build="p" animBg="1"/>
      <p:bldP spid="8" grpId="1" animBg="1"/>
      <p:bldP spid="9" grpId="0" uiExpand="1" build="p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4528" y="188640"/>
            <a:ext cx="90390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РАЗМЕЩЕНИЕ ОТХОДОВ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12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</a:rPr>
              <a:t>solnce59@mail.ru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550" y="779915"/>
            <a:ext cx="9433048" cy="153888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2023 года  вступили в силу  новые правила расчета и взимания платы за НВОС (Постановление Правительства РФ от 31.05.2023  № 881)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Новые правила действуют с 1 сентября 2023 г  до 1 сентября  2029 года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новым правилам плата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размещение и (или складирование) побочных продуктов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производства, признанных отходами, при размещении в срок, не превышающий 11 мес. с даты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образования таких продуктов, будет определяться по формуле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550" y="2964722"/>
            <a:ext cx="9433048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де: </a:t>
            </a:r>
          </a:p>
          <a:p>
            <a:pPr>
              <a:lnSpc>
                <a:spcPts val="1800"/>
              </a:lnSpc>
            </a:pPr>
            <a:r>
              <a:rPr lang="ru-RU" sz="1400" b="1" dirty="0" err="1" smtClean="0"/>
              <a:t>Мпб</a:t>
            </a:r>
            <a:r>
              <a:rPr lang="ru-RU" sz="1400" dirty="0" smtClean="0"/>
              <a:t> </a:t>
            </a:r>
            <a:r>
              <a:rPr lang="ru-RU" sz="1400" dirty="0"/>
              <a:t>- платежная база за размещение отходов j-</a:t>
            </a:r>
            <a:r>
              <a:rPr lang="ru-RU" sz="1400" dirty="0" err="1"/>
              <a:t>го</a:t>
            </a:r>
            <a:r>
              <a:rPr lang="ru-RU" sz="1400" dirty="0"/>
              <a:t> класса опасности (за исключением твердых коммунальных отходов</a:t>
            </a:r>
            <a:r>
              <a:rPr lang="ru-RU" sz="1400" dirty="0" smtClean="0"/>
              <a:t>);</a:t>
            </a:r>
          </a:p>
          <a:p>
            <a:pPr>
              <a:lnSpc>
                <a:spcPts val="1800"/>
              </a:lnSpc>
            </a:pPr>
            <a:r>
              <a:rPr lang="ru-RU" sz="1400" b="1" dirty="0" err="1" smtClean="0"/>
              <a:t>Н</a:t>
            </a:r>
            <a:r>
              <a:rPr lang="ru-RU" sz="1400" b="1" baseline="-25000" dirty="0" err="1" smtClean="0"/>
              <a:t>пл</a:t>
            </a:r>
            <a:r>
              <a:rPr lang="ru-RU" sz="1400" dirty="0" smtClean="0"/>
              <a:t> </a:t>
            </a:r>
            <a:r>
              <a:rPr lang="ru-RU" sz="1400" dirty="0"/>
              <a:t>- ставка платы за размещение отходов j-</a:t>
            </a:r>
            <a:r>
              <a:rPr lang="ru-RU" sz="1400" dirty="0" err="1"/>
              <a:t>го</a:t>
            </a:r>
            <a:r>
              <a:rPr lang="ru-RU" sz="1400" dirty="0"/>
              <a:t> класса </a:t>
            </a:r>
            <a:r>
              <a:rPr lang="ru-RU" sz="1400" dirty="0" smtClean="0"/>
              <a:t>опасности</a:t>
            </a:r>
          </a:p>
          <a:p>
            <a:pPr>
              <a:lnSpc>
                <a:spcPts val="1800"/>
              </a:lnSpc>
            </a:pPr>
            <a:r>
              <a:rPr lang="ru-RU" sz="1400" b="1" dirty="0"/>
              <a:t>К</a:t>
            </a:r>
            <a:r>
              <a:rPr lang="ru-RU" sz="1400" b="1" baseline="-25000" dirty="0"/>
              <a:t>от</a:t>
            </a:r>
            <a:r>
              <a:rPr lang="ru-RU" sz="1400" dirty="0"/>
              <a:t> - дополнительный коэффициент к ставкам платы в отношении территорий и объектов, находящихся под особой охраной в соответствии с федеральными законами, равный </a:t>
            </a:r>
            <a:r>
              <a:rPr lang="ru-RU" sz="1400" dirty="0" smtClean="0"/>
              <a:t>2.</a:t>
            </a:r>
          </a:p>
          <a:p>
            <a:pPr>
              <a:lnSpc>
                <a:spcPts val="1800"/>
              </a:lnSpc>
            </a:pPr>
            <a:r>
              <a:rPr lang="ru-RU" sz="1400" b="1" dirty="0" err="1" smtClean="0"/>
              <a:t>К</a:t>
            </a:r>
            <a:r>
              <a:rPr lang="ru-RU" sz="800" b="1" dirty="0" err="1" smtClean="0"/>
              <a:t>сл</a:t>
            </a:r>
            <a:r>
              <a:rPr lang="ru-RU" sz="1400" dirty="0" smtClean="0"/>
              <a:t> </a:t>
            </a:r>
            <a:r>
              <a:rPr lang="ru-RU" sz="1400" dirty="0"/>
              <a:t>- коэффициент за объем или массу отходов производства и потребления, размещенных с превышением установленных лимитов на их размещение либо указанных в декларации о воздействии на окружающую среду, а также </a:t>
            </a:r>
            <a:r>
              <a:rPr lang="ru-RU" sz="1400" dirty="0" smtClean="0"/>
              <a:t>отчетностью </a:t>
            </a:r>
            <a:r>
              <a:rPr lang="ru-RU" sz="1400" dirty="0"/>
              <a:t>об образовании, утилизации, обезвреживании, о размещении отходов, равный </a:t>
            </a:r>
            <a:r>
              <a:rPr lang="ru-RU" sz="1400" dirty="0" smtClean="0"/>
              <a:t>25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0550" y="5182166"/>
            <a:ext cx="9433048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ферма на 200 дойных коров, суточный выход навоза  с 1 гол. – 55 кг, Объем навоза в год 4015 т: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4015 * 663,2 *</a:t>
            </a:r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1,19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*1*25 =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79 216 753 руб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1,19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применяется к ставкам установленным на 2018 год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8744" y="243686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</a:t>
            </a:r>
            <a:r>
              <a:rPr lang="ru-RU" dirty="0" err="1" smtClean="0"/>
              <a:t>пб</a:t>
            </a:r>
            <a:r>
              <a:rPr lang="ru-RU" dirty="0" smtClean="0"/>
              <a:t> = ∑ (</a:t>
            </a:r>
            <a:r>
              <a:rPr lang="ru-RU" sz="2400" dirty="0" err="1" smtClean="0"/>
              <a:t>М</a:t>
            </a:r>
            <a:r>
              <a:rPr lang="ru-RU" dirty="0" err="1" smtClean="0"/>
              <a:t>пб</a:t>
            </a:r>
            <a:r>
              <a:rPr lang="ru-RU" dirty="0" smtClean="0"/>
              <a:t>*</a:t>
            </a:r>
            <a:r>
              <a:rPr lang="ru-RU" sz="2400" dirty="0" err="1" smtClean="0"/>
              <a:t>Н</a:t>
            </a:r>
            <a:r>
              <a:rPr lang="ru-RU" dirty="0" err="1" smtClean="0"/>
              <a:t>пл</a:t>
            </a:r>
            <a:r>
              <a:rPr lang="ru-RU" dirty="0" smtClean="0"/>
              <a:t>*</a:t>
            </a:r>
            <a:r>
              <a:rPr lang="ru-RU" sz="2400" dirty="0" smtClean="0"/>
              <a:t>К</a:t>
            </a:r>
            <a:r>
              <a:rPr lang="ru-RU" dirty="0" smtClean="0"/>
              <a:t>от*</a:t>
            </a:r>
            <a:r>
              <a:rPr lang="ru-RU" sz="2400" dirty="0" err="1" smtClean="0"/>
              <a:t>К</a:t>
            </a:r>
            <a:r>
              <a:rPr lang="ru-RU" dirty="0" err="1" smtClean="0"/>
              <a:t>сл</a:t>
            </a:r>
            <a:r>
              <a:rPr lang="ru-RU" dirty="0" smtClean="0"/>
              <a:t> 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 animBg="1"/>
      <p:bldP spid="6" grpId="1" animBg="1"/>
      <p:bldP spid="8" grpId="0" uiExpand="1" build="p" animBg="1"/>
      <p:bldP spid="8" grpId="1" animBg="1"/>
      <p:bldP spid="9" grpId="0" uiExpand="1" build="p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7496" y="6093296"/>
            <a:ext cx="504056" cy="471488"/>
          </a:xfrm>
        </p:spPr>
        <p:txBody>
          <a:bodyPr vert="horz" lIns="91440" tIns="45720" rIns="91440" bIns="45720" rtlCol="0" anchor="ctr"/>
          <a:lstStyle/>
          <a:p>
            <a:fld id="{077204B7-5A84-4641-AD91-3B1146CA28E1}" type="slidenum">
              <a:rPr lang="en-GB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24354"/>
              </p:ext>
            </p:extLst>
          </p:nvPr>
        </p:nvGraphicFramePr>
        <p:xfrm>
          <a:off x="635612" y="2533171"/>
          <a:ext cx="8640960" cy="2487930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федерального государственного </a:t>
                      </a:r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ветеринарного контроля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(надзора) при: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федерального государственного </a:t>
                      </a:r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земельного контроля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(надзора) при: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хранении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ППЖ на землях сельскохозяйственного назначения, оборот которых регулируется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ФЗ </a:t>
                      </a:r>
                      <a:b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24.07.2002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101-ФЗ «Об обороте земель сельскохозяйственного назначения»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обработке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переработке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транспортировке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2520" y="260648"/>
            <a:ext cx="895289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 от 29 октября 2022 г № 1925 «О внесении изменений в положение о федеральном государственном земельном контроле (надзоре) и положение о федеральном государственном ветеринарном контроле (надзоре)»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0596" y="182827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(НАДЗОР) В ОБЛАСТИ ОБРАЩЕНИЯ ППЖ</a:t>
            </a:r>
          </a:p>
        </p:txBody>
      </p:sp>
    </p:spTree>
    <p:extLst>
      <p:ext uri="{BB962C8B-B14F-4D97-AF65-F5344CB8AC3E}">
        <p14:creationId xmlns:p14="http://schemas.microsoft.com/office/powerpoint/2010/main" val="148629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7496" y="6093296"/>
            <a:ext cx="504056" cy="471488"/>
          </a:xfrm>
        </p:spPr>
        <p:txBody>
          <a:bodyPr vert="horz" lIns="91440" tIns="45720" rIns="91440" bIns="45720" rtlCol="0" anchor="ctr"/>
          <a:lstStyle/>
          <a:p>
            <a:fld id="{077204B7-5A84-4641-AD91-3B1146CA28E1}" type="slidenum">
              <a:rPr lang="en-GB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06" y="836712"/>
            <a:ext cx="9250845" cy="534505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рамках федерального государственного </a:t>
            </a: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ветеринарного контроля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надзора)  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новая статья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КоАП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10.8.1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«Несоблюдение требований  к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обращению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ППЖ»</a:t>
            </a:r>
          </a:p>
          <a:p>
            <a:pPr>
              <a:lnSpc>
                <a:spcPts val="26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1.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Несоблюдение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к обращению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ППЖ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хранении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транспортировании,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переработке, реализации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ППЖ,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26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должностное лицо -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тыс. руб</a:t>
            </a:r>
            <a:r>
              <a:rPr lang="ru-RU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юридическое лицо -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до 350 тыс. руб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адм. приостановление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деятельности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суток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6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ИП, КФХ </a:t>
            </a:r>
            <a:r>
              <a:rPr lang="ru-RU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до 60 тыс. руб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адм. приостановление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деятельности на срок до 90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суток</a:t>
            </a:r>
          </a:p>
          <a:p>
            <a:pPr>
              <a:lnSpc>
                <a:spcPts val="26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2.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Повторное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совершение правонарушения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26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должностное лицо-  от 40 до 50 тыс. руб</a:t>
            </a:r>
            <a:r>
              <a:rPr lang="ru-RU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ts val="2600"/>
              </a:lnSpc>
            </a:pPr>
            <a:r>
              <a:rPr lang="ru-RU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юридическое лицо -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до 450 тыс. руб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административное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приостановление деятельности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срок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суток.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КФХ </a:t>
            </a:r>
            <a:r>
              <a:rPr lang="ru-RU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адм. приостановление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деятельности на срок до 90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суток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749" y="197578"/>
            <a:ext cx="92091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8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7496" y="6093296"/>
            <a:ext cx="504056" cy="471488"/>
          </a:xfrm>
        </p:spPr>
        <p:txBody>
          <a:bodyPr vert="horz" lIns="91440" tIns="45720" rIns="91440" bIns="45720" rtlCol="0" anchor="ctr"/>
          <a:lstStyle/>
          <a:p>
            <a:fld id="{077204B7-5A84-4641-AD91-3B1146CA28E1}" type="slidenum">
              <a:rPr lang="en-GB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468" y="836712"/>
            <a:ext cx="9505056" cy="51193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рамках федерального государственного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земельного </a:t>
            </a: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(надзора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800"/>
              </a:lnSpc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Дополняется редакция ч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2 ст. 8.6 КоАП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РФ. Уничтожение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плодородного слоя почвы, а равно порча земель в результате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 правил обращения с пестицидами 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агрохимикатами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к обращению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ППЖ при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использовании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ППЖ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штраф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граждан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до 5 тыс. руб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должностное лицо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до 30 тыс. руб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юридическое лицо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до 80 тыс. руб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административное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приостановление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на срок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90 суток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лиц осуществляющих предпринимательскую деятельность без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образования юридического лица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до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административное приостановление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на срок до 90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суток</a:t>
            </a:r>
            <a:endParaRPr lang="ru-RU" sz="2000" b="1" dirty="0">
              <a:solidFill>
                <a:srgbClr val="259B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512" y="28166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5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4658" y="185496"/>
            <a:ext cx="9496920" cy="12541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 НАВОЗА И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ПОМЕТА</a:t>
            </a:r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Ветеринарно-санитарными  правилами подготовки к использованию </a:t>
            </a:r>
            <a:b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качестве органических удобрений навоза, помета и стоков животноводческих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птицеводческих предприятий» от 4 августа 1997 г. N 13-7-2/1027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 изм.27.09.2023)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Часть 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496" y="1645734"/>
            <a:ext cx="31674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п.2.14 - для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КРС и МРС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658" y="2204864"/>
            <a:ext cx="9396684" cy="42883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Подстилочный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навоз с влажностью до 70%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обеззараживают биотермическим методом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путем рыхлой укладки его в бурты с размерами: высота до 2,5 м, ширина по основанию до 3,5 м и длина произвольная.</a:t>
            </a:r>
          </a:p>
          <a:p>
            <a:pPr algn="just">
              <a:lnSpc>
                <a:spcPts val="2200"/>
              </a:lnSpc>
            </a:pP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На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бетонированной площадке бурт складируют на влагопоглощающие материалы (торф, измельченная солома, опилки, обеззараженный навоз и др.) слоем 35 — 40 см и ими же укрывают боковые поверхности слоем 15 — 20 см.</a:t>
            </a:r>
          </a:p>
          <a:p>
            <a:pPr algn="just">
              <a:lnSpc>
                <a:spcPts val="2200"/>
              </a:lnSpc>
            </a:pP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При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обеззараживании твердой фракции жидкого навоза биотермическим способом 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лимитирующие параметры для обеспечения активных процессов следующие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u="sng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влажность массы до 80%, высота бурта до 3 м, ширина по основанию до 5 м.</a:t>
            </a:r>
          </a:p>
          <a:p>
            <a:pPr algn="just">
              <a:lnSpc>
                <a:spcPts val="2200"/>
              </a:lnSpc>
            </a:pP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Выделяющуюся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бурта жидкость вместе с атмосферными осадками собирают и направляют в жижесборник для дезинфекции химическим способом.</a:t>
            </a:r>
          </a:p>
          <a:p>
            <a:pPr algn="just">
              <a:lnSpc>
                <a:spcPts val="2200"/>
              </a:lnSpc>
            </a:pP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Началом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 обеззараживания подстилочного навоза и твердой фракции жидкого навоза считают день повышения температуры в средней трети бурта на глубине 1,5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 до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50-60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°C. Время выдерживания буртов в теплое время года 2 мес., в холодное — 3 мес.</a:t>
            </a:r>
          </a:p>
          <a:p>
            <a:endParaRPr lang="ru-RU" sz="16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" y="4368"/>
            <a:ext cx="9928692" cy="6858000"/>
          </a:xfrm>
        </p:spPr>
      </p:pic>
      <p:sp>
        <p:nvSpPr>
          <p:cNvPr id="6" name="TextBox 5"/>
          <p:cNvSpPr txBox="1"/>
          <p:nvPr/>
        </p:nvSpPr>
        <p:spPr>
          <a:xfrm>
            <a:off x="344488" y="980728"/>
            <a:ext cx="9433048" cy="53553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Федеральный закон </a:t>
            </a:r>
            <a:r>
              <a:rPr lang="ru-RU" b="1" dirty="0" smtClean="0"/>
              <a:t>от 14.07.2022 № 248-ФЗ </a:t>
            </a:r>
            <a:r>
              <a:rPr lang="ru-RU" dirty="0" smtClean="0"/>
              <a:t>«О побочных продуктах животноводства </a:t>
            </a:r>
            <a:br>
              <a:rPr lang="ru-RU" dirty="0" smtClean="0"/>
            </a:br>
            <a:r>
              <a:rPr lang="ru-RU" dirty="0" smtClean="0"/>
              <a:t>и о внесении изменений в отдельные законодательные акты Российской Федерации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b="1" dirty="0" smtClean="0"/>
              <a:t>(вступил в силу 01.03.2023)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Постановление Правительства Российской Федерации от </a:t>
            </a:r>
            <a:r>
              <a:rPr lang="ru-RU" dirty="0" smtClean="0"/>
              <a:t>29.10 </a:t>
            </a:r>
            <a:r>
              <a:rPr lang="ru-RU" dirty="0"/>
              <a:t>2022 </a:t>
            </a:r>
            <a:r>
              <a:rPr lang="ru-RU" dirty="0" smtClean="0"/>
              <a:t> № 1925 «О внесении изменений в Положение о федеральном государственном земельном контроле (надзоре) и Положение о федеральном государственном ветеринарном контроле (надзоре)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Постановление Правительства Российской Федерации от 31.10 </a:t>
            </a:r>
            <a:r>
              <a:rPr lang="ru-RU" dirty="0" smtClean="0"/>
              <a:t>2022 № 1940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утверждении требований к обращению побочных продуктов </a:t>
            </a:r>
            <a:r>
              <a:rPr lang="ru-RU" dirty="0" smtClean="0"/>
              <a:t>животноводства»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Распоряжение Правительства Российской Федерации от 31.10.2022 № 3256 «Перечень нарушений требований к обращению побочных продуктов животноводства, в результате которых побочные продукты признаются отходами»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Приказ Министерства сельского хозяйства Российской Федерации от 07.10.2022 № 671 </a:t>
            </a:r>
            <a:br>
              <a:rPr lang="ru-RU" dirty="0" smtClean="0"/>
            </a:br>
            <a:r>
              <a:rPr lang="ru-RU" dirty="0" smtClean="0"/>
              <a:t>«Об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458" y="260648"/>
            <a:ext cx="90390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39402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0016" cy="6865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0512" y="28166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 НАВОЗА И ПОМЕТА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04" y="747986"/>
            <a:ext cx="6314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п.2.15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абзац 2 для свиней содержащихся на малых фермах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5057" y="1162745"/>
            <a:ext cx="9073010" cy="20313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дегельминтизации твердого свиного навоза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содержащего подстилочные материалы, накапливаемые около малых (семейных) ферм, требуется его выдерживание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года</a:t>
            </a:r>
            <a:r>
              <a:rPr lang="ru-RU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Для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ускорения обеспечения уничтожения возбудителей гельминтозов — аскаридоза, трихоцефалеза, </a:t>
            </a:r>
            <a:r>
              <a:rPr lang="ru-RU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геменолипидоза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требуется механическое перемешивание массы осенне-зимнего периода накопления и выдерживание его на площадках в течение 5 — 6 мес.</a:t>
            </a:r>
            <a:endParaRPr lang="ru-RU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330" y="3314866"/>
            <a:ext cx="900517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п.2.16 бесподстилочный жидкий навоз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056" y="3702297"/>
            <a:ext cx="9073011" cy="28007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Бесподстилочный 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полужидкий навоз и помет с влажностью 85 — 92%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обеззараживать путем приготовления компостов с органическими сорбентами (измельченная солома, торф, опилки, кора, лигнин) и укладкой их в бурты (п. 2.14).</a:t>
            </a:r>
          </a:p>
          <a:p>
            <a:pPr algn="just"/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Для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необходимой влажности компостируемой массы компоненты должны смешиваться в 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нужном соотношении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содержания в них влаги.</a:t>
            </a:r>
          </a:p>
          <a:p>
            <a:pPr algn="just"/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Для 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компостов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навоза </a:t>
            </a:r>
            <a:r>
              <a:rPr lang="ru-RU" sz="16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сельхозживотных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влажность компонентов должна быть не более: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навоза 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92%, торфа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сапропеля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отходов деревообработки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50%, соломы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24%.</a:t>
            </a:r>
          </a:p>
          <a:p>
            <a:pPr algn="just"/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Для </a:t>
            </a:r>
            <a:r>
              <a:rPr lang="ru-RU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 компостов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помета кур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влажность компонентов следующая: помет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82%, торф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60%,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солома 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16%, опилки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25%, древесная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 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60%,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лигнин 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60%, </a:t>
            </a:r>
            <a:r>
              <a:rPr lang="ru-RU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гумусные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грунты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30%, компост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70%.</a:t>
            </a:r>
            <a:endParaRPr lang="ru-RU" sz="16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750" y="18864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 НАВОЗА И ПОМЕТА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04" y="746611"/>
            <a:ext cx="381642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п.2.18 вермикомпостирование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252" y="1484784"/>
            <a:ext cx="9417497" cy="3416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Технологии </a:t>
            </a:r>
            <a:r>
              <a:rPr lang="ru-RU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 </a:t>
            </a:r>
            <a:r>
              <a:rPr lang="ru-RU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вермикомпостов</a:t>
            </a:r>
            <a:r>
              <a:rPr lang="ru-RU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навоза </a:t>
            </a:r>
            <a:r>
              <a:rPr lang="ru-RU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сельхозживотных</a:t>
            </a:r>
            <a:r>
              <a:rPr lang="ru-RU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помета птицы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осуществляются с помощью разведения в подготовленном компосте красного калифорнийского червя и других подвидов дождевого 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червя. </a:t>
            </a:r>
          </a:p>
          <a:p>
            <a:pPr algn="just"/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Субстраты </a:t>
            </a:r>
            <a:r>
              <a:rPr lang="ru-RU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вермикомпостирования</a:t>
            </a:r>
            <a:r>
              <a:rPr lang="ru-RU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твердая фракция навозных стоков </a:t>
            </a:r>
            <a:r>
              <a:rPr lang="ru-RU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свинокомплексов</a:t>
            </a:r>
            <a:r>
              <a:rPr lang="ru-RU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подстилочный навоз, помет кур и др.)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подготавливают путем биотермической обработки и затем используют по принятой технологии.</a:t>
            </a:r>
          </a:p>
          <a:p>
            <a:pPr algn="just"/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Вермикомпостирование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в цехах с набором технологического оборудования, обеспечивающим оптимальные параметры среды (температура 20 °C +/- 2,5, влажность массы компоста — не более 70%, </a:t>
            </a:r>
            <a:r>
              <a:rPr lang="ru-RU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7,0 +/- 0,5) для маточной </a:t>
            </a:r>
            <a:r>
              <a:rPr lang="ru-RU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вермикультуры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Маточную культуру вносят в компост в количестве 30 — 50 экземпляров на 1 кг субстрата, влажность поддерживают на уровне не более 70%.</a:t>
            </a:r>
            <a:endParaRPr lang="ru-RU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9"/>
            <a:ext cx="9905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750" y="18864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 НАВОЗА И ПОМЕТА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4"/>
            <a:ext cx="9533283" cy="50783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2121"/>
                </a:solidFill>
                <a:latin typeface="Roboto"/>
              </a:rPr>
              <a:t> </a:t>
            </a:r>
            <a:r>
              <a:rPr lang="ru-RU" dirty="0" smtClean="0">
                <a:solidFill>
                  <a:srgbClr val="212121"/>
                </a:solidFill>
                <a:latin typeface="Roboto"/>
              </a:rPr>
              <a:t>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содержании мелкого рогатого скота на решетчатых полах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накоплением </a:t>
            </a:r>
            <a:r>
              <a:rPr lang="ru-RU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бесподстилочного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навоза влажностью 89 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в подпольных каналах температура в нем близка к температуре окружающего воздуха и биотермические процессы там отсутствуют, поэтому в случае вспышки инфекционных болезней его необходимо обеззараживать путем длительного выдерживания в прифермских </a:t>
            </a:r>
            <a:r>
              <a:rPr lang="ru-RU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навозонакопителях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приготовлением компостов с влагопоглощающими материалами (п. 2.14).</a:t>
            </a:r>
          </a:p>
          <a:p>
            <a:pPr algn="just"/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содержании крупного и мелкого рогатого скота на решетчатых полах с добавлением соломы и сбором подстилочного навоза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подпольных навозохранилищах температура навоза с влажностью 65 — 70% поднимается до 50 — 55 °C и индикаторная микрофлора в титрах менее 1,0 выделяется только из верхнего слоя в 50 см. Поэтому для обеззараживания такого навоза подпольных хранилищ, контаминированного вегетативной патогенной микрофлорой, необходимо после удаления животных укрыть его влагопоглощающими материалами слоем 20 — 30 см и выдерживать не менее 1 мес. летом и 2 мес. — зимой. При большей влажности навоза из хранилища удаляют жижу и обеззараживают ее химическими средствами, а оставшийся плотный навоз выдерживают 10 — 12 мес.</a:t>
            </a:r>
          </a:p>
          <a:p>
            <a:pPr algn="just"/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Дегельминтизация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полужидкого навоза крупного и мелкого рогатого скота </a:t>
            </a:r>
            <a:r>
              <a:rPr lang="ru-RU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подпольных навозохранилищах достигается выдерживанием его в течение 5 мес.</a:t>
            </a:r>
            <a:endParaRPr lang="ru-RU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749" y="634891"/>
            <a:ext cx="809074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п.2.19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КРС и мелкого рогатого скота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(содержание на решетчатых полах)</a:t>
            </a:r>
          </a:p>
        </p:txBody>
      </p:sp>
    </p:spTree>
    <p:extLst>
      <p:ext uri="{BB962C8B-B14F-4D97-AF65-F5344CB8AC3E}">
        <p14:creationId xmlns:p14="http://schemas.microsoft.com/office/powerpoint/2010/main" val="14743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905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495" y="144123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сооружений для подготовки навоза, помета и стоков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6949"/>
              </p:ext>
            </p:extLst>
          </p:nvPr>
        </p:nvGraphicFramePr>
        <p:xfrm>
          <a:off x="388947" y="657577"/>
          <a:ext cx="9100557" cy="5688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2045">
                  <a:extLst>
                    <a:ext uri="{9D8B030D-6E8A-4147-A177-3AD203B41FA5}">
                      <a16:colId xmlns:a16="http://schemas.microsoft.com/office/drawing/2014/main" val="333192046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95295928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059591398"/>
                    </a:ext>
                  </a:extLst>
                </a:gridCol>
              </a:tblGrid>
              <a:tr h="242949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Сооружения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в метрах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79367"/>
                  </a:ext>
                </a:extLst>
              </a:tr>
              <a:tr h="242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животноводческих зданий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жилой застройки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62504"/>
                  </a:ext>
                </a:extLst>
              </a:tr>
              <a:tr h="242949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Сооружения механической и биологической обработки жидкого навоза на фермах и комплексах</a:t>
                      </a:r>
                      <a:endParaRPr lang="ru-RU" sz="12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20145"/>
                  </a:ext>
                </a:extLst>
              </a:tr>
              <a:tr h="470976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свиноводческие</a:t>
                      </a:r>
                    </a:p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менее 12 тыс. в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78983"/>
                  </a:ext>
                </a:extLst>
              </a:tr>
              <a:tr h="242949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12 — 54 тыс. в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1500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45661"/>
                  </a:ext>
                </a:extLst>
              </a:tr>
              <a:tr h="242949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54 в год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2000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60970"/>
                  </a:ext>
                </a:extLst>
              </a:tr>
              <a:tr h="470976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крупного рогатого скота: — менее 1200 коров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58810"/>
                  </a:ext>
                </a:extLst>
              </a:tr>
              <a:tr h="470976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1200 — 2000 коров и до 6000 голов молодняка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87778"/>
                  </a:ext>
                </a:extLst>
              </a:tr>
              <a:tr h="444667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при больших размерах комплексов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22524"/>
                  </a:ext>
                </a:extLst>
              </a:tr>
              <a:tr h="470976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открытые площадки на 10 — 30 тыс. голов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200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42592"/>
                  </a:ext>
                </a:extLst>
              </a:tr>
              <a:tr h="444667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овцеводческих на 5 — 30 тыс. голов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200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641178"/>
                  </a:ext>
                </a:extLst>
              </a:tr>
              <a:tr h="242949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Открытые хранилища (накопители)</a:t>
                      </a:r>
                      <a:endParaRPr lang="ru-RU" sz="12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546755"/>
                  </a:ext>
                </a:extLst>
              </a:tr>
              <a:tr h="242949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жидкого навоза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1200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69343"/>
                  </a:ext>
                </a:extLst>
              </a:tr>
              <a:tr h="242949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помета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200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05671"/>
                  </a:ext>
                </a:extLst>
              </a:tr>
              <a:tr h="242949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Биопруды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хранилища биологически обработанных стоков</a:t>
                      </a:r>
                      <a:endParaRPr lang="ru-RU" sz="12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62814"/>
                  </a:ext>
                </a:extLst>
              </a:tr>
              <a:tr h="242949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60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72262"/>
                  </a:ext>
                </a:extLst>
              </a:tr>
              <a:tr h="242949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Площадки подготовки компостов малых ферм</a:t>
                      </a:r>
                      <a:endParaRPr lang="ru-RU" sz="12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81272"/>
                  </a:ext>
                </a:extLst>
              </a:tr>
              <a:tr h="242949"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поголовье менее 50 голов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3 -5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5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59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" y="788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4488" y="201626"/>
            <a:ext cx="94330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ПРОБ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488" y="764704"/>
            <a:ext cx="9433047" cy="55512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отбора, требования к пробе</a:t>
            </a:r>
          </a:p>
          <a:p>
            <a:pPr indent="44958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побочного продукта животноводства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(ППЖ) для анализа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отбирается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хозяйством -  по истечению сроков биотермического обеззараживания навоза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 месяцев)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 «Ветеринарно-санитарными  правилами подготовки к использованию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 органических удобрений навоза, помета и стоков животноводческих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птицеводческих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предприятий» от 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августа 1997 г. N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13-7-2/1027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изм.27.09.2023)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2.</a:t>
            </a:r>
          </a:p>
          <a:p>
            <a:pPr indent="44958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п.2.14           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КРС и мелкого рогатого скота </a:t>
            </a:r>
          </a:p>
          <a:p>
            <a:pPr indent="449580"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п.2.15 абз.2  – для свиней содержащихся на малых фермах</a:t>
            </a:r>
          </a:p>
          <a:p>
            <a:pPr indent="449580"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п.2.16            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КРС и мелкого рогатого скота птицеводства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п.2.18            - вермикомпостирование</a:t>
            </a:r>
          </a:p>
          <a:p>
            <a:pPr indent="449580"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п.2.19           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КРС и мелкого рогатого скота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(содержание на решетчатых полах)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ts val="25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пробе:</a:t>
            </a:r>
            <a:endParaRPr lang="ru-RU" sz="14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500"/>
              </a:lnSpc>
            </a:pP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пробы - 5 кг. </a:t>
            </a:r>
            <a:endParaRPr lang="ru-RU" dirty="0" smtClean="0">
              <a:solidFill>
                <a:srgbClr val="2C2D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500"/>
              </a:lnSpc>
            </a:pP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Упаковывается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 полиэтиленовое ведро с плотной крышкой или плотный герметичный полиэтиленовый пакет; можно и в стеклянную банку с плотной крышкой. </a:t>
            </a:r>
            <a:endParaRPr lang="ru-RU" dirty="0" smtClean="0">
              <a:solidFill>
                <a:srgbClr val="2C2D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500"/>
              </a:lnSpc>
            </a:pP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с каждого бурта (или площадки для хранения). Берется смешанный образец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ts val="25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отбора.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416495" y="18864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ПРОБ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95" y="836711"/>
            <a:ext cx="9073009" cy="54701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лаборатории: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  пробы ППЖ   проводится  в лаборатории,  аккредитованной в порядке установленном законодательством   РФ об аккредитации (п. 17 Требований Постановления Правительства РФ № 1940).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Ближайшая аккредитованная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имеется в АО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Агрохимцентр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«Удмуртский».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услуги  по исследованию ППЖ -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27 270</a:t>
            </a:r>
            <a:r>
              <a:rPr lang="ru-RU" b="1" dirty="0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рублей/пробу.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индекс 427007, УР, Завьяловский район, с. Первомайский, ул. Ленина, д.2.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обращаться к заместителю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директора: Башенин Евгений Александрович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(тел. 3412-629-677,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 напрямую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туда отвести пробу.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удобрения – подстилочный, безподстилочный,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жидкий. 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доставки ППЖ самим  хозяйством -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12-00 часов среды  каждой недели.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488505" y="1268760"/>
            <a:ext cx="9001000" cy="35963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ФГБУ «ГЦАС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«Пермский»  оказывает услуги   - по подготовке материалов, в том числе по вопросам животноводства,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доставку ППЖ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специалистами Учреждения 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Агрохимцентр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«Удмуртский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при условии того, что хозяйства напрямую будут заключать договора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АО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Агрохимцентр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«Удмуртский».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услуги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- 5 350 рублей.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доставки ППЖ от хозяйства 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ФГБУ « ГЦАС «Пермский»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вторника каждой недели.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 - с 8-00 ч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16-30 часов.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95" y="144123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ПРОБ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2"/>
            <a:ext cx="9906000" cy="6847428"/>
          </a:xfrm>
        </p:spPr>
      </p:pic>
      <p:sp>
        <p:nvSpPr>
          <p:cNvPr id="5" name="Прямоугольник 4"/>
          <p:cNvSpPr/>
          <p:nvPr/>
        </p:nvSpPr>
        <p:spPr>
          <a:xfrm>
            <a:off x="416495" y="144123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ПРОБ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95" y="1225689"/>
            <a:ext cx="9145017" cy="51595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2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кадмий, ртуть, мышьяк</a:t>
            </a:r>
            <a:endParaRPr lang="ru-RU" dirty="0"/>
          </a:p>
          <a:p>
            <a:pPr marL="342900" lvl="0" indent="-342900" algn="just">
              <a:lnSpc>
                <a:spcPts val="22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Массовая доля остаточных количеств пестицидов: ГХЦГ и ДДТ</a:t>
            </a:r>
            <a:endParaRPr lang="ru-RU" dirty="0"/>
          </a:p>
          <a:p>
            <a:pPr marL="342900" lvl="0" indent="-342900" algn="just">
              <a:lnSpc>
                <a:spcPts val="22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Микробиология:</a:t>
            </a:r>
            <a:endParaRPr lang="ru-RU" dirty="0"/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колиформы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энтобактерии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патогенных и болезнетворных микроорганизмов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жизнеспособных яиц и личинок  гельминтов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цисты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кишечных и простейших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ts val="22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личинок и куколок синантропных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мух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4.Массовая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сухого вещества , 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Содержание балластных инородных включений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рН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Органическое вещество на сухое вещество, 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Общий азот, Р2О5, К2О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Цезий, стронций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Эффективная удельная активность естественных радионуклидов, Бк/кг сухого вещества (не более 300)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22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Удельная эффективная активность техногенных радионуклидов (АС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/45+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/30)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16497" y="613621"/>
            <a:ext cx="9073008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обязательных показателей,  необходимых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ТУ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продукты животноводства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002"/>
            <a:ext cx="10120283" cy="71510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6967" y="513455"/>
            <a:ext cx="9088561" cy="49398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ts val="21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ФГБУ «ГЦАС «Пермский»  имеется эксперт, который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условия (ТУ),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определяющие характеристику побочных продуктов животноводства, способы их обработки, переработки и условия использования, методы контроля и требования к безопасности (требование п.27 постановления Правительства РФ от 31.10.2022 №1940), включающие технологический регламент, а также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по внесению ППЖ.  </a:t>
            </a: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данной услуги составляет  - 20 406 рублей.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соответствует требованиям, предъявляемым к экспертам в области подтверждения соответствия минеральных удобрений; органических удобрений - имеет действующий Сертификат компетентности эксперта № РОСС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.0001.31012129 (действителен до 07.04.2025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1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- по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(342) 296-28-54;  296-33-79, по электронной почте: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agrohim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_90@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mail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сайте Учреждения: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agrohim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159.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подъехать по адресу г Пермь, ул. Промышленная,83.</a:t>
            </a: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005" cy="6957392"/>
          </a:xfrm>
        </p:spPr>
      </p:pic>
      <p:sp>
        <p:nvSpPr>
          <p:cNvPr id="3" name="Прямоугольник 2"/>
          <p:cNvSpPr/>
          <p:nvPr/>
        </p:nvSpPr>
        <p:spPr>
          <a:xfrm>
            <a:off x="575257" y="162499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ВСТРЕЧАЮЩИЕСЯ ВОПРОСЫ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88" y="622178"/>
            <a:ext cx="9289034" cy="62478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переработанный побочный продукт животноводства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</a:t>
            </a:r>
          </a:p>
          <a:p>
            <a:pPr indent="-34290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побочной продукции животноводства осуществляется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 от учета основной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 и отходов – организовывают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учетной политики предприятия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(бухгалтерский учет)</a:t>
            </a:r>
          </a:p>
          <a:p>
            <a:pPr indent="-34290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Периодичность проведения исследований ППЖ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регламентируется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Подтверждение результатами лабораторных исследований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проводится до внесения или реализации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партии переработанных ППЖ,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реализуемых любому лицу. </a:t>
            </a:r>
          </a:p>
          <a:p>
            <a:pPr indent="-342900" algn="just">
              <a:buAutoNum type="arabicPeriod"/>
            </a:pPr>
            <a:endParaRPr lang="ru-RU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необработанных, непререработанных ППЖ  возможна при условии, что такое лицо осуществляет деятельность по производству с/х продукции </a:t>
            </a:r>
          </a:p>
          <a:p>
            <a:pPr indent="-34290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Граница жилой застройки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границе земельного участка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предназначенного для жилой застройки (документы тер. планирования и планировки территории)</a:t>
            </a:r>
          </a:p>
          <a:p>
            <a:pPr indent="-34290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технических условий – является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 условием для использования и реализации ППЖ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(обязанность разработки иных документов не установлена)</a:t>
            </a:r>
          </a:p>
        </p:txBody>
      </p:sp>
    </p:spTree>
    <p:extLst>
      <p:ext uri="{BB962C8B-B14F-4D97-AF65-F5344CB8AC3E}">
        <p14:creationId xmlns:p14="http://schemas.microsoft.com/office/powerpoint/2010/main" val="31197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" y="0"/>
            <a:ext cx="9942005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575257" y="162499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ВСТРЕЧАЮЩИЕСЯ ВОПРОСЫ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57" y="908720"/>
            <a:ext cx="9073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рассчитать объем побочных продуктов?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указывать объем ППЖ, полученный расчетным путем. Допускается рассчитывать объем ППЖ исходя из проектной или фактической мощности, умноженной на показатель выхода навоза (помета) в сутки на 1 голову (РД-АПК 1.10.15.02-17).Допускается применять поправочный коэффициент, учитывающий факторы осадков, применяемой технологии.</a:t>
            </a:r>
          </a:p>
          <a:p>
            <a:pPr marL="342900" indent="-342900" algn="just">
              <a:buAutoNum type="arabicPeriod" startAt="7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каком формате указываются планируемые сроки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побочных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продуктов животноводства в производстве 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побочных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продуктов животноводства иным лицам?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указывать планируемые сроки использования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побочных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животноводства в производстве или передаче побочных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продуктов животноводства иным лицам в формате года использования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передачи, например,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- 31.12.2023 (или конкретного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периода)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7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600" y="1122363"/>
            <a:ext cx="8424936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7496" y="6093296"/>
            <a:ext cx="504056" cy="471488"/>
          </a:xfrm>
        </p:spPr>
        <p:txBody>
          <a:bodyPr vert="horz" lIns="91440" tIns="45720" rIns="91440" bIns="45720" rtlCol="0" anchor="ctr"/>
          <a:lstStyle/>
          <a:p>
            <a:fld id="{077204B7-5A84-4641-AD91-3B1146CA28E1}" type="slidenum">
              <a:rPr lang="en-GB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60316" y="2723372"/>
            <a:ext cx="7416824" cy="84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5pPr>
            <a:lvl6pPr marL="4572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6pPr>
            <a:lvl7pPr marL="9144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7pPr>
            <a:lvl8pPr marL="1371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8pPr>
            <a:lvl9pPr marL="18288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личные подсобные хозяйства</a:t>
            </a:r>
            <a:endParaRPr lang="ru-RU" sz="2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9921" y="1276358"/>
            <a:ext cx="7817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ЮЛ, ИП, К(Ф)Х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без образования юридического лица, осуществляющие производство сельскохозяйственной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kartinkin.net/uploads/posts/2022-12/1670343524_4-kartinkin-net-p-simvoli-dlya-prezentatsii-kartinki-krasivo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22363"/>
            <a:ext cx="1219614" cy="12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rtinkin.net/uploads/posts/2022-03/1648003718_8-kartinkin-net-p-krestik-kartinki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" y="2723372"/>
            <a:ext cx="946091" cy="9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8837" y="3860294"/>
            <a:ext cx="8958814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Побочные </a:t>
            </a: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животноводства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вещества, образуемые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содержании сельскохозяйственных животных, включая навоз, помет, подстилку, стоки,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используемые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сельскохозяйственном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</a:t>
            </a:r>
          </a:p>
          <a:p>
            <a:pPr algn="just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Обращение побочных продуктов животноводства-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хранению, обработке, переработке транспортировке, реализации и использованию побочных продуктов животноводства в сельскохозяйственном производстве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837" y="455031"/>
            <a:ext cx="913669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ПОБОЧНЫХ ПРОДУКТАХ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ЖИВОТНОВОДСТВА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3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8" y="0"/>
            <a:ext cx="9906000" cy="6948148"/>
          </a:xfrm>
        </p:spPr>
      </p:pic>
      <p:sp>
        <p:nvSpPr>
          <p:cNvPr id="6" name="Прямоугольник 5"/>
          <p:cNvSpPr/>
          <p:nvPr/>
        </p:nvSpPr>
        <p:spPr>
          <a:xfrm>
            <a:off x="560512" y="281660"/>
            <a:ext cx="9073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496" y="917956"/>
            <a:ext cx="9001000" cy="50199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 smtClean="0"/>
              <a:t>Изучить нормативные правовые документы </a:t>
            </a:r>
          </a:p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 smtClean="0"/>
              <a:t>Принять решение об отнесении отходов к ППЖ </a:t>
            </a:r>
          </a:p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/>
              <a:t>Уведомить  территориальный орган </a:t>
            </a:r>
            <a:r>
              <a:rPr lang="ru-RU" sz="2400" b="1" dirty="0" smtClean="0"/>
              <a:t>Россельхознадзора</a:t>
            </a:r>
          </a:p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 smtClean="0"/>
              <a:t>Создать специализированную площадку для складирования навоза для биотермического обеззараживания навоза (не менее 6 месяцев)</a:t>
            </a:r>
          </a:p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 smtClean="0"/>
              <a:t>Осуществить сдачу проб ППЖ в лабораторию</a:t>
            </a:r>
          </a:p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 smtClean="0"/>
              <a:t>Получить заключение по результатам исследования – протокол испытаний</a:t>
            </a:r>
          </a:p>
          <a:p>
            <a:pPr marL="342900" indent="-342900">
              <a:lnSpc>
                <a:spcPts val="3600"/>
              </a:lnSpc>
              <a:buAutoNum type="arabicPeriod"/>
            </a:pPr>
            <a:r>
              <a:rPr lang="ru-RU" sz="2400" b="1" dirty="0" smtClean="0"/>
              <a:t>Разработка ТУ</a:t>
            </a:r>
          </a:p>
          <a:p>
            <a:pPr>
              <a:lnSpc>
                <a:spcPts val="26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0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" y="0"/>
            <a:ext cx="10018912" cy="7046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06" y="972580"/>
            <a:ext cx="9505056" cy="4185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/>
              <a:t>Федеральный закон от 14.07.2022 № </a:t>
            </a:r>
            <a:r>
              <a:rPr lang="ru-RU" sz="2400" b="1" dirty="0" smtClean="0"/>
              <a:t>248-ФЗ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Юридические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лица,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ИП, К(Ф)Х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образования юридического лица, осуществляющие производство сельскохозяйственной продукции, </a:t>
            </a:r>
            <a:r>
              <a:rPr lang="ru-RU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b="1" u="sng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 отнесение веществ</a:t>
            </a:r>
            <a:r>
              <a:rPr lang="ru-RU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образуемых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содержании сельскохозяйственных животных,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побочным продуктам животноводства или отходам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независимо от факта включения таких веществ в федеральный классификационный каталог отходов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принятом решении об отнесении веществ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образуемых при содержании сельскохозяйственных животных,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побочным продуктам животноводства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уведомляют </a:t>
            </a:r>
            <a:r>
              <a:rPr lang="ru-RU" sz="20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Управление Федеральной службы во ветеринарному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фитосанитарному надзору  по Кировской области, Удмуртской Республике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Пермскому краю.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Собственники побочных продуктов животноводства осуществляют учет побочных продуктов животноводства отдельно от учета основной продукции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отходов.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37.userapi.com/impf/DPTifz3vrWYZ-B5TaQFLvikniV9A8GIiP_XkDw/iqGFr6LpXuc.jpg?size=281x179&amp;quality=96&amp;sign=40e5489f4e638d4388462bf4f4dbef49&amp;c_uniq_tag=c0NCAC_Pm3OaZFOnfM0FiE1QzsYpCNdnql36WNRaQx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62" y="4909055"/>
            <a:ext cx="3600400" cy="22934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472" y="260648"/>
            <a:ext cx="95050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ОТНЕСЕНИЕ ВЕЩЕСТВ К ПОБОЧНЫМ ПРОДУКТАМ ЖИВОТНОВОДСТВА 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906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60512" y="116632"/>
            <a:ext cx="9217024" cy="36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обращению побочных продуктов животноводства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2520" y="1085235"/>
            <a:ext cx="9073008" cy="53402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  При обращении с ППЖ не допускается загрязнение окружающей среды </a:t>
            </a:r>
            <a:br>
              <a:rPr lang="ru-RU" sz="2000" dirty="0" smtClean="0"/>
            </a:br>
            <a:r>
              <a:rPr lang="ru-RU" sz="2000" dirty="0" smtClean="0"/>
              <a:t>      и  ее компонентов, в т.ч. почв, водных объектов, лесов</a:t>
            </a:r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   Хранение ППЖ до их обработки , переработки допускается только </a:t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ru-RU" sz="2000" b="1" dirty="0" smtClean="0"/>
              <a:t>на специализированных площадках</a:t>
            </a:r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    Специализированные площадки </a:t>
            </a:r>
            <a:r>
              <a:rPr lang="ru-RU" sz="2000" b="1" dirty="0" smtClean="0"/>
              <a:t>не являются объектами размещения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отходов и </a:t>
            </a:r>
            <a:r>
              <a:rPr lang="ru-RU" sz="2000" b="1" dirty="0" smtClean="0"/>
              <a:t>не подлежат включению в государственный реестр объектов</a:t>
            </a:r>
            <a:br>
              <a:rPr lang="ru-RU" sz="2000" b="1" dirty="0" smtClean="0"/>
            </a:br>
            <a:r>
              <a:rPr lang="ru-RU" sz="2000" dirty="0" smtClean="0"/>
              <a:t>       размещения отходов</a:t>
            </a:r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800000"/>
                </a:solidFill>
              </a:rPr>
              <a:t>Передача побочных продуктов животноводства допускается только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ru-RU" sz="2000" b="1" dirty="0" smtClean="0"/>
              <a:t>юридическим лицам, индивидуальным предпринимателям , КФХ без </a:t>
            </a:r>
            <a:br>
              <a:rPr lang="ru-RU" sz="2000" b="1" dirty="0" smtClean="0"/>
            </a:br>
            <a:r>
              <a:rPr lang="ru-RU" sz="2000" b="1" dirty="0" smtClean="0"/>
              <a:t>       образованию юридического лица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800000"/>
                </a:solidFill>
              </a:rPr>
              <a:t>осуществляющим сельскохозяйственное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       производство  </a:t>
            </a:r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0">
              <a:lnSpc>
                <a:spcPts val="25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4688" y="597086"/>
            <a:ext cx="464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Федеральный закон от 14.07.2022 № 248-ФЗ</a:t>
            </a:r>
          </a:p>
        </p:txBody>
      </p:sp>
    </p:spTree>
    <p:extLst>
      <p:ext uri="{BB962C8B-B14F-4D97-AF65-F5344CB8AC3E}">
        <p14:creationId xmlns:p14="http://schemas.microsoft.com/office/powerpoint/2010/main" val="13267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" y="0"/>
            <a:ext cx="9906000" cy="6858000"/>
          </a:xfrm>
        </p:spPr>
      </p:pic>
      <p:sp>
        <p:nvSpPr>
          <p:cNvPr id="5" name="Объект 1"/>
          <p:cNvSpPr>
            <a:spLocks noGrp="1"/>
          </p:cNvSpPr>
          <p:nvPr/>
        </p:nvSpPr>
        <p:spPr>
          <a:xfrm>
            <a:off x="502762" y="1772816"/>
            <a:ext cx="9145016" cy="409943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charset="0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объёмы побочных продуктов животноводства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;</a:t>
            </a:r>
            <a:endParaRPr lang="ru-RU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дату образования побочных продуктов животноводства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;</a:t>
            </a:r>
            <a:endParaRPr lang="ru-RU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планируемые сроки использования побочных продуктов животноводства в производстве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;</a:t>
            </a:r>
            <a:endParaRPr lang="ru-RU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сведения о передаче побочных продуктов животноводства иным лицам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;</a:t>
            </a:r>
            <a:endParaRPr lang="ru-RU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сведения о результатах использования или передачи побочных продуктов 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животноводства.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62" y="282850"/>
            <a:ext cx="91450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Приказ </a:t>
            </a: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Минсельхоза России от 07.10.2022 №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671 «Об утверждении порядка, сроков и формы направления уведомления об отнесении веществ…к побочным продуктам животноводства» </a:t>
            </a:r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(приложение 2)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58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" y="5635"/>
            <a:ext cx="9906000" cy="685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1508" y="671940"/>
            <a:ext cx="6595746" cy="55253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5177" y="131455"/>
            <a:ext cx="346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 Приказу МСХ РФ № 671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685" y="3434635"/>
            <a:ext cx="3915746" cy="92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Корректирующее уведомление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направляется в срок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31 декабря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календарного года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882" y="1071858"/>
            <a:ext cx="3942705" cy="19389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Уведомление направляется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ежегодно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 предстоящий календарный год не позднее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декабря текущего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календарного года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ТУ Россельхознадзора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 месту образования побочных продуктов животноводства: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92932" y="4780440"/>
            <a:ext cx="3942705" cy="1324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5pPr>
            <a:lvl6pPr marL="4572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6pPr>
            <a:lvl7pPr marL="9144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7pPr>
            <a:lvl8pPr marL="1371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8pPr>
            <a:lvl9pPr marL="18288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601A24"/>
                </a:solidFill>
                <a:latin typeface="Arial" pitchFamily="34" charset="0"/>
              </a:defRPr>
            </a:lvl9pPr>
          </a:lstStyle>
          <a:p>
            <a:pPr marL="285750" indent="-285750" algn="l">
              <a:lnSpc>
                <a:spcPts val="22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подаются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лично,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почтовой связью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уведомлением о вручении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lnSpc>
                <a:spcPts val="2200"/>
              </a:lnSpc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марта 2024 года –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ФГИС «ЕПГУ»</a:t>
            </a:r>
            <a:endParaRPr lang="ru-RU" sz="1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3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993495" cy="7151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2480" y="-18450"/>
            <a:ext cx="9577064" cy="613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7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31 октября 2022 г № 1940 «Об утверждении требований к обращению побочных продуктов животноводства»</a:t>
            </a:r>
            <a:endParaRPr lang="ru-RU" sz="17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624" y="69542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хранению побочных продуктов животноводства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017" y="1098698"/>
            <a:ext cx="9455527" cy="56964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1. Хранение необработанных, непререработанных ППЖ  допускается только на специализированных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площадках, которые не являются объектами размещения отходов и не подлежат включению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в государственный реестр объектов размещения отходов</a:t>
            </a:r>
          </a:p>
          <a:p>
            <a:pPr algn="just">
              <a:lnSpc>
                <a:spcPts val="1900"/>
              </a:lnSpc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2.Специализированные площадки располагаются отдельно от объектов содержания с/х животных 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с подветренной стороны </a:t>
            </a:r>
          </a:p>
          <a:p>
            <a:pPr marL="342900" indent="-342900" algn="just">
              <a:lnSpc>
                <a:spcPts val="1900"/>
              </a:lnSpc>
              <a:buAutoNum type="arabicPeriod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3. Хранение ППЖ осуществляется собственниками способами, не допускающими загрязнения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окружающей среды</a:t>
            </a:r>
          </a:p>
          <a:p>
            <a:pPr marL="342900" indent="-342900" algn="just">
              <a:lnSpc>
                <a:spcPts val="1900"/>
              </a:lnSpc>
              <a:buAutoNum type="arabicPeriod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4.Площадки должны иметь монолитные бетонные или герметично сваренные пленочные покрытия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либо иметь в основании глиняную подушку толщиной не менее 20 см. Специализированные 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площадки с боковых сторон должны иметь бортики и канавки для стока избыточной влаги</a:t>
            </a:r>
          </a:p>
          <a:p>
            <a:pPr marL="342900" indent="-342900" algn="just">
              <a:lnSpc>
                <a:spcPts val="1900"/>
              </a:lnSpc>
              <a:buAutoNum type="arabicPeriod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содержании с/х животных </a:t>
            </a:r>
            <a:r>
              <a:rPr lang="ru-RU" sz="15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условиях круглогодичного или сезонного пастбищного</a:t>
            </a:r>
            <a:r>
              <a:rPr lang="ru-RU" sz="1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содержания </a:t>
            </a:r>
            <a:r>
              <a:rPr lang="ru-RU" sz="15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ППЖ </a:t>
            </a:r>
            <a:r>
              <a:rPr lang="ru-RU" sz="1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пастбищного содержания </a:t>
            </a:r>
            <a:r>
              <a:rPr lang="ru-RU" sz="15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осуществляется</a:t>
            </a:r>
          </a:p>
          <a:p>
            <a:pPr marL="342900" indent="-342900" algn="just">
              <a:lnSpc>
                <a:spcPts val="1900"/>
              </a:lnSpc>
              <a:buAutoNum type="arabicPeriod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6. Допускается временное размещение на период внесения ППЖ в почву не более 5 мес. с момента 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фактического размещения обработанных и переработанных ППЖ твердой фракции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буртах 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землях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с/х назначения, размещённых за пределами границ водоохранных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зон,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зон санитарной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охраны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 питьевого и хозяйственно-бытового водоснабжения, на верхнем плодородном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слое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почвы </a:t>
            </a:r>
            <a:r>
              <a:rPr lang="ru-RU" sz="1500" u="sng" dirty="0">
                <a:latin typeface="Arial" panose="020B0604020202020204" pitchFamily="34" charset="0"/>
                <a:cs typeface="Arial" panose="020B0604020202020204" pitchFamily="34" charset="0"/>
              </a:rPr>
              <a:t>без его снятия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без соблюдения требований, установленных к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специализированным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площадкам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"/>
            <a:ext cx="1013094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496" y="116632"/>
            <a:ext cx="9577064" cy="613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7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31 октября 2022 г № 1940 «Об утверждении требований к обращению побочных продуктов животноводства»</a:t>
            </a:r>
            <a:endParaRPr lang="ru-RU" sz="17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62" y="947323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обработке и переработке побочных продуктов животноводства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12" y="1511887"/>
            <a:ext cx="9289032" cy="50783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Обработка и переработка ППЖ осуществляется собственниками ППЖ способами, предотвращающими загрязнение окружающей среды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Способами обработки ППЖ является накопление и выдерживание стоков или осветленных фракций на специализированных площадках, и (или)компостирование твердых фракций, и (или) их переработка с применением химических и (или) биологических препаратов или добавок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В обработанных и </a:t>
            </a:r>
            <a:r>
              <a:rPr lang="ru-RU" dirty="0" smtClean="0"/>
              <a:t>переработанных ППЖ </a:t>
            </a:r>
            <a:r>
              <a:rPr lang="ru-RU" b="1" dirty="0">
                <a:solidFill>
                  <a:srgbClr val="800000"/>
                </a:solidFill>
              </a:rPr>
              <a:t>наличие патогенных и болезнетворных микроорганизмов и паразитов не </a:t>
            </a:r>
            <a:r>
              <a:rPr lang="ru-RU" b="1" dirty="0" smtClean="0">
                <a:solidFill>
                  <a:srgbClr val="800000"/>
                </a:solidFill>
              </a:rPr>
              <a:t>допускается </a:t>
            </a:r>
            <a:r>
              <a:rPr lang="ru-RU" dirty="0" smtClean="0"/>
              <a:t>(приложение к ПП РФ № 1940 ) </a:t>
            </a:r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800000"/>
                </a:solidFill>
              </a:rPr>
              <a:t>Содержание токсичных элементов, пестицидов</a:t>
            </a:r>
            <a:r>
              <a:rPr lang="ru-RU" dirty="0"/>
              <a:t> в обработанных и переработанных побочных продуктах животноводства </a:t>
            </a:r>
            <a:r>
              <a:rPr lang="ru-RU" b="1" dirty="0">
                <a:solidFill>
                  <a:srgbClr val="800000"/>
                </a:solidFill>
              </a:rPr>
              <a:t>не должно превышать нормативы </a:t>
            </a:r>
            <a:r>
              <a:rPr lang="ru-RU" dirty="0"/>
              <a:t>(приложение к ПП РФ № 1940 ) 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b="1" dirty="0"/>
              <a:t>Соблюдение требован</a:t>
            </a:r>
            <a:r>
              <a:rPr lang="ru-RU" dirty="0"/>
              <a:t>ий</a:t>
            </a:r>
            <a:r>
              <a:rPr lang="ru-RU" dirty="0" smtClean="0"/>
              <a:t>, должно быть </a:t>
            </a:r>
            <a:r>
              <a:rPr lang="ru-RU" b="1" dirty="0" smtClean="0">
                <a:solidFill>
                  <a:srgbClr val="800000"/>
                </a:solidFill>
              </a:rPr>
              <a:t>подтверждено результатами исследований</a:t>
            </a:r>
            <a:r>
              <a:rPr lang="ru-RU" dirty="0" smtClean="0"/>
              <a:t>, проведенных лабораторией, аккредитованной в порядке, установленном законодательством РФ об </a:t>
            </a:r>
            <a:r>
              <a:rPr lang="ru-RU" b="1" dirty="0" smtClean="0">
                <a:solidFill>
                  <a:srgbClr val="800000"/>
                </a:solidFill>
              </a:rPr>
              <a:t>аккредитации в национальной системе аккредитации 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22571</TotalTime>
  <Words>2899</Words>
  <Application>Microsoft Office PowerPoint</Application>
  <PresentationFormat>Лист A4 (210x297 мм)</PresentationFormat>
  <Paragraphs>360</Paragraphs>
  <Slides>30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Перечень обязательных показателей,  необходимых для составления ТУ  на побочные продукты животноводства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Балагула Татьяна Викторовна</dc:creator>
  <cp:lastModifiedBy>Вольхина Ольга Владимировна</cp:lastModifiedBy>
  <cp:revision>1105</cp:revision>
  <cp:lastPrinted>2023-03-13T08:17:56Z</cp:lastPrinted>
  <dcterms:created xsi:type="dcterms:W3CDTF">2015-11-16T09:02:18Z</dcterms:created>
  <dcterms:modified xsi:type="dcterms:W3CDTF">2023-12-27T07:06:50Z</dcterms:modified>
</cp:coreProperties>
</file>