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21"/>
  </p:notesMasterIdLst>
  <p:sldIdLst>
    <p:sldId id="256" r:id="rId2"/>
    <p:sldId id="344" r:id="rId3"/>
    <p:sldId id="330" r:id="rId4"/>
    <p:sldId id="316" r:id="rId5"/>
    <p:sldId id="326" r:id="rId6"/>
    <p:sldId id="331" r:id="rId7"/>
    <p:sldId id="320" r:id="rId8"/>
    <p:sldId id="332" r:id="rId9"/>
    <p:sldId id="322" r:id="rId10"/>
    <p:sldId id="329" r:id="rId11"/>
    <p:sldId id="333" r:id="rId12"/>
    <p:sldId id="340" r:id="rId13"/>
    <p:sldId id="328" r:id="rId14"/>
    <p:sldId id="341" r:id="rId15"/>
    <p:sldId id="343" r:id="rId16"/>
    <p:sldId id="338" r:id="rId17"/>
    <p:sldId id="334" r:id="rId18"/>
    <p:sldId id="336" r:id="rId19"/>
    <p:sldId id="268" r:id="rId20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93" autoAdjust="0"/>
    <p:restoredTop sz="96305" autoAdjust="0"/>
  </p:normalViewPr>
  <p:slideViewPr>
    <p:cSldViewPr snapToGrid="0">
      <p:cViewPr varScale="1">
        <p:scale>
          <a:sx n="108" d="100"/>
          <a:sy n="108" d="100"/>
        </p:scale>
        <p:origin x="12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D68C2-61DB-4C72-8CAE-BFA5F456854B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C14A6-072A-451D-AFAB-EAE4CBCE79B9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0D0E0-427B-4663-8C6D-5FB872E23C37}" type="parTrans" cxnId="{A4219AF3-9199-4FF0-8AB1-090FC4D08D8B}">
      <dgm:prSet/>
      <dgm:spPr/>
      <dgm:t>
        <a:bodyPr/>
        <a:lstStyle/>
        <a:p>
          <a:endParaRPr lang="ru-RU"/>
        </a:p>
      </dgm:t>
    </dgm:pt>
    <dgm:pt modelId="{D5E1D404-2EAB-47F6-A145-421A01B03513}" type="sibTrans" cxnId="{A4219AF3-9199-4FF0-8AB1-090FC4D08D8B}">
      <dgm:prSet/>
      <dgm:spPr/>
      <dgm:t>
        <a:bodyPr/>
        <a:lstStyle/>
        <a:p>
          <a:endParaRPr lang="ru-RU"/>
        </a:p>
      </dgm:t>
    </dgm:pt>
    <dgm:pt modelId="{5F800AD0-A49B-429D-AC6F-05F6B9F4F477}">
      <dgm:prSet custT="1"/>
      <dgm:spPr/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совместной переработки сельскохозяйственной продукции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F8991B-1C15-4A66-8643-FA194C28C9CA}" type="parTrans" cxnId="{3A2789AE-21F9-492E-91CC-6EE297DD988B}">
      <dgm:prSet/>
      <dgm:spPr/>
      <dgm:t>
        <a:bodyPr/>
        <a:lstStyle/>
        <a:p>
          <a:endParaRPr lang="ru-RU"/>
        </a:p>
      </dgm:t>
    </dgm:pt>
    <dgm:pt modelId="{C8F13001-5653-422B-8878-49A183624852}" type="sibTrans" cxnId="{3A2789AE-21F9-492E-91CC-6EE297DD988B}">
      <dgm:prSet/>
      <dgm:spPr/>
      <dgm:t>
        <a:bodyPr/>
        <a:lstStyle/>
        <a:p>
          <a:endParaRPr lang="ru-RU"/>
        </a:p>
      </dgm:t>
    </dgm:pt>
    <dgm:pt modelId="{45929166-8D67-43D3-99AC-DF9781B2B247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членов кооператива материально-техническими ресурсами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9AD74-2A0D-4F42-AB01-58EFCB4E0AC2}" type="parTrans" cxnId="{AA667C60-C924-487D-9C60-B5A05C0D5E61}">
      <dgm:prSet/>
      <dgm:spPr/>
      <dgm:t>
        <a:bodyPr/>
        <a:lstStyle/>
        <a:p>
          <a:endParaRPr lang="ru-RU"/>
        </a:p>
      </dgm:t>
    </dgm:pt>
    <dgm:pt modelId="{5610F900-E66C-46F9-89B5-95BF39D14963}" type="sibTrans" cxnId="{AA667C60-C924-487D-9C60-B5A05C0D5E61}">
      <dgm:prSet/>
      <dgm:spPr/>
      <dgm:t>
        <a:bodyPr/>
        <a:lstStyle/>
        <a:p>
          <a:endParaRPr lang="ru-RU"/>
        </a:p>
      </dgm:t>
    </dgm:pt>
    <dgm:pt modelId="{98FAEC15-ED10-4623-8935-D47FB5860026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реализация производимой продукции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FBCA6-5AE8-4B25-9A12-ABA57E8E9F62}" type="parTrans" cxnId="{75FCD2A1-52E9-4C16-A495-D0CC57853AF1}">
      <dgm:prSet/>
      <dgm:spPr/>
      <dgm:t>
        <a:bodyPr/>
        <a:lstStyle/>
        <a:p>
          <a:endParaRPr lang="ru-RU"/>
        </a:p>
      </dgm:t>
    </dgm:pt>
    <dgm:pt modelId="{49BC43D6-018B-484B-A746-AD73EAF73951}" type="sibTrans" cxnId="{75FCD2A1-52E9-4C16-A495-D0CC57853AF1}">
      <dgm:prSet/>
      <dgm:spPr/>
      <dgm:t>
        <a:bodyPr/>
        <a:lstStyle/>
        <a:p>
          <a:endParaRPr lang="ru-RU"/>
        </a:p>
      </dgm:t>
    </dgm:pt>
    <dgm:pt modelId="{74804E77-7DDB-43F3-A41B-7F6A3D29115F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предоставления услуг своим членам по обработке почвы, заготовке кормов, осуществлению ремонтных и строительных работ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2A42E-3DB9-4BBA-872D-B7C7EA7BCE62}" type="parTrans" cxnId="{E72A85F8-1D54-4750-8A6C-7BA11F07EEFE}">
      <dgm:prSet/>
      <dgm:spPr/>
      <dgm:t>
        <a:bodyPr/>
        <a:lstStyle/>
        <a:p>
          <a:endParaRPr lang="ru-RU"/>
        </a:p>
      </dgm:t>
    </dgm:pt>
    <dgm:pt modelId="{DB690CBD-002E-487D-A16B-02943A55F3D8}" type="sibTrans" cxnId="{E72A85F8-1D54-4750-8A6C-7BA11F07EEFE}">
      <dgm:prSet/>
      <dgm:spPr/>
      <dgm:t>
        <a:bodyPr/>
        <a:lstStyle/>
        <a:p>
          <a:endParaRPr lang="ru-RU"/>
        </a:p>
      </dgm:t>
    </dgm:pt>
    <dgm:pt modelId="{BBEFBA28-C4C2-4C46-A9EC-A0128338F1F5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88259-E96F-44A4-AD36-0B2168447250}" type="parTrans" cxnId="{42FAE34B-20D2-4DAB-8149-14FDC9E38F97}">
      <dgm:prSet/>
      <dgm:spPr/>
      <dgm:t>
        <a:bodyPr/>
        <a:lstStyle/>
        <a:p>
          <a:endParaRPr lang="ru-RU"/>
        </a:p>
      </dgm:t>
    </dgm:pt>
    <dgm:pt modelId="{FC253B3C-099D-48EF-9FEC-F5902F667243}" type="sibTrans" cxnId="{42FAE34B-20D2-4DAB-8149-14FDC9E38F97}">
      <dgm:prSet/>
      <dgm:spPr/>
      <dgm:t>
        <a:bodyPr/>
        <a:lstStyle/>
        <a:p>
          <a:endParaRPr lang="ru-RU"/>
        </a:p>
      </dgm:t>
    </dgm:pt>
    <dgm:pt modelId="{3CA9D4A8-3600-4ACC-BBA0-40154DBC3074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устранения посредников и перекупщиков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848830-EA40-45A0-99CB-83F198676880}" type="parTrans" cxnId="{2598A40C-E9BE-4C61-B1EB-D66A80520FB1}">
      <dgm:prSet/>
      <dgm:spPr/>
      <dgm:t>
        <a:bodyPr/>
        <a:lstStyle/>
        <a:p>
          <a:endParaRPr lang="ru-RU"/>
        </a:p>
      </dgm:t>
    </dgm:pt>
    <dgm:pt modelId="{97C9E13C-8953-4CBE-8174-B53998C0FBD1}" type="sibTrans" cxnId="{2598A40C-E9BE-4C61-B1EB-D66A80520FB1}">
      <dgm:prSet/>
      <dgm:spPr/>
      <dgm:t>
        <a:bodyPr/>
        <a:lstStyle/>
        <a:p>
          <a:endParaRPr lang="ru-RU"/>
        </a:p>
      </dgm:t>
    </dgm:pt>
    <dgm:pt modelId="{0638C173-85D6-4E1C-A3F9-EA278682F490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повышения доходности производства и переработки сельскохозяйственной продукции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D3742-CE91-43BC-AA79-93C14BFA6FD2}" type="parTrans" cxnId="{DD0A83B1-6850-4340-8FC9-76D5ADA8AC4C}">
      <dgm:prSet/>
      <dgm:spPr/>
      <dgm:t>
        <a:bodyPr/>
        <a:lstStyle/>
        <a:p>
          <a:endParaRPr lang="ru-RU"/>
        </a:p>
      </dgm:t>
    </dgm:pt>
    <dgm:pt modelId="{861C7147-371D-44F4-9A70-8C0DBCB6991C}" type="sibTrans" cxnId="{DD0A83B1-6850-4340-8FC9-76D5ADA8AC4C}">
      <dgm:prSet/>
      <dgm:spPr/>
      <dgm:t>
        <a:bodyPr/>
        <a:lstStyle/>
        <a:p>
          <a:endParaRPr lang="ru-RU"/>
        </a:p>
      </dgm:t>
    </dgm:pt>
    <dgm:pt modelId="{1E3CE590-A69E-4170-9978-1966DFABC71E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новых каналов реализации продукции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FDEAC-83E3-4601-AF18-DE2FA86292EC}" type="parTrans" cxnId="{AFA797E4-5AFE-46F8-98B1-C92D8B843EFD}">
      <dgm:prSet/>
      <dgm:spPr/>
      <dgm:t>
        <a:bodyPr/>
        <a:lstStyle/>
        <a:p>
          <a:endParaRPr lang="ru-RU"/>
        </a:p>
      </dgm:t>
    </dgm:pt>
    <dgm:pt modelId="{86B0D168-3822-4B72-BA45-7ACB79BB58C5}" type="sibTrans" cxnId="{AFA797E4-5AFE-46F8-98B1-C92D8B843EFD}">
      <dgm:prSet/>
      <dgm:spPr/>
      <dgm:t>
        <a:bodyPr/>
        <a:lstStyle/>
        <a:p>
          <a:endParaRPr lang="ru-RU"/>
        </a:p>
      </dgm:t>
    </dgm:pt>
    <dgm:pt modelId="{A2453C7A-441B-482D-A8A0-B074989E11D8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открытия новых производств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C3DBE-CCAB-4C00-B620-7AB7D908011B}" type="parTrans" cxnId="{2020DD43-CF8B-450C-9DAF-38D4B1BFFBC7}">
      <dgm:prSet/>
      <dgm:spPr/>
      <dgm:t>
        <a:bodyPr/>
        <a:lstStyle/>
        <a:p>
          <a:endParaRPr lang="ru-RU"/>
        </a:p>
      </dgm:t>
    </dgm:pt>
    <dgm:pt modelId="{A1F996E1-C47D-4562-B406-8500B127AE30}" type="sibTrans" cxnId="{2020DD43-CF8B-450C-9DAF-38D4B1BFFBC7}">
      <dgm:prSet/>
      <dgm:spPr/>
      <dgm:t>
        <a:bodyPr/>
        <a:lstStyle/>
        <a:p>
          <a:endParaRPr lang="ru-RU"/>
        </a:p>
      </dgm:t>
    </dgm:pt>
    <dgm:pt modelId="{23FFEA56-7D0E-4B71-8774-5C6EC6F2B48B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принципы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166EC-800D-44A8-A9B7-C437DBD1051D}" type="parTrans" cxnId="{40DE7C4E-743C-4F8C-8EEE-8CE5ACD5084A}">
      <dgm:prSet/>
      <dgm:spPr/>
      <dgm:t>
        <a:bodyPr/>
        <a:lstStyle/>
        <a:p>
          <a:endParaRPr lang="ru-RU"/>
        </a:p>
      </dgm:t>
    </dgm:pt>
    <dgm:pt modelId="{6BE57763-8772-45A4-B71B-2BE462235944}" type="sibTrans" cxnId="{40DE7C4E-743C-4F8C-8EEE-8CE5ACD5084A}">
      <dgm:prSet/>
      <dgm:spPr/>
      <dgm:t>
        <a:bodyPr/>
        <a:lstStyle/>
        <a:p>
          <a:endParaRPr lang="ru-RU"/>
        </a:p>
      </dgm:t>
    </dgm:pt>
    <dgm:pt modelId="{B6873B15-266F-4E03-B0D7-267BA00C6FD5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добровольность членства в кооперативе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C1847-AC39-4F2F-81AB-5586944AE626}" type="parTrans" cxnId="{C907C626-C35B-4669-8062-35EBC8614CE7}">
      <dgm:prSet/>
      <dgm:spPr/>
      <dgm:t>
        <a:bodyPr/>
        <a:lstStyle/>
        <a:p>
          <a:endParaRPr lang="ru-RU"/>
        </a:p>
      </dgm:t>
    </dgm:pt>
    <dgm:pt modelId="{E5D17CB2-1E2A-4D9D-930F-3C92D1824B5D}" type="sibTrans" cxnId="{C907C626-C35B-4669-8062-35EBC8614CE7}">
      <dgm:prSet/>
      <dgm:spPr/>
      <dgm:t>
        <a:bodyPr/>
        <a:lstStyle/>
        <a:p>
          <a:endParaRPr lang="ru-RU"/>
        </a:p>
      </dgm:t>
    </dgm:pt>
    <dgm:pt modelId="{04922C8D-D69E-4014-8C5D-5A247B16A433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взаимопомощь и обеспечения экономической выгоды для членов кооператива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6641F-5920-4E4B-87CF-17D55FDD1C17}" type="parTrans" cxnId="{EFB571CA-33FA-4EEB-9987-407192A4FA88}">
      <dgm:prSet/>
      <dgm:spPr/>
      <dgm:t>
        <a:bodyPr/>
        <a:lstStyle/>
        <a:p>
          <a:endParaRPr lang="ru-RU"/>
        </a:p>
      </dgm:t>
    </dgm:pt>
    <dgm:pt modelId="{A999589F-42FD-4B54-9082-D51AE2D3B3D7}" type="sibTrans" cxnId="{EFB571CA-33FA-4EEB-9987-407192A4FA88}">
      <dgm:prSet/>
      <dgm:spPr/>
      <dgm:t>
        <a:bodyPr/>
        <a:lstStyle/>
        <a:p>
          <a:endParaRPr lang="ru-RU"/>
        </a:p>
      </dgm:t>
    </dgm:pt>
    <dgm:pt modelId="{ABA035E6-0920-4642-BE8A-3C3B7F53E3C7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распределения прибыли и убытков кооператива между его членами с учетом их личного трудового участия или участия в хозяйственной деятельности кооператива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38CB9-0FFE-45EA-B9E7-BBB7726DC203}" type="parTrans" cxnId="{9A203F4A-2184-4100-B08B-CCD1BACCCC92}">
      <dgm:prSet/>
      <dgm:spPr/>
      <dgm:t>
        <a:bodyPr/>
        <a:lstStyle/>
        <a:p>
          <a:endParaRPr lang="ru-RU"/>
        </a:p>
      </dgm:t>
    </dgm:pt>
    <dgm:pt modelId="{EBA91B2D-A820-42D5-B1CC-74EC250EDFA3}" type="sibTrans" cxnId="{9A203F4A-2184-4100-B08B-CCD1BACCCC92}">
      <dgm:prSet/>
      <dgm:spPr/>
      <dgm:t>
        <a:bodyPr/>
        <a:lstStyle/>
        <a:p>
          <a:endParaRPr lang="ru-RU"/>
        </a:p>
      </dgm:t>
    </dgm:pt>
    <dgm:pt modelId="{7D6B1042-521D-4C5E-B2A4-85F1D3927DED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управления деятельностью кооператива на демократических началах (один член кооператива - один голос)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75ABB-35C8-4CFE-BFE8-869066897E3B}" type="parTrans" cxnId="{D01D58B5-61DD-46F2-8674-665840572214}">
      <dgm:prSet/>
      <dgm:spPr/>
      <dgm:t>
        <a:bodyPr/>
        <a:lstStyle/>
        <a:p>
          <a:endParaRPr lang="ru-RU"/>
        </a:p>
      </dgm:t>
    </dgm:pt>
    <dgm:pt modelId="{CCC0CD38-D38D-4D68-AB95-E4F7E6E17FDE}" type="sibTrans" cxnId="{D01D58B5-61DD-46F2-8674-665840572214}">
      <dgm:prSet/>
      <dgm:spPr/>
      <dgm:t>
        <a:bodyPr/>
        <a:lstStyle/>
        <a:p>
          <a:endParaRPr lang="ru-RU"/>
        </a:p>
      </dgm:t>
    </dgm:pt>
    <dgm:pt modelId="{4C0E1D54-C142-41E9-8EA7-D50B2D07DCBF}" type="pres">
      <dgm:prSet presAssocID="{30FD68C2-61DB-4C72-8CAE-BFA5F456854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5BC1E4-EC2C-49B1-8F45-408775DB641B}" type="pres">
      <dgm:prSet presAssocID="{FE1C14A6-072A-451D-AFAB-EAE4CBCE79B9}" presName="horFlow" presStyleCnt="0"/>
      <dgm:spPr/>
    </dgm:pt>
    <dgm:pt modelId="{F04EEC97-90A1-46DB-BC1D-1404378E4808}" type="pres">
      <dgm:prSet presAssocID="{FE1C14A6-072A-451D-AFAB-EAE4CBCE79B9}" presName="bigChev" presStyleLbl="node1" presStyleIdx="0" presStyleCnt="3" custScaleX="152002" custScaleY="205032" custLinFactNeighborX="8012" custLinFactNeighborY="-1975"/>
      <dgm:spPr/>
      <dgm:t>
        <a:bodyPr/>
        <a:lstStyle/>
        <a:p>
          <a:endParaRPr lang="ru-RU"/>
        </a:p>
      </dgm:t>
    </dgm:pt>
    <dgm:pt modelId="{151CD9F9-7C09-4129-9EEB-9F60AA96E08B}" type="pres">
      <dgm:prSet presAssocID="{C0F8991B-1C15-4A66-8643-FA194C28C9CA}" presName="parTrans" presStyleCnt="0"/>
      <dgm:spPr/>
    </dgm:pt>
    <dgm:pt modelId="{B8BF7A6F-DFD6-42C4-993D-D9084185B626}" type="pres">
      <dgm:prSet presAssocID="{5F800AD0-A49B-429D-AC6F-05F6B9F4F477}" presName="node" presStyleLbl="alignAccFollowNode1" presStyleIdx="0" presStyleCnt="12" custScaleX="176584" custScaleY="24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46ABF-BF69-4227-953A-4571110FA5C4}" type="pres">
      <dgm:prSet presAssocID="{C8F13001-5653-422B-8878-49A183624852}" presName="sibTrans" presStyleCnt="0"/>
      <dgm:spPr/>
    </dgm:pt>
    <dgm:pt modelId="{627DB04C-D435-4827-962D-F96C1D89CD5F}" type="pres">
      <dgm:prSet presAssocID="{45929166-8D67-43D3-99AC-DF9781B2B247}" presName="node" presStyleLbl="alignAccFollowNode1" presStyleIdx="1" presStyleCnt="12" custScaleX="183287" custScaleY="229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19F32-9D02-483B-B57B-248EAA894734}" type="pres">
      <dgm:prSet presAssocID="{5610F900-E66C-46F9-89B5-95BF39D14963}" presName="sibTrans" presStyleCnt="0"/>
      <dgm:spPr/>
    </dgm:pt>
    <dgm:pt modelId="{1B249901-4318-404D-9150-DEC63B28E94F}" type="pres">
      <dgm:prSet presAssocID="{98FAEC15-ED10-4623-8935-D47FB5860026}" presName="node" presStyleLbl="alignAccFollowNode1" presStyleIdx="2" presStyleCnt="12" custScaleX="192150" custScaleY="22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BB8F9-4707-485C-B83D-A3C1F9FD343A}" type="pres">
      <dgm:prSet presAssocID="{49BC43D6-018B-484B-A746-AD73EAF73951}" presName="sibTrans" presStyleCnt="0"/>
      <dgm:spPr/>
    </dgm:pt>
    <dgm:pt modelId="{1CD2C8B9-C18D-48AC-A7E2-128FC7C36981}" type="pres">
      <dgm:prSet presAssocID="{74804E77-7DDB-43F3-A41B-7F6A3D29115F}" presName="node" presStyleLbl="alignAccFollowNode1" presStyleIdx="3" presStyleCnt="12" custScaleX="239544" custScaleY="230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59B42-BDEF-47B6-9410-65926D5481E1}" type="pres">
      <dgm:prSet presAssocID="{FE1C14A6-072A-451D-AFAB-EAE4CBCE79B9}" presName="vSp" presStyleCnt="0"/>
      <dgm:spPr/>
    </dgm:pt>
    <dgm:pt modelId="{9DA1EBC5-33CF-4403-89B9-2C34F5DE4545}" type="pres">
      <dgm:prSet presAssocID="{BBEFBA28-C4C2-4C46-A9EC-A0128338F1F5}" presName="horFlow" presStyleCnt="0"/>
      <dgm:spPr/>
    </dgm:pt>
    <dgm:pt modelId="{FD2490CE-3A3A-4BB5-81FD-B2F4229C3BD1}" type="pres">
      <dgm:prSet presAssocID="{BBEFBA28-C4C2-4C46-A9EC-A0128338F1F5}" presName="bigChev" presStyleLbl="node1" presStyleIdx="1" presStyleCnt="3" custScaleX="147333" custScaleY="186392"/>
      <dgm:spPr/>
      <dgm:t>
        <a:bodyPr/>
        <a:lstStyle/>
        <a:p>
          <a:endParaRPr lang="ru-RU"/>
        </a:p>
      </dgm:t>
    </dgm:pt>
    <dgm:pt modelId="{35FACBD7-09ED-4025-BD6B-0F06AC683954}" type="pres">
      <dgm:prSet presAssocID="{AD848830-EA40-45A0-99CB-83F198676880}" presName="parTrans" presStyleCnt="0"/>
      <dgm:spPr/>
    </dgm:pt>
    <dgm:pt modelId="{69F0E452-B5D3-4000-9AF5-BA4476EE976B}" type="pres">
      <dgm:prSet presAssocID="{3CA9D4A8-3600-4ACC-BBA0-40154DBC3074}" presName="node" presStyleLbl="alignAccFollowNode1" presStyleIdx="4" presStyleCnt="12" custScaleX="171763" custScaleY="22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8BB40-C839-444C-92EE-C5188975A6EF}" type="pres">
      <dgm:prSet presAssocID="{97C9E13C-8953-4CBE-8174-B53998C0FBD1}" presName="sibTrans" presStyleCnt="0"/>
      <dgm:spPr/>
    </dgm:pt>
    <dgm:pt modelId="{94B08B02-D53A-43FC-9D08-E21D79AC3853}" type="pres">
      <dgm:prSet presAssocID="{0638C173-85D6-4E1C-A3F9-EA278682F490}" presName="node" presStyleLbl="alignAccFollowNode1" presStyleIdx="5" presStyleCnt="12" custScaleX="200260" custScaleY="21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25B36-BB57-47B8-BDEF-02EDDCDD50FA}" type="pres">
      <dgm:prSet presAssocID="{861C7147-371D-44F4-9A70-8C0DBCB6991C}" presName="sibTrans" presStyleCnt="0"/>
      <dgm:spPr/>
    </dgm:pt>
    <dgm:pt modelId="{5828E74C-A1A0-42AE-97BC-623116211C29}" type="pres">
      <dgm:prSet presAssocID="{1E3CE590-A69E-4170-9978-1966DFABC71E}" presName="node" presStyleLbl="alignAccFollowNode1" presStyleIdx="6" presStyleCnt="12" custScaleX="198004" custScaleY="212986" custLinFactNeighborX="59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CF504-551B-4508-ABB6-7C6EAB8A9170}" type="pres">
      <dgm:prSet presAssocID="{86B0D168-3822-4B72-BA45-7ACB79BB58C5}" presName="sibTrans" presStyleCnt="0"/>
      <dgm:spPr/>
    </dgm:pt>
    <dgm:pt modelId="{48D1E3A2-1D7D-4C70-AD4C-B3CFD2DA23E1}" type="pres">
      <dgm:prSet presAssocID="{A2453C7A-441B-482D-A8A0-B074989E11D8}" presName="node" presStyleLbl="alignAccFollowNode1" presStyleIdx="7" presStyleCnt="12" custScaleX="221510" custScaleY="244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59B31-9C6C-405B-AED2-BC61B2D19C7B}" type="pres">
      <dgm:prSet presAssocID="{BBEFBA28-C4C2-4C46-A9EC-A0128338F1F5}" presName="vSp" presStyleCnt="0"/>
      <dgm:spPr/>
    </dgm:pt>
    <dgm:pt modelId="{A602156E-57E5-46CD-992D-29508BB9694C}" type="pres">
      <dgm:prSet presAssocID="{23FFEA56-7D0E-4B71-8774-5C6EC6F2B48B}" presName="horFlow" presStyleCnt="0"/>
      <dgm:spPr/>
    </dgm:pt>
    <dgm:pt modelId="{9A045637-8BD9-4D83-BA2E-7D80A7811DF7}" type="pres">
      <dgm:prSet presAssocID="{23FFEA56-7D0E-4B71-8774-5C6EC6F2B48B}" presName="bigChev" presStyleLbl="node1" presStyleIdx="2" presStyleCnt="3" custScaleX="149768" custScaleY="225156" custLinFactNeighborX="47814"/>
      <dgm:spPr/>
      <dgm:t>
        <a:bodyPr/>
        <a:lstStyle/>
        <a:p>
          <a:endParaRPr lang="ru-RU"/>
        </a:p>
      </dgm:t>
    </dgm:pt>
    <dgm:pt modelId="{E958CA1B-95FE-4963-BE2C-EF6AC38608D4}" type="pres">
      <dgm:prSet presAssocID="{0C3C1847-AC39-4F2F-81AB-5586944AE626}" presName="parTrans" presStyleCnt="0"/>
      <dgm:spPr/>
    </dgm:pt>
    <dgm:pt modelId="{551FFCB7-2739-4B40-A550-3067DFD2CBD9}" type="pres">
      <dgm:prSet presAssocID="{B6873B15-266F-4E03-B0D7-267BA00C6FD5}" presName="node" presStyleLbl="alignAccFollowNode1" presStyleIdx="8" presStyleCnt="12" custScaleX="170874" custScaleY="26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AC790-0061-4132-A87A-EEB15898CD0D}" type="pres">
      <dgm:prSet presAssocID="{E5D17CB2-1E2A-4D9D-930F-3C92D1824B5D}" presName="sibTrans" presStyleCnt="0"/>
      <dgm:spPr/>
    </dgm:pt>
    <dgm:pt modelId="{FF1B8F8C-3471-431D-8550-1371D64D042A}" type="pres">
      <dgm:prSet presAssocID="{04922C8D-D69E-4014-8C5D-5A247B16A433}" presName="node" presStyleLbl="alignAccFollowNode1" presStyleIdx="9" presStyleCnt="12" custScaleX="184898" custScaleY="229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FB0C5C-09EB-459F-97D4-C2CD98F5399E}" type="pres">
      <dgm:prSet presAssocID="{A999589F-42FD-4B54-9082-D51AE2D3B3D7}" presName="sibTrans" presStyleCnt="0"/>
      <dgm:spPr/>
    </dgm:pt>
    <dgm:pt modelId="{D63A8401-C5C8-4097-AEEB-328575788742}" type="pres">
      <dgm:prSet presAssocID="{ABA035E6-0920-4642-BE8A-3C3B7F53E3C7}" presName="node" presStyleLbl="alignAccFollowNode1" presStyleIdx="10" presStyleCnt="12" custScaleX="225420" custScaleY="247680" custLinFactNeighborX="11469" custLinFactNeighborY="-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20762-F670-4016-A084-EA24340D49C2}" type="pres">
      <dgm:prSet presAssocID="{EBA91B2D-A820-42D5-B1CC-74EC250EDFA3}" presName="sibTrans" presStyleCnt="0"/>
      <dgm:spPr/>
    </dgm:pt>
    <dgm:pt modelId="{4AF73FA3-8F10-40E8-BFF1-49152E89A106}" type="pres">
      <dgm:prSet presAssocID="{7D6B1042-521D-4C5E-B2A4-85F1D3927DED}" presName="node" presStyleLbl="alignAccFollowNode1" presStyleIdx="11" presStyleCnt="12" custScaleX="212465" custScaleY="25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667C60-C924-487D-9C60-B5A05C0D5E61}" srcId="{FE1C14A6-072A-451D-AFAB-EAE4CBCE79B9}" destId="{45929166-8D67-43D3-99AC-DF9781B2B247}" srcOrd="1" destOrd="0" parTransId="{FAC9AD74-2A0D-4F42-AB01-58EFCB4E0AC2}" sibTransId="{5610F900-E66C-46F9-89B5-95BF39D14963}"/>
    <dgm:cxn modelId="{9A203F4A-2184-4100-B08B-CCD1BACCCC92}" srcId="{23FFEA56-7D0E-4B71-8774-5C6EC6F2B48B}" destId="{ABA035E6-0920-4642-BE8A-3C3B7F53E3C7}" srcOrd="2" destOrd="0" parTransId="{43238CB9-0FFE-45EA-B9E7-BBB7726DC203}" sibTransId="{EBA91B2D-A820-42D5-B1CC-74EC250EDFA3}"/>
    <dgm:cxn modelId="{7EC891CC-B05C-4256-93E4-D098049F1B4D}" type="presOf" srcId="{5F800AD0-A49B-429D-AC6F-05F6B9F4F477}" destId="{B8BF7A6F-DFD6-42C4-993D-D9084185B626}" srcOrd="0" destOrd="0" presId="urn:microsoft.com/office/officeart/2005/8/layout/lProcess3"/>
    <dgm:cxn modelId="{88AA5CAF-BB5A-4D58-9415-7EE0AB630209}" type="presOf" srcId="{1E3CE590-A69E-4170-9978-1966DFABC71E}" destId="{5828E74C-A1A0-42AE-97BC-623116211C29}" srcOrd="0" destOrd="0" presId="urn:microsoft.com/office/officeart/2005/8/layout/lProcess3"/>
    <dgm:cxn modelId="{3A2789AE-21F9-492E-91CC-6EE297DD988B}" srcId="{FE1C14A6-072A-451D-AFAB-EAE4CBCE79B9}" destId="{5F800AD0-A49B-429D-AC6F-05F6B9F4F477}" srcOrd="0" destOrd="0" parTransId="{C0F8991B-1C15-4A66-8643-FA194C28C9CA}" sibTransId="{C8F13001-5653-422B-8878-49A183624852}"/>
    <dgm:cxn modelId="{9CF11799-A774-4579-954F-72DA35C7E7E9}" type="presOf" srcId="{A2453C7A-441B-482D-A8A0-B074989E11D8}" destId="{48D1E3A2-1D7D-4C70-AD4C-B3CFD2DA23E1}" srcOrd="0" destOrd="0" presId="urn:microsoft.com/office/officeart/2005/8/layout/lProcess3"/>
    <dgm:cxn modelId="{D01D58B5-61DD-46F2-8674-665840572214}" srcId="{23FFEA56-7D0E-4B71-8774-5C6EC6F2B48B}" destId="{7D6B1042-521D-4C5E-B2A4-85F1D3927DED}" srcOrd="3" destOrd="0" parTransId="{8E575ABB-35C8-4CFE-BFE8-869066897E3B}" sibTransId="{CCC0CD38-D38D-4D68-AB95-E4F7E6E17FDE}"/>
    <dgm:cxn modelId="{E72A85F8-1D54-4750-8A6C-7BA11F07EEFE}" srcId="{FE1C14A6-072A-451D-AFAB-EAE4CBCE79B9}" destId="{74804E77-7DDB-43F3-A41B-7F6A3D29115F}" srcOrd="3" destOrd="0" parTransId="{8DE2A42E-3DB9-4BBA-872D-B7C7EA7BCE62}" sibTransId="{DB690CBD-002E-487D-A16B-02943A55F3D8}"/>
    <dgm:cxn modelId="{A4E89969-F961-4E69-A849-2785BF3FB760}" type="presOf" srcId="{23FFEA56-7D0E-4B71-8774-5C6EC6F2B48B}" destId="{9A045637-8BD9-4D83-BA2E-7D80A7811DF7}" srcOrd="0" destOrd="0" presId="urn:microsoft.com/office/officeart/2005/8/layout/lProcess3"/>
    <dgm:cxn modelId="{3404504A-EFDE-4967-BB59-377A2E60401D}" type="presOf" srcId="{30FD68C2-61DB-4C72-8CAE-BFA5F456854B}" destId="{4C0E1D54-C142-41E9-8EA7-D50B2D07DCBF}" srcOrd="0" destOrd="0" presId="urn:microsoft.com/office/officeart/2005/8/layout/lProcess3"/>
    <dgm:cxn modelId="{42FAE34B-20D2-4DAB-8149-14FDC9E38F97}" srcId="{30FD68C2-61DB-4C72-8CAE-BFA5F456854B}" destId="{BBEFBA28-C4C2-4C46-A9EC-A0128338F1F5}" srcOrd="1" destOrd="0" parTransId="{4B688259-E96F-44A4-AD36-0B2168447250}" sibTransId="{FC253B3C-099D-48EF-9FEC-F5902F667243}"/>
    <dgm:cxn modelId="{680A6C9F-817B-4204-8F4A-DE09ABD0A7C3}" type="presOf" srcId="{FE1C14A6-072A-451D-AFAB-EAE4CBCE79B9}" destId="{F04EEC97-90A1-46DB-BC1D-1404378E4808}" srcOrd="0" destOrd="0" presId="urn:microsoft.com/office/officeart/2005/8/layout/lProcess3"/>
    <dgm:cxn modelId="{DD0A83B1-6850-4340-8FC9-76D5ADA8AC4C}" srcId="{BBEFBA28-C4C2-4C46-A9EC-A0128338F1F5}" destId="{0638C173-85D6-4E1C-A3F9-EA278682F490}" srcOrd="1" destOrd="0" parTransId="{0B7D3742-CE91-43BC-AA79-93C14BFA6FD2}" sibTransId="{861C7147-371D-44F4-9A70-8C0DBCB6991C}"/>
    <dgm:cxn modelId="{AFA797E4-5AFE-46F8-98B1-C92D8B843EFD}" srcId="{BBEFBA28-C4C2-4C46-A9EC-A0128338F1F5}" destId="{1E3CE590-A69E-4170-9978-1966DFABC71E}" srcOrd="2" destOrd="0" parTransId="{4CDFDEAC-83E3-4601-AF18-DE2FA86292EC}" sibTransId="{86B0D168-3822-4B72-BA45-7ACB79BB58C5}"/>
    <dgm:cxn modelId="{BC213018-DFBA-48B9-90D0-0336648BCC3C}" type="presOf" srcId="{74804E77-7DDB-43F3-A41B-7F6A3D29115F}" destId="{1CD2C8B9-C18D-48AC-A7E2-128FC7C36981}" srcOrd="0" destOrd="0" presId="urn:microsoft.com/office/officeart/2005/8/layout/lProcess3"/>
    <dgm:cxn modelId="{75FCD2A1-52E9-4C16-A495-D0CC57853AF1}" srcId="{FE1C14A6-072A-451D-AFAB-EAE4CBCE79B9}" destId="{98FAEC15-ED10-4623-8935-D47FB5860026}" srcOrd="2" destOrd="0" parTransId="{52CFBCA6-5AE8-4B25-9A12-ABA57E8E9F62}" sibTransId="{49BC43D6-018B-484B-A746-AD73EAF73951}"/>
    <dgm:cxn modelId="{C907C626-C35B-4669-8062-35EBC8614CE7}" srcId="{23FFEA56-7D0E-4B71-8774-5C6EC6F2B48B}" destId="{B6873B15-266F-4E03-B0D7-267BA00C6FD5}" srcOrd="0" destOrd="0" parTransId="{0C3C1847-AC39-4F2F-81AB-5586944AE626}" sibTransId="{E5D17CB2-1E2A-4D9D-930F-3C92D1824B5D}"/>
    <dgm:cxn modelId="{EFB571CA-33FA-4EEB-9987-407192A4FA88}" srcId="{23FFEA56-7D0E-4B71-8774-5C6EC6F2B48B}" destId="{04922C8D-D69E-4014-8C5D-5A247B16A433}" srcOrd="1" destOrd="0" parTransId="{0076641F-5920-4E4B-87CF-17D55FDD1C17}" sibTransId="{A999589F-42FD-4B54-9082-D51AE2D3B3D7}"/>
    <dgm:cxn modelId="{2020DD43-CF8B-450C-9DAF-38D4B1BFFBC7}" srcId="{BBEFBA28-C4C2-4C46-A9EC-A0128338F1F5}" destId="{A2453C7A-441B-482D-A8A0-B074989E11D8}" srcOrd="3" destOrd="0" parTransId="{7FAC3DBE-CCAB-4C00-B620-7AB7D908011B}" sibTransId="{A1F996E1-C47D-4562-B406-8500B127AE30}"/>
    <dgm:cxn modelId="{901EA38F-E923-4BD0-81FC-DDEB0D843D54}" type="presOf" srcId="{7D6B1042-521D-4C5E-B2A4-85F1D3927DED}" destId="{4AF73FA3-8F10-40E8-BFF1-49152E89A106}" srcOrd="0" destOrd="0" presId="urn:microsoft.com/office/officeart/2005/8/layout/lProcess3"/>
    <dgm:cxn modelId="{888812E7-5F55-49A0-B377-FA945BE28A00}" type="presOf" srcId="{45929166-8D67-43D3-99AC-DF9781B2B247}" destId="{627DB04C-D435-4827-962D-F96C1D89CD5F}" srcOrd="0" destOrd="0" presId="urn:microsoft.com/office/officeart/2005/8/layout/lProcess3"/>
    <dgm:cxn modelId="{2598A40C-E9BE-4C61-B1EB-D66A80520FB1}" srcId="{BBEFBA28-C4C2-4C46-A9EC-A0128338F1F5}" destId="{3CA9D4A8-3600-4ACC-BBA0-40154DBC3074}" srcOrd="0" destOrd="0" parTransId="{AD848830-EA40-45A0-99CB-83F198676880}" sibTransId="{97C9E13C-8953-4CBE-8174-B53998C0FBD1}"/>
    <dgm:cxn modelId="{2AE25466-31FB-4B1B-8EB6-F6111D7892E4}" type="presOf" srcId="{04922C8D-D69E-4014-8C5D-5A247B16A433}" destId="{FF1B8F8C-3471-431D-8550-1371D64D042A}" srcOrd="0" destOrd="0" presId="urn:microsoft.com/office/officeart/2005/8/layout/lProcess3"/>
    <dgm:cxn modelId="{86EAA57F-7D1E-431B-A938-D72AB21B7324}" type="presOf" srcId="{0638C173-85D6-4E1C-A3F9-EA278682F490}" destId="{94B08B02-D53A-43FC-9D08-E21D79AC3853}" srcOrd="0" destOrd="0" presId="urn:microsoft.com/office/officeart/2005/8/layout/lProcess3"/>
    <dgm:cxn modelId="{A4219AF3-9199-4FF0-8AB1-090FC4D08D8B}" srcId="{30FD68C2-61DB-4C72-8CAE-BFA5F456854B}" destId="{FE1C14A6-072A-451D-AFAB-EAE4CBCE79B9}" srcOrd="0" destOrd="0" parTransId="{AFF0D0E0-427B-4663-8C6D-5FB872E23C37}" sibTransId="{D5E1D404-2EAB-47F6-A145-421A01B03513}"/>
    <dgm:cxn modelId="{5DFD4E73-DB56-4E12-81B0-DFE9895426EE}" type="presOf" srcId="{98FAEC15-ED10-4623-8935-D47FB5860026}" destId="{1B249901-4318-404D-9150-DEC63B28E94F}" srcOrd="0" destOrd="0" presId="urn:microsoft.com/office/officeart/2005/8/layout/lProcess3"/>
    <dgm:cxn modelId="{BD35D4FE-DF02-4C67-97DD-5F47F17DC361}" type="presOf" srcId="{BBEFBA28-C4C2-4C46-A9EC-A0128338F1F5}" destId="{FD2490CE-3A3A-4BB5-81FD-B2F4229C3BD1}" srcOrd="0" destOrd="0" presId="urn:microsoft.com/office/officeart/2005/8/layout/lProcess3"/>
    <dgm:cxn modelId="{40DE7C4E-743C-4F8C-8EEE-8CE5ACD5084A}" srcId="{30FD68C2-61DB-4C72-8CAE-BFA5F456854B}" destId="{23FFEA56-7D0E-4B71-8774-5C6EC6F2B48B}" srcOrd="2" destOrd="0" parTransId="{40E166EC-800D-44A8-A9B7-C437DBD1051D}" sibTransId="{6BE57763-8772-45A4-B71B-2BE462235944}"/>
    <dgm:cxn modelId="{E247DAA8-B941-4163-A31A-89A56D44D5C1}" type="presOf" srcId="{ABA035E6-0920-4642-BE8A-3C3B7F53E3C7}" destId="{D63A8401-C5C8-4097-AEEB-328575788742}" srcOrd="0" destOrd="0" presId="urn:microsoft.com/office/officeart/2005/8/layout/lProcess3"/>
    <dgm:cxn modelId="{B5A64C10-9246-4467-8D9E-ECE993A579D0}" type="presOf" srcId="{3CA9D4A8-3600-4ACC-BBA0-40154DBC3074}" destId="{69F0E452-B5D3-4000-9AF5-BA4476EE976B}" srcOrd="0" destOrd="0" presId="urn:microsoft.com/office/officeart/2005/8/layout/lProcess3"/>
    <dgm:cxn modelId="{F74496E8-75C4-4B8C-845B-F54EC344C989}" type="presOf" srcId="{B6873B15-266F-4E03-B0D7-267BA00C6FD5}" destId="{551FFCB7-2739-4B40-A550-3067DFD2CBD9}" srcOrd="0" destOrd="0" presId="urn:microsoft.com/office/officeart/2005/8/layout/lProcess3"/>
    <dgm:cxn modelId="{5BEAC800-A7D8-4D4A-AA49-349A6AC72F12}" type="presParOf" srcId="{4C0E1D54-C142-41E9-8EA7-D50B2D07DCBF}" destId="{DB5BC1E4-EC2C-49B1-8F45-408775DB641B}" srcOrd="0" destOrd="0" presId="urn:microsoft.com/office/officeart/2005/8/layout/lProcess3"/>
    <dgm:cxn modelId="{1DEFED9B-DEFA-48CE-B914-9A5680E6FCB4}" type="presParOf" srcId="{DB5BC1E4-EC2C-49B1-8F45-408775DB641B}" destId="{F04EEC97-90A1-46DB-BC1D-1404378E4808}" srcOrd="0" destOrd="0" presId="urn:microsoft.com/office/officeart/2005/8/layout/lProcess3"/>
    <dgm:cxn modelId="{98AA4710-1FED-4E7C-BF12-721823038210}" type="presParOf" srcId="{DB5BC1E4-EC2C-49B1-8F45-408775DB641B}" destId="{151CD9F9-7C09-4129-9EEB-9F60AA96E08B}" srcOrd="1" destOrd="0" presId="urn:microsoft.com/office/officeart/2005/8/layout/lProcess3"/>
    <dgm:cxn modelId="{E566AA5A-AC35-4F28-82CF-B7582CC5F784}" type="presParOf" srcId="{DB5BC1E4-EC2C-49B1-8F45-408775DB641B}" destId="{B8BF7A6F-DFD6-42C4-993D-D9084185B626}" srcOrd="2" destOrd="0" presId="urn:microsoft.com/office/officeart/2005/8/layout/lProcess3"/>
    <dgm:cxn modelId="{21878064-4A45-4243-A6CC-47443FC67491}" type="presParOf" srcId="{DB5BC1E4-EC2C-49B1-8F45-408775DB641B}" destId="{BDA46ABF-BF69-4227-953A-4571110FA5C4}" srcOrd="3" destOrd="0" presId="urn:microsoft.com/office/officeart/2005/8/layout/lProcess3"/>
    <dgm:cxn modelId="{FD0553BA-0440-4A0D-BE6A-39BC5A31A8B3}" type="presParOf" srcId="{DB5BC1E4-EC2C-49B1-8F45-408775DB641B}" destId="{627DB04C-D435-4827-962D-F96C1D89CD5F}" srcOrd="4" destOrd="0" presId="urn:microsoft.com/office/officeart/2005/8/layout/lProcess3"/>
    <dgm:cxn modelId="{52532823-7AFB-43CE-B17E-4CF76C7D545E}" type="presParOf" srcId="{DB5BC1E4-EC2C-49B1-8F45-408775DB641B}" destId="{A6A19F32-9D02-483B-B57B-248EAA894734}" srcOrd="5" destOrd="0" presId="urn:microsoft.com/office/officeart/2005/8/layout/lProcess3"/>
    <dgm:cxn modelId="{31AB806C-8CEF-4AD2-868F-9B844972CD40}" type="presParOf" srcId="{DB5BC1E4-EC2C-49B1-8F45-408775DB641B}" destId="{1B249901-4318-404D-9150-DEC63B28E94F}" srcOrd="6" destOrd="0" presId="urn:microsoft.com/office/officeart/2005/8/layout/lProcess3"/>
    <dgm:cxn modelId="{4F7E5E18-4E26-4DBE-82A3-397B1952CC6D}" type="presParOf" srcId="{DB5BC1E4-EC2C-49B1-8F45-408775DB641B}" destId="{238BB8F9-4707-485C-B83D-A3C1F9FD343A}" srcOrd="7" destOrd="0" presId="urn:microsoft.com/office/officeart/2005/8/layout/lProcess3"/>
    <dgm:cxn modelId="{27B6858F-7798-4006-9B75-5A00B25480F9}" type="presParOf" srcId="{DB5BC1E4-EC2C-49B1-8F45-408775DB641B}" destId="{1CD2C8B9-C18D-48AC-A7E2-128FC7C36981}" srcOrd="8" destOrd="0" presId="urn:microsoft.com/office/officeart/2005/8/layout/lProcess3"/>
    <dgm:cxn modelId="{91CA2602-7492-4E4C-AEC8-B22CEB30B821}" type="presParOf" srcId="{4C0E1D54-C142-41E9-8EA7-D50B2D07DCBF}" destId="{8BF59B42-BDEF-47B6-9410-65926D5481E1}" srcOrd="1" destOrd="0" presId="urn:microsoft.com/office/officeart/2005/8/layout/lProcess3"/>
    <dgm:cxn modelId="{C513FE4C-7ACD-4498-B44F-BEF8E0BD5395}" type="presParOf" srcId="{4C0E1D54-C142-41E9-8EA7-D50B2D07DCBF}" destId="{9DA1EBC5-33CF-4403-89B9-2C34F5DE4545}" srcOrd="2" destOrd="0" presId="urn:microsoft.com/office/officeart/2005/8/layout/lProcess3"/>
    <dgm:cxn modelId="{7D1AB266-456D-4258-ADC4-350AC24942C6}" type="presParOf" srcId="{9DA1EBC5-33CF-4403-89B9-2C34F5DE4545}" destId="{FD2490CE-3A3A-4BB5-81FD-B2F4229C3BD1}" srcOrd="0" destOrd="0" presId="urn:microsoft.com/office/officeart/2005/8/layout/lProcess3"/>
    <dgm:cxn modelId="{A0C6D736-16CE-470E-ABFB-0E945AE01081}" type="presParOf" srcId="{9DA1EBC5-33CF-4403-89B9-2C34F5DE4545}" destId="{35FACBD7-09ED-4025-BD6B-0F06AC683954}" srcOrd="1" destOrd="0" presId="urn:microsoft.com/office/officeart/2005/8/layout/lProcess3"/>
    <dgm:cxn modelId="{0D35A356-85E3-4A89-A46B-BFA34079E6A6}" type="presParOf" srcId="{9DA1EBC5-33CF-4403-89B9-2C34F5DE4545}" destId="{69F0E452-B5D3-4000-9AF5-BA4476EE976B}" srcOrd="2" destOrd="0" presId="urn:microsoft.com/office/officeart/2005/8/layout/lProcess3"/>
    <dgm:cxn modelId="{F06B59D9-525D-41A9-86E5-1821B8958DFD}" type="presParOf" srcId="{9DA1EBC5-33CF-4403-89B9-2C34F5DE4545}" destId="{F488BB40-C839-444C-92EE-C5188975A6EF}" srcOrd="3" destOrd="0" presId="urn:microsoft.com/office/officeart/2005/8/layout/lProcess3"/>
    <dgm:cxn modelId="{1E0DC0E0-D14F-4EB6-9C0D-A22FE2D03A49}" type="presParOf" srcId="{9DA1EBC5-33CF-4403-89B9-2C34F5DE4545}" destId="{94B08B02-D53A-43FC-9D08-E21D79AC3853}" srcOrd="4" destOrd="0" presId="urn:microsoft.com/office/officeart/2005/8/layout/lProcess3"/>
    <dgm:cxn modelId="{AFEEAD2F-38D2-45BB-BD91-EB564DC72CD4}" type="presParOf" srcId="{9DA1EBC5-33CF-4403-89B9-2C34F5DE4545}" destId="{81725B36-BB57-47B8-BDEF-02EDDCDD50FA}" srcOrd="5" destOrd="0" presId="urn:microsoft.com/office/officeart/2005/8/layout/lProcess3"/>
    <dgm:cxn modelId="{B779504F-DD12-47D3-BA40-2143C33A0D8D}" type="presParOf" srcId="{9DA1EBC5-33CF-4403-89B9-2C34F5DE4545}" destId="{5828E74C-A1A0-42AE-97BC-623116211C29}" srcOrd="6" destOrd="0" presId="urn:microsoft.com/office/officeart/2005/8/layout/lProcess3"/>
    <dgm:cxn modelId="{AC7D6FC1-8262-4574-ACB3-B977BC12FA33}" type="presParOf" srcId="{9DA1EBC5-33CF-4403-89B9-2C34F5DE4545}" destId="{E8CCF504-551B-4508-ABB6-7C6EAB8A9170}" srcOrd="7" destOrd="0" presId="urn:microsoft.com/office/officeart/2005/8/layout/lProcess3"/>
    <dgm:cxn modelId="{7C36BB57-18DC-4B09-BD86-C84986C744B6}" type="presParOf" srcId="{9DA1EBC5-33CF-4403-89B9-2C34F5DE4545}" destId="{48D1E3A2-1D7D-4C70-AD4C-B3CFD2DA23E1}" srcOrd="8" destOrd="0" presId="urn:microsoft.com/office/officeart/2005/8/layout/lProcess3"/>
    <dgm:cxn modelId="{3EEDF8B6-5D68-4DA0-9F04-BCFD83636D52}" type="presParOf" srcId="{4C0E1D54-C142-41E9-8EA7-D50B2D07DCBF}" destId="{9DD59B31-9C6C-405B-AED2-BC61B2D19C7B}" srcOrd="3" destOrd="0" presId="urn:microsoft.com/office/officeart/2005/8/layout/lProcess3"/>
    <dgm:cxn modelId="{BEC8217E-28D7-4EF0-B577-9B181DDC6141}" type="presParOf" srcId="{4C0E1D54-C142-41E9-8EA7-D50B2D07DCBF}" destId="{A602156E-57E5-46CD-992D-29508BB9694C}" srcOrd="4" destOrd="0" presId="urn:microsoft.com/office/officeart/2005/8/layout/lProcess3"/>
    <dgm:cxn modelId="{D7BB2C36-4BE7-426D-AF64-446044D2C9C9}" type="presParOf" srcId="{A602156E-57E5-46CD-992D-29508BB9694C}" destId="{9A045637-8BD9-4D83-BA2E-7D80A7811DF7}" srcOrd="0" destOrd="0" presId="urn:microsoft.com/office/officeart/2005/8/layout/lProcess3"/>
    <dgm:cxn modelId="{87039B56-5613-4C73-B16E-A2237377C0FC}" type="presParOf" srcId="{A602156E-57E5-46CD-992D-29508BB9694C}" destId="{E958CA1B-95FE-4963-BE2C-EF6AC38608D4}" srcOrd="1" destOrd="0" presId="urn:microsoft.com/office/officeart/2005/8/layout/lProcess3"/>
    <dgm:cxn modelId="{A3C4761B-896F-41BF-A7F4-7502D66CC2EB}" type="presParOf" srcId="{A602156E-57E5-46CD-992D-29508BB9694C}" destId="{551FFCB7-2739-4B40-A550-3067DFD2CBD9}" srcOrd="2" destOrd="0" presId="urn:microsoft.com/office/officeart/2005/8/layout/lProcess3"/>
    <dgm:cxn modelId="{E00B4F71-1733-4EA8-A7F3-FB17787CF9B9}" type="presParOf" srcId="{A602156E-57E5-46CD-992D-29508BB9694C}" destId="{B6EAC790-0061-4132-A87A-EEB15898CD0D}" srcOrd="3" destOrd="0" presId="urn:microsoft.com/office/officeart/2005/8/layout/lProcess3"/>
    <dgm:cxn modelId="{8FB5B8C5-3667-4C41-A68B-75ED3CCEFF02}" type="presParOf" srcId="{A602156E-57E5-46CD-992D-29508BB9694C}" destId="{FF1B8F8C-3471-431D-8550-1371D64D042A}" srcOrd="4" destOrd="0" presId="urn:microsoft.com/office/officeart/2005/8/layout/lProcess3"/>
    <dgm:cxn modelId="{43D09A84-DB25-45E1-BC68-6F4EFB75B263}" type="presParOf" srcId="{A602156E-57E5-46CD-992D-29508BB9694C}" destId="{2DFB0C5C-09EB-459F-97D4-C2CD98F5399E}" srcOrd="5" destOrd="0" presId="urn:microsoft.com/office/officeart/2005/8/layout/lProcess3"/>
    <dgm:cxn modelId="{AA5E7C09-626C-4C75-9DA8-1F7EB7503430}" type="presParOf" srcId="{A602156E-57E5-46CD-992D-29508BB9694C}" destId="{D63A8401-C5C8-4097-AEEB-328575788742}" srcOrd="6" destOrd="0" presId="urn:microsoft.com/office/officeart/2005/8/layout/lProcess3"/>
    <dgm:cxn modelId="{633905AC-D3B8-428F-BDC9-57DBAFCF020E}" type="presParOf" srcId="{A602156E-57E5-46CD-992D-29508BB9694C}" destId="{E4720762-F670-4016-A084-EA24340D49C2}" srcOrd="7" destOrd="0" presId="urn:microsoft.com/office/officeart/2005/8/layout/lProcess3"/>
    <dgm:cxn modelId="{EE481AE3-773C-41C9-A306-F027E9AA972E}" type="presParOf" srcId="{A602156E-57E5-46CD-992D-29508BB9694C}" destId="{4AF73FA3-8F10-40E8-BFF1-49152E89A106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82FCC6-8447-4E72-AA39-E63FC3FA8A2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3D2A96-2106-4F35-BBDA-72034A2A7BF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Сельскохозяйственные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кооперативы являются некоммерческими организациями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9A2A6C-70C0-4838-9406-ACB998F1ADE5}" type="parTrans" cxnId="{51772715-83BE-4A7D-82D0-A35503856252}">
      <dgm:prSet/>
      <dgm:spPr/>
      <dgm:t>
        <a:bodyPr/>
        <a:lstStyle/>
        <a:p>
          <a:endParaRPr lang="ru-RU"/>
        </a:p>
      </dgm:t>
    </dgm:pt>
    <dgm:pt modelId="{C044C76A-1287-48CA-81AD-05506ECB146A}" type="sibTrans" cxnId="{51772715-83BE-4A7D-82D0-A35503856252}">
      <dgm:prSet/>
      <dgm:spPr/>
      <dgm:t>
        <a:bodyPr/>
        <a:lstStyle/>
        <a:p>
          <a:endParaRPr lang="ru-RU"/>
        </a:p>
      </dgm:t>
    </dgm:pt>
    <dgm:pt modelId="{51D0BBDC-9DC8-49A6-A84A-E85A3E46896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Потребительский кооператив образуется, если в его состав входит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двух юридических лиц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трех граждан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(наименование потребительского кооператива должно содержать указание на основную цель его деятельности, а также слова "сельскохозяйственный потребительский кооператив»)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49222-2D04-47B4-9DDD-83A2EFEAFAAD}" type="parTrans" cxnId="{FE1E2284-2652-4802-8540-4335E5499259}">
      <dgm:prSet/>
      <dgm:spPr/>
      <dgm:t>
        <a:bodyPr/>
        <a:lstStyle/>
        <a:p>
          <a:endParaRPr lang="ru-RU"/>
        </a:p>
      </dgm:t>
    </dgm:pt>
    <dgm:pt modelId="{77C460E4-5A4B-4DD2-B8D2-5522C80263A6}" type="sibTrans" cxnId="{FE1E2284-2652-4802-8540-4335E5499259}">
      <dgm:prSet/>
      <dgm:spPr/>
      <dgm:t>
        <a:bodyPr/>
        <a:lstStyle/>
        <a:p>
          <a:endParaRPr lang="ru-RU"/>
        </a:p>
      </dgm:t>
    </dgm:pt>
    <dgm:pt modelId="{707DF8AF-D77D-48F2-80F7-84CFCA139F4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Сельскохозяйственным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потребительским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кооперативом - признается сельскохозяйственный кооператив, созданный сельскохозяйственными товаропроизводителями и (или) ведущими личное подсобное хозяйство гражданами при условии их обязательного участия в хозяйственной деятельности потребительского кооператива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0F1E5-CC14-4EF7-824F-2E9FB5BEC862}" type="parTrans" cxnId="{9353A02A-604C-4ED7-95B6-5E026C6A7671}">
      <dgm:prSet/>
      <dgm:spPr/>
      <dgm:t>
        <a:bodyPr/>
        <a:lstStyle/>
        <a:p>
          <a:endParaRPr lang="ru-RU"/>
        </a:p>
      </dgm:t>
    </dgm:pt>
    <dgm:pt modelId="{F125A4ED-6D51-46A0-8495-3CA73B854369}" type="sibTrans" cxnId="{9353A02A-604C-4ED7-95B6-5E026C6A7671}">
      <dgm:prSet/>
      <dgm:spPr/>
      <dgm:t>
        <a:bodyPr/>
        <a:lstStyle/>
        <a:p>
          <a:endParaRPr lang="ru-RU"/>
        </a:p>
      </dgm:t>
    </dgm:pt>
    <dgm:pt modelId="{67F2E5E4-49E8-444D-8BD3-9166FC06202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Членами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потребительского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кооператива могут быть признающие устав потребительского кооператива, принимающие участие в его хозяйственной деятельности и являющиеся сельскохозяйственными товаропроизводителями граждане и (или) юридические лица, а также граждане, ведущие личное подсобное хозяйство, граждане, являющиеся членами или работниками сельскохозяйственных организаций и (или) крестьянских (фермерских) хозяйств, граждане, занимающиеся растениеводством или животноводством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C7C32-C43A-4E7D-94C8-C2307B795F31}" type="parTrans" cxnId="{46FD698E-88B1-4CB2-93AF-5CF4908D4BC0}">
      <dgm:prSet/>
      <dgm:spPr/>
      <dgm:t>
        <a:bodyPr/>
        <a:lstStyle/>
        <a:p>
          <a:endParaRPr lang="ru-RU"/>
        </a:p>
      </dgm:t>
    </dgm:pt>
    <dgm:pt modelId="{1898ABD7-EAD6-476D-884F-C185AADB1DD4}" type="sibTrans" cxnId="{46FD698E-88B1-4CB2-93AF-5CF4908D4BC0}">
      <dgm:prSet/>
      <dgm:spPr/>
      <dgm:t>
        <a:bodyPr/>
        <a:lstStyle/>
        <a:p>
          <a:endParaRPr lang="ru-RU"/>
        </a:p>
      </dgm:t>
    </dgm:pt>
    <dgm:pt modelId="{CB94F956-D5BD-45D5-A872-7D72D3CFBE5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50 процентов объема работ (услуг), выполняемых обслуживающими, перерабатывающими, сбытовыми (торговыми), снабженческими, растениеводческими и животноводческими кооперативами, должно осуществляться для членов данных кооперативов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160FF-A653-4633-9DDF-A24F158DD03A}" type="parTrans" cxnId="{9B54EB13-7BD1-47D6-9190-8493FAAA02B7}">
      <dgm:prSet/>
      <dgm:spPr/>
      <dgm:t>
        <a:bodyPr/>
        <a:lstStyle/>
        <a:p>
          <a:endParaRPr lang="ru-RU"/>
        </a:p>
      </dgm:t>
    </dgm:pt>
    <dgm:pt modelId="{D4E6D001-EFA7-41CD-8AD8-61643FC3B821}" type="sibTrans" cxnId="{9B54EB13-7BD1-47D6-9190-8493FAAA02B7}">
      <dgm:prSet/>
      <dgm:spPr/>
      <dgm:t>
        <a:bodyPr/>
        <a:lstStyle/>
        <a:p>
          <a:endParaRPr lang="ru-RU"/>
        </a:p>
      </dgm:t>
    </dgm:pt>
    <dgm:pt modelId="{FE4100DE-B88D-42AC-A3D5-FD0F037EE903}" type="pres">
      <dgm:prSet presAssocID="{7082FCC6-8447-4E72-AA39-E63FC3FA8A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4578E-4DDA-4810-A30D-7BD884E3E603}" type="pres">
      <dgm:prSet presAssocID="{213D2A96-2106-4F35-BBDA-72034A2A7BF7}" presName="node" presStyleLbl="node1" presStyleIdx="0" presStyleCnt="5" custScaleX="106745" custLinFactNeighborX="-230" custLinFactNeighborY="-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92820-49A4-42B3-9D5F-49A1F2BB09A8}" type="pres">
      <dgm:prSet presAssocID="{C044C76A-1287-48CA-81AD-05506ECB146A}" presName="sibTrans" presStyleCnt="0"/>
      <dgm:spPr/>
    </dgm:pt>
    <dgm:pt modelId="{3507A4B0-C4A7-41D9-9D0C-7B70D9BC92B8}" type="pres">
      <dgm:prSet presAssocID="{51D0BBDC-9DC8-49A6-A84A-E85A3E468966}" presName="node" presStyleLbl="node1" presStyleIdx="1" presStyleCnt="5" custScaleX="109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E70A-62C2-4A57-A3E8-D3148D913112}" type="pres">
      <dgm:prSet presAssocID="{77C460E4-5A4B-4DD2-B8D2-5522C80263A6}" presName="sibTrans" presStyleCnt="0"/>
      <dgm:spPr/>
    </dgm:pt>
    <dgm:pt modelId="{59F6DB3D-E46D-4A71-B00A-49594CC94600}" type="pres">
      <dgm:prSet presAssocID="{707DF8AF-D77D-48F2-80F7-84CFCA139F4B}" presName="node" presStyleLbl="node1" presStyleIdx="2" presStyleCnt="5" custScaleX="109541" custLinFactNeighborX="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BA105-0705-42ED-B16F-EBE30869B9BA}" type="pres">
      <dgm:prSet presAssocID="{F125A4ED-6D51-46A0-8495-3CA73B854369}" presName="sibTrans" presStyleCnt="0"/>
      <dgm:spPr/>
    </dgm:pt>
    <dgm:pt modelId="{88F89669-DDB4-459E-A417-8A1E5411F3F9}" type="pres">
      <dgm:prSet presAssocID="{67F2E5E4-49E8-444D-8BD3-9166FC06202F}" presName="node" presStyleLbl="node1" presStyleIdx="3" presStyleCnt="5" custScaleX="139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9472-5A96-416E-BE18-6B23D92F2573}" type="pres">
      <dgm:prSet presAssocID="{1898ABD7-EAD6-476D-884F-C185AADB1DD4}" presName="sibTrans" presStyleCnt="0"/>
      <dgm:spPr/>
    </dgm:pt>
    <dgm:pt modelId="{022A6623-4D32-4A1D-984C-286A57396EEA}" type="pres">
      <dgm:prSet presAssocID="{CB94F956-D5BD-45D5-A872-7D72D3CFBE5A}" presName="node" presStyleLbl="node1" presStyleIdx="4" presStyleCnt="5" custScaleX="133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1E2284-2652-4802-8540-4335E5499259}" srcId="{7082FCC6-8447-4E72-AA39-E63FC3FA8A25}" destId="{51D0BBDC-9DC8-49A6-A84A-E85A3E468966}" srcOrd="1" destOrd="0" parTransId="{A8B49222-2D04-47B4-9DDD-83A2EFEAFAAD}" sibTransId="{77C460E4-5A4B-4DD2-B8D2-5522C80263A6}"/>
    <dgm:cxn modelId="{00244D9F-89C4-4791-A24D-FCEBEEB636AC}" type="presOf" srcId="{51D0BBDC-9DC8-49A6-A84A-E85A3E468966}" destId="{3507A4B0-C4A7-41D9-9D0C-7B70D9BC92B8}" srcOrd="0" destOrd="0" presId="urn:microsoft.com/office/officeart/2005/8/layout/default"/>
    <dgm:cxn modelId="{9B54EB13-7BD1-47D6-9190-8493FAAA02B7}" srcId="{7082FCC6-8447-4E72-AA39-E63FC3FA8A25}" destId="{CB94F956-D5BD-45D5-A872-7D72D3CFBE5A}" srcOrd="4" destOrd="0" parTransId="{1B8160FF-A653-4633-9DDF-A24F158DD03A}" sibTransId="{D4E6D001-EFA7-41CD-8AD8-61643FC3B821}"/>
    <dgm:cxn modelId="{DD523B4E-B681-4213-A7D2-0890C0646427}" type="presOf" srcId="{707DF8AF-D77D-48F2-80F7-84CFCA139F4B}" destId="{59F6DB3D-E46D-4A71-B00A-49594CC94600}" srcOrd="0" destOrd="0" presId="urn:microsoft.com/office/officeart/2005/8/layout/default"/>
    <dgm:cxn modelId="{51772715-83BE-4A7D-82D0-A35503856252}" srcId="{7082FCC6-8447-4E72-AA39-E63FC3FA8A25}" destId="{213D2A96-2106-4F35-BBDA-72034A2A7BF7}" srcOrd="0" destOrd="0" parTransId="{589A2A6C-70C0-4838-9406-ACB998F1ADE5}" sibTransId="{C044C76A-1287-48CA-81AD-05506ECB146A}"/>
    <dgm:cxn modelId="{B3AA9D1A-8565-44FD-891A-9B03152111A7}" type="presOf" srcId="{CB94F956-D5BD-45D5-A872-7D72D3CFBE5A}" destId="{022A6623-4D32-4A1D-984C-286A57396EEA}" srcOrd="0" destOrd="0" presId="urn:microsoft.com/office/officeart/2005/8/layout/default"/>
    <dgm:cxn modelId="{9353A02A-604C-4ED7-95B6-5E026C6A7671}" srcId="{7082FCC6-8447-4E72-AA39-E63FC3FA8A25}" destId="{707DF8AF-D77D-48F2-80F7-84CFCA139F4B}" srcOrd="2" destOrd="0" parTransId="{0C10F1E5-CC14-4EF7-824F-2E9FB5BEC862}" sibTransId="{F125A4ED-6D51-46A0-8495-3CA73B854369}"/>
    <dgm:cxn modelId="{46FD698E-88B1-4CB2-93AF-5CF4908D4BC0}" srcId="{7082FCC6-8447-4E72-AA39-E63FC3FA8A25}" destId="{67F2E5E4-49E8-444D-8BD3-9166FC06202F}" srcOrd="3" destOrd="0" parTransId="{D77C7C32-C43A-4E7D-94C8-C2307B795F31}" sibTransId="{1898ABD7-EAD6-476D-884F-C185AADB1DD4}"/>
    <dgm:cxn modelId="{DB3FCFC0-8E9D-4CC2-993A-271A83E0BD9D}" type="presOf" srcId="{67F2E5E4-49E8-444D-8BD3-9166FC06202F}" destId="{88F89669-DDB4-459E-A417-8A1E5411F3F9}" srcOrd="0" destOrd="0" presId="urn:microsoft.com/office/officeart/2005/8/layout/default"/>
    <dgm:cxn modelId="{FAAEE0CA-0A6D-43D3-8967-1DEDB96510D3}" type="presOf" srcId="{7082FCC6-8447-4E72-AA39-E63FC3FA8A25}" destId="{FE4100DE-B88D-42AC-A3D5-FD0F037EE903}" srcOrd="0" destOrd="0" presId="urn:microsoft.com/office/officeart/2005/8/layout/default"/>
    <dgm:cxn modelId="{E1FD033E-182D-48EC-B062-C80827311A93}" type="presOf" srcId="{213D2A96-2106-4F35-BBDA-72034A2A7BF7}" destId="{9154578E-4DDA-4810-A30D-7BD884E3E603}" srcOrd="0" destOrd="0" presId="urn:microsoft.com/office/officeart/2005/8/layout/default"/>
    <dgm:cxn modelId="{BA474A10-8AA0-457D-B694-2D676B608257}" type="presParOf" srcId="{FE4100DE-B88D-42AC-A3D5-FD0F037EE903}" destId="{9154578E-4DDA-4810-A30D-7BD884E3E603}" srcOrd="0" destOrd="0" presId="urn:microsoft.com/office/officeart/2005/8/layout/default"/>
    <dgm:cxn modelId="{F89A7ACD-8471-46C8-8356-BD4D3B978C53}" type="presParOf" srcId="{FE4100DE-B88D-42AC-A3D5-FD0F037EE903}" destId="{49E92820-49A4-42B3-9D5F-49A1F2BB09A8}" srcOrd="1" destOrd="0" presId="urn:microsoft.com/office/officeart/2005/8/layout/default"/>
    <dgm:cxn modelId="{A67EF1CC-C514-43B9-9DD1-1DAB2E2A80B4}" type="presParOf" srcId="{FE4100DE-B88D-42AC-A3D5-FD0F037EE903}" destId="{3507A4B0-C4A7-41D9-9D0C-7B70D9BC92B8}" srcOrd="2" destOrd="0" presId="urn:microsoft.com/office/officeart/2005/8/layout/default"/>
    <dgm:cxn modelId="{C7269248-1654-47C9-A507-3F7CB5AA32DA}" type="presParOf" srcId="{FE4100DE-B88D-42AC-A3D5-FD0F037EE903}" destId="{ECD6E70A-62C2-4A57-A3E8-D3148D913112}" srcOrd="3" destOrd="0" presId="urn:microsoft.com/office/officeart/2005/8/layout/default"/>
    <dgm:cxn modelId="{9ADEF2F1-FA80-4711-8606-B9F0FC24DE34}" type="presParOf" srcId="{FE4100DE-B88D-42AC-A3D5-FD0F037EE903}" destId="{59F6DB3D-E46D-4A71-B00A-49594CC94600}" srcOrd="4" destOrd="0" presId="urn:microsoft.com/office/officeart/2005/8/layout/default"/>
    <dgm:cxn modelId="{707F893C-A971-4EAC-B047-5A04D67FC867}" type="presParOf" srcId="{FE4100DE-B88D-42AC-A3D5-FD0F037EE903}" destId="{B74BA105-0705-42ED-B16F-EBE30869B9BA}" srcOrd="5" destOrd="0" presId="urn:microsoft.com/office/officeart/2005/8/layout/default"/>
    <dgm:cxn modelId="{78287FF2-D8D0-4C0A-B205-EDA8DD4DBED0}" type="presParOf" srcId="{FE4100DE-B88D-42AC-A3D5-FD0F037EE903}" destId="{88F89669-DDB4-459E-A417-8A1E5411F3F9}" srcOrd="6" destOrd="0" presId="urn:microsoft.com/office/officeart/2005/8/layout/default"/>
    <dgm:cxn modelId="{98AC79AE-7972-4942-B181-73A0D2EE8763}" type="presParOf" srcId="{FE4100DE-B88D-42AC-A3D5-FD0F037EE903}" destId="{77F09472-5A96-416E-BE18-6B23D92F2573}" srcOrd="7" destOrd="0" presId="urn:microsoft.com/office/officeart/2005/8/layout/default"/>
    <dgm:cxn modelId="{1292BE85-4426-4436-9033-8812D4722543}" type="presParOf" srcId="{FE4100DE-B88D-42AC-A3D5-FD0F037EE903}" destId="{022A6623-4D32-4A1D-984C-286A57396E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5317D9-379C-4DB2-897A-8735EA45D21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A633A-FA8A-4D56-BA1D-D8408475E7B7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и более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производственных и (или) потребительских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кооператива могут образовывать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потребительские кооперативы последующих уровней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вплоть до всероссийских и международных потребительских кооперативов. Членами кооператива последующего уровня могут быть только кооперативы предыдущего уровня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9E415-7CBE-444D-855D-0194B284429C}" type="parTrans" cxnId="{4B9D3FC4-A180-4A86-A21D-453E1B51D5F5}">
      <dgm:prSet/>
      <dgm:spPr/>
      <dgm:t>
        <a:bodyPr/>
        <a:lstStyle/>
        <a:p>
          <a:endParaRPr lang="ru-RU"/>
        </a:p>
      </dgm:t>
    </dgm:pt>
    <dgm:pt modelId="{6DAA4BEE-067E-4CAC-A700-986C026DD187}" type="sibTrans" cxnId="{4B9D3FC4-A180-4A86-A21D-453E1B51D5F5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62DE8F9C-2875-442E-9A51-648B85CCDC9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Кооператив, созданный в соответствии с Федеральным законом 193-ФЗ, является юридическим лицом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52BBA-9DFA-40C8-AE3D-48AAB86A1BCA}" type="parTrans" cxnId="{EB79ABEE-98EF-4C17-830E-E78538DA0A34}">
      <dgm:prSet/>
      <dgm:spPr/>
      <dgm:t>
        <a:bodyPr/>
        <a:lstStyle/>
        <a:p>
          <a:endParaRPr lang="ru-RU"/>
        </a:p>
      </dgm:t>
    </dgm:pt>
    <dgm:pt modelId="{A3B5B5F2-3444-448D-B501-B8297D3E870D}" type="sibTrans" cxnId="{EB79ABEE-98EF-4C17-830E-E78538DA0A3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A2E0204D-C560-4CE1-91AE-C09D3329B48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 подлежит государственной регистрации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6ECFD-1EB2-464B-B2FB-072C50F71559}" type="parTrans" cxnId="{F282D3C8-1A74-4C3A-80B4-DC7F4D50EC86}">
      <dgm:prSet/>
      <dgm:spPr/>
      <dgm:t>
        <a:bodyPr/>
        <a:lstStyle/>
        <a:p>
          <a:endParaRPr lang="ru-RU"/>
        </a:p>
      </dgm:t>
    </dgm:pt>
    <dgm:pt modelId="{64B9B4D2-3846-4735-A46A-77238225D4FF}" type="sibTrans" cxnId="{F282D3C8-1A74-4C3A-80B4-DC7F4D50EC8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B70FA382-3D9D-4960-8AB4-B71341CE5961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Граждане и юридические лица могут быть членами нескольких потребительских кооперативов, если иное не предусмотрено уставами данных кооперативов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811EA5-6C56-444A-BA06-145C40E4D82B}" type="parTrans" cxnId="{ADF4FDD2-6AC1-41FA-A7EC-7DD4D5653711}">
      <dgm:prSet/>
      <dgm:spPr/>
      <dgm:t>
        <a:bodyPr/>
        <a:lstStyle/>
        <a:p>
          <a:endParaRPr lang="ru-RU"/>
        </a:p>
      </dgm:t>
    </dgm:pt>
    <dgm:pt modelId="{594FC577-4E24-439D-A3A1-93B493AF6A3E}" type="sibTrans" cxnId="{ADF4FDD2-6AC1-41FA-A7EC-7DD4D5653711}">
      <dgm:prSet/>
      <dgm:spPr/>
      <dgm:t>
        <a:bodyPr/>
        <a:lstStyle/>
        <a:p>
          <a:endParaRPr lang="ru-RU"/>
        </a:p>
      </dgm:t>
    </dgm:pt>
    <dgm:pt modelId="{DAEE8E15-098E-44D9-8583-2E3F2F4C13AE}" type="pres">
      <dgm:prSet presAssocID="{545317D9-379C-4DB2-897A-8735EA45D2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BAACC-8465-4CEE-A51B-135728806FCD}" type="pres">
      <dgm:prSet presAssocID="{F47A633A-FA8A-4D56-BA1D-D8408475E7B7}" presName="node" presStyleLbl="node1" presStyleIdx="0" presStyleCnt="4" custScaleY="10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1819F-007F-453E-9662-1B6F9DA79E69}" type="pres">
      <dgm:prSet presAssocID="{6DAA4BEE-067E-4CAC-A700-986C026DD18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EDD2E0D-86EC-4C06-A0DB-F70325CE963E}" type="pres">
      <dgm:prSet presAssocID="{6DAA4BEE-067E-4CAC-A700-986C026DD18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E02C7A8-9CBA-4462-AE03-2A3A3185587B}" type="pres">
      <dgm:prSet presAssocID="{62DE8F9C-2875-442E-9A51-648B85CCDC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1481E-A990-4567-A43C-117C2497F979}" type="pres">
      <dgm:prSet presAssocID="{A3B5B5F2-3444-448D-B501-B8297D3E870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2A031A5E-F2E8-468B-A40B-5FF17B1EC639}" type="pres">
      <dgm:prSet presAssocID="{A3B5B5F2-3444-448D-B501-B8297D3E87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589943D-8C9C-4AB7-B2DF-727A0F4C7457}" type="pres">
      <dgm:prSet presAssocID="{A2E0204D-C560-4CE1-91AE-C09D3329B485}" presName="node" presStyleLbl="node1" presStyleIdx="2" presStyleCnt="4" custLinFactNeighborY="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DE304-38E3-4292-AC7D-26E2FE2A6F80}" type="pres">
      <dgm:prSet presAssocID="{64B9B4D2-3846-4735-A46A-77238225D4F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DA6532E-F807-4575-81A5-2E08A4E37771}" type="pres">
      <dgm:prSet presAssocID="{64B9B4D2-3846-4735-A46A-77238225D4F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364A415-1BFD-4BAA-8013-4F958D805DAC}" type="pres">
      <dgm:prSet presAssocID="{B70FA382-3D9D-4960-8AB4-B71341CE59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9ABEE-98EF-4C17-830E-E78538DA0A34}" srcId="{545317D9-379C-4DB2-897A-8735EA45D21E}" destId="{62DE8F9C-2875-442E-9A51-648B85CCDC9A}" srcOrd="1" destOrd="0" parTransId="{C9152BBA-9DFA-40C8-AE3D-48AAB86A1BCA}" sibTransId="{A3B5B5F2-3444-448D-B501-B8297D3E870D}"/>
    <dgm:cxn modelId="{E3AB4E0D-DD7E-4E49-B5C2-3C33CDFB3376}" type="presOf" srcId="{64B9B4D2-3846-4735-A46A-77238225D4FF}" destId="{EDA6532E-F807-4575-81A5-2E08A4E37771}" srcOrd="1" destOrd="0" presId="urn:microsoft.com/office/officeart/2005/8/layout/process1"/>
    <dgm:cxn modelId="{64C7E124-D9BD-481C-802E-D9DADFD6D856}" type="presOf" srcId="{A2E0204D-C560-4CE1-91AE-C09D3329B485}" destId="{C589943D-8C9C-4AB7-B2DF-727A0F4C7457}" srcOrd="0" destOrd="0" presId="urn:microsoft.com/office/officeart/2005/8/layout/process1"/>
    <dgm:cxn modelId="{EAD70990-3A8D-4676-A9C2-4D1065458BAF}" type="presOf" srcId="{F47A633A-FA8A-4D56-BA1D-D8408475E7B7}" destId="{62ABAACC-8465-4CEE-A51B-135728806FCD}" srcOrd="0" destOrd="0" presId="urn:microsoft.com/office/officeart/2005/8/layout/process1"/>
    <dgm:cxn modelId="{E7FDD42F-7EFA-4254-8DB4-453FDF4441A4}" type="presOf" srcId="{A3B5B5F2-3444-448D-B501-B8297D3E870D}" destId="{2A031A5E-F2E8-468B-A40B-5FF17B1EC639}" srcOrd="1" destOrd="0" presId="urn:microsoft.com/office/officeart/2005/8/layout/process1"/>
    <dgm:cxn modelId="{D8000F2A-1DBA-4D5D-BC7D-EAF20C769F56}" type="presOf" srcId="{62DE8F9C-2875-442E-9A51-648B85CCDC9A}" destId="{7E02C7A8-9CBA-4462-AE03-2A3A3185587B}" srcOrd="0" destOrd="0" presId="urn:microsoft.com/office/officeart/2005/8/layout/process1"/>
    <dgm:cxn modelId="{ADF4FDD2-6AC1-41FA-A7EC-7DD4D5653711}" srcId="{545317D9-379C-4DB2-897A-8735EA45D21E}" destId="{B70FA382-3D9D-4960-8AB4-B71341CE5961}" srcOrd="3" destOrd="0" parTransId="{A1811EA5-6C56-444A-BA06-145C40E4D82B}" sibTransId="{594FC577-4E24-439D-A3A1-93B493AF6A3E}"/>
    <dgm:cxn modelId="{4B9D3FC4-A180-4A86-A21D-453E1B51D5F5}" srcId="{545317D9-379C-4DB2-897A-8735EA45D21E}" destId="{F47A633A-FA8A-4D56-BA1D-D8408475E7B7}" srcOrd="0" destOrd="0" parTransId="{CF49E415-7CBE-444D-855D-0194B284429C}" sibTransId="{6DAA4BEE-067E-4CAC-A700-986C026DD187}"/>
    <dgm:cxn modelId="{5193741D-C928-4F90-9106-863D45604BB0}" type="presOf" srcId="{545317D9-379C-4DB2-897A-8735EA45D21E}" destId="{DAEE8E15-098E-44D9-8583-2E3F2F4C13AE}" srcOrd="0" destOrd="0" presId="urn:microsoft.com/office/officeart/2005/8/layout/process1"/>
    <dgm:cxn modelId="{44AAFBBA-19D1-401C-AC7F-348BE1062062}" type="presOf" srcId="{6DAA4BEE-067E-4CAC-A700-986C026DD187}" destId="{3EDD2E0D-86EC-4C06-A0DB-F70325CE963E}" srcOrd="1" destOrd="0" presId="urn:microsoft.com/office/officeart/2005/8/layout/process1"/>
    <dgm:cxn modelId="{DF0EEB0C-B640-4C35-A419-85FF2575FC35}" type="presOf" srcId="{A3B5B5F2-3444-448D-B501-B8297D3E870D}" destId="{8211481E-A990-4567-A43C-117C2497F979}" srcOrd="0" destOrd="0" presId="urn:microsoft.com/office/officeart/2005/8/layout/process1"/>
    <dgm:cxn modelId="{7113C0B0-8470-43BE-BA1C-107C1C22CD26}" type="presOf" srcId="{6DAA4BEE-067E-4CAC-A700-986C026DD187}" destId="{8331819F-007F-453E-9662-1B6F9DA79E69}" srcOrd="0" destOrd="0" presId="urn:microsoft.com/office/officeart/2005/8/layout/process1"/>
    <dgm:cxn modelId="{132E9E49-8821-4387-BD9A-0652EDE58F58}" type="presOf" srcId="{64B9B4D2-3846-4735-A46A-77238225D4FF}" destId="{0F5DE304-38E3-4292-AC7D-26E2FE2A6F80}" srcOrd="0" destOrd="0" presId="urn:microsoft.com/office/officeart/2005/8/layout/process1"/>
    <dgm:cxn modelId="{5FFDAB9D-8CD1-4028-A0D1-4E9FD73D0B08}" type="presOf" srcId="{B70FA382-3D9D-4960-8AB4-B71341CE5961}" destId="{D364A415-1BFD-4BAA-8013-4F958D805DAC}" srcOrd="0" destOrd="0" presId="urn:microsoft.com/office/officeart/2005/8/layout/process1"/>
    <dgm:cxn modelId="{F282D3C8-1A74-4C3A-80B4-DC7F4D50EC86}" srcId="{545317D9-379C-4DB2-897A-8735EA45D21E}" destId="{A2E0204D-C560-4CE1-91AE-C09D3329B485}" srcOrd="2" destOrd="0" parTransId="{9B66ECFD-1EB2-464B-B2FB-072C50F71559}" sibTransId="{64B9B4D2-3846-4735-A46A-77238225D4FF}"/>
    <dgm:cxn modelId="{972299B1-73F8-406D-A454-0E2D42802A49}" type="presParOf" srcId="{DAEE8E15-098E-44D9-8583-2E3F2F4C13AE}" destId="{62ABAACC-8465-4CEE-A51B-135728806FCD}" srcOrd="0" destOrd="0" presId="urn:microsoft.com/office/officeart/2005/8/layout/process1"/>
    <dgm:cxn modelId="{D1047C17-DB9E-46EA-934F-0143162314F0}" type="presParOf" srcId="{DAEE8E15-098E-44D9-8583-2E3F2F4C13AE}" destId="{8331819F-007F-453E-9662-1B6F9DA79E69}" srcOrd="1" destOrd="0" presId="urn:microsoft.com/office/officeart/2005/8/layout/process1"/>
    <dgm:cxn modelId="{4B0E31C0-ACA2-4C5A-B893-AAE358EC919E}" type="presParOf" srcId="{8331819F-007F-453E-9662-1B6F9DA79E69}" destId="{3EDD2E0D-86EC-4C06-A0DB-F70325CE963E}" srcOrd="0" destOrd="0" presId="urn:microsoft.com/office/officeart/2005/8/layout/process1"/>
    <dgm:cxn modelId="{0B7CFA76-D710-4D0E-8E72-204DD7EADD2A}" type="presParOf" srcId="{DAEE8E15-098E-44D9-8583-2E3F2F4C13AE}" destId="{7E02C7A8-9CBA-4462-AE03-2A3A3185587B}" srcOrd="2" destOrd="0" presId="urn:microsoft.com/office/officeart/2005/8/layout/process1"/>
    <dgm:cxn modelId="{F8ABA1EB-A5BD-49AB-93D2-9537B9984F41}" type="presParOf" srcId="{DAEE8E15-098E-44D9-8583-2E3F2F4C13AE}" destId="{8211481E-A990-4567-A43C-117C2497F979}" srcOrd="3" destOrd="0" presId="urn:microsoft.com/office/officeart/2005/8/layout/process1"/>
    <dgm:cxn modelId="{9B03ADE4-5DFD-462A-B9F1-0334CDF38B96}" type="presParOf" srcId="{8211481E-A990-4567-A43C-117C2497F979}" destId="{2A031A5E-F2E8-468B-A40B-5FF17B1EC639}" srcOrd="0" destOrd="0" presId="urn:microsoft.com/office/officeart/2005/8/layout/process1"/>
    <dgm:cxn modelId="{F5D704EE-4687-4F0D-8CB0-ADEBE00590C6}" type="presParOf" srcId="{DAEE8E15-098E-44D9-8583-2E3F2F4C13AE}" destId="{C589943D-8C9C-4AB7-B2DF-727A0F4C7457}" srcOrd="4" destOrd="0" presId="urn:microsoft.com/office/officeart/2005/8/layout/process1"/>
    <dgm:cxn modelId="{4516AF4C-DA0F-42B7-9502-82802DF0B8E7}" type="presParOf" srcId="{DAEE8E15-098E-44D9-8583-2E3F2F4C13AE}" destId="{0F5DE304-38E3-4292-AC7D-26E2FE2A6F80}" srcOrd="5" destOrd="0" presId="urn:microsoft.com/office/officeart/2005/8/layout/process1"/>
    <dgm:cxn modelId="{BF70EFE7-6DF1-441E-A0B5-840B4EBAF165}" type="presParOf" srcId="{0F5DE304-38E3-4292-AC7D-26E2FE2A6F80}" destId="{EDA6532E-F807-4575-81A5-2E08A4E37771}" srcOrd="0" destOrd="0" presId="urn:microsoft.com/office/officeart/2005/8/layout/process1"/>
    <dgm:cxn modelId="{57AA131A-F9C7-4C9E-A0C5-7827CA2F1A5A}" type="presParOf" srcId="{DAEE8E15-098E-44D9-8583-2E3F2F4C13AE}" destId="{D364A415-1BFD-4BAA-8013-4F958D805DA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E46C0-4074-410B-9630-1F36672EF06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DAC60-ECF0-4988-8F22-E1AF345E71B8}">
      <dgm:prSet custT="1"/>
      <dgm:spPr/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технико-экономического обоснования проекта производственно-экономической деятельности кооператива, включающего размер паевого фонда кооператива и источники его образования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E6CB2-27F3-49E3-B16E-D73DF242D715}" type="parTrans" cxnId="{DD077076-3271-4280-B0BF-C86B40A0389D}">
      <dgm:prSet/>
      <dgm:spPr/>
      <dgm:t>
        <a:bodyPr/>
        <a:lstStyle/>
        <a:p>
          <a:endParaRPr lang="ru-RU"/>
        </a:p>
      </dgm:t>
    </dgm:pt>
    <dgm:pt modelId="{9ECBB5D7-2C20-4C2E-9BA5-2BEA076810C9}" type="sibTrans" cxnId="{DD077076-3271-4280-B0BF-C86B40A0389D}">
      <dgm:prSet/>
      <dgm:spPr/>
      <dgm:t>
        <a:bodyPr/>
        <a:lstStyle/>
        <a:p>
          <a:endParaRPr lang="ru-RU"/>
        </a:p>
      </dgm:t>
    </dgm:pt>
    <dgm:pt modelId="{F90A5F97-EA83-4C60-95D4-35E4FDC7882B}">
      <dgm:prSet custT="1"/>
      <dgm:spPr/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проекта устава кооператива; </a:t>
          </a:r>
        </a:p>
        <a:p>
          <a:pPr algn="ctr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заявлений о вступлении в члены кооператива, в которых должно быть отражено согласие участвовать в производственной либо иной хозяйственной деятельности кооператива и соблюдать требования устава кооператива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C41FC-0F1C-401D-A352-B36E369A2B0F}" type="parTrans" cxnId="{5B60DD40-1DBE-44E5-B401-CF57FCA0A0F6}">
      <dgm:prSet/>
      <dgm:spPr/>
      <dgm:t>
        <a:bodyPr/>
        <a:lstStyle/>
        <a:p>
          <a:endParaRPr lang="ru-RU"/>
        </a:p>
      </dgm:t>
    </dgm:pt>
    <dgm:pt modelId="{407BF0C2-299F-4D57-9B5F-288A488EA677}" type="sibTrans" cxnId="{5B60DD40-1DBE-44E5-B401-CF57FCA0A0F6}">
      <dgm:prSet/>
      <dgm:spPr/>
      <dgm:t>
        <a:bodyPr/>
        <a:lstStyle/>
        <a:p>
          <a:endParaRPr lang="ru-RU"/>
        </a:p>
      </dgm:t>
    </dgm:pt>
    <dgm:pt modelId="{F4F63578-639C-4EE2-8D81-AE0C00B8A7EF}">
      <dgm:prSet custT="1"/>
      <dgm:spPr/>
      <dgm:t>
        <a:bodyPr/>
        <a:lstStyle/>
        <a:p>
          <a:pPr algn="l"/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проведение общего организационного собрания членов кооператива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F1ADB-9D9D-413B-AEEA-41BB99C7EE9B}" type="parTrans" cxnId="{9354BEC9-A7EB-4F71-B46F-238D5C6B1FC3}">
      <dgm:prSet/>
      <dgm:spPr/>
      <dgm:t>
        <a:bodyPr/>
        <a:lstStyle/>
        <a:p>
          <a:endParaRPr lang="ru-RU"/>
        </a:p>
      </dgm:t>
    </dgm:pt>
    <dgm:pt modelId="{93199BAB-F5AE-4881-9A35-F76B27C8CBA3}" type="sibTrans" cxnId="{9354BEC9-A7EB-4F71-B46F-238D5C6B1FC3}">
      <dgm:prSet/>
      <dgm:spPr/>
      <dgm:t>
        <a:bodyPr/>
        <a:lstStyle/>
        <a:p>
          <a:endParaRPr lang="ru-RU"/>
        </a:p>
      </dgm:t>
    </dgm:pt>
    <dgm:pt modelId="{CDF0F190-B16A-4A1C-BA78-6E382E5D51C8}" type="pres">
      <dgm:prSet presAssocID="{509E46C0-4074-410B-9630-1F36672EF06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80845B1-B794-42C0-B857-3DEAE8C4136D}" type="pres">
      <dgm:prSet presAssocID="{509E46C0-4074-410B-9630-1F36672EF06E}" presName="pyramid" presStyleLbl="node1" presStyleIdx="0" presStyleCnt="1" custScaleX="108535" custLinFactNeighborX="81999" custLinFactNeighborY="0"/>
      <dgm:spPr/>
    </dgm:pt>
    <dgm:pt modelId="{C9A17604-B3D0-47AF-A75A-38028B6A5DCE}" type="pres">
      <dgm:prSet presAssocID="{509E46C0-4074-410B-9630-1F36672EF06E}" presName="theList" presStyleCnt="0"/>
      <dgm:spPr/>
    </dgm:pt>
    <dgm:pt modelId="{655FBEDD-2E70-4EFE-BD26-71740DC60809}" type="pres">
      <dgm:prSet presAssocID="{819DAC60-ECF0-4988-8F22-E1AF345E71B8}" presName="aNode" presStyleLbl="fgAcc1" presStyleIdx="0" presStyleCnt="3" custScaleX="404094" custScaleY="153058" custLinFactNeighborX="-70989" custLinFactNeighborY="-87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7F357-00F9-40BA-90D9-1597E4F6284F}" type="pres">
      <dgm:prSet presAssocID="{819DAC60-ECF0-4988-8F22-E1AF345E71B8}" presName="aSpace" presStyleCnt="0"/>
      <dgm:spPr/>
    </dgm:pt>
    <dgm:pt modelId="{2EA3BDE2-C665-4AAB-9147-D157449736D4}" type="pres">
      <dgm:prSet presAssocID="{F90A5F97-EA83-4C60-95D4-35E4FDC7882B}" presName="aNode" presStyleLbl="fgAcc1" presStyleIdx="1" presStyleCnt="3" custScaleX="399630" custScaleY="218493" custLinFactNeighborX="-73221" custLinFactNeighborY="48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D60F9-B746-4273-9188-43F1AF223060}" type="pres">
      <dgm:prSet presAssocID="{F90A5F97-EA83-4C60-95D4-35E4FDC7882B}" presName="aSpace" presStyleCnt="0"/>
      <dgm:spPr/>
    </dgm:pt>
    <dgm:pt modelId="{19B75849-ABAA-4BAF-85AC-D2930829514A}" type="pres">
      <dgm:prSet presAssocID="{F4F63578-639C-4EE2-8D81-AE0C00B8A7EF}" presName="aNode" presStyleLbl="fgAcc1" presStyleIdx="2" presStyleCnt="3" custScaleX="394429" custScaleY="76361" custLinFactY="14510" custLinFactNeighborX="-7151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67360-FEE8-4E18-A7AC-B24A926B82B4}" type="pres">
      <dgm:prSet presAssocID="{F4F63578-639C-4EE2-8D81-AE0C00B8A7EF}" presName="aSpace" presStyleCnt="0"/>
      <dgm:spPr/>
    </dgm:pt>
  </dgm:ptLst>
  <dgm:cxnLst>
    <dgm:cxn modelId="{DD077076-3271-4280-B0BF-C86B40A0389D}" srcId="{509E46C0-4074-410B-9630-1F36672EF06E}" destId="{819DAC60-ECF0-4988-8F22-E1AF345E71B8}" srcOrd="0" destOrd="0" parTransId="{873E6CB2-27F3-49E3-B16E-D73DF242D715}" sibTransId="{9ECBB5D7-2C20-4C2E-9BA5-2BEA076810C9}"/>
    <dgm:cxn modelId="{BBE9280C-679A-4CDA-BA01-AE72793B5466}" type="presOf" srcId="{F90A5F97-EA83-4C60-95D4-35E4FDC7882B}" destId="{2EA3BDE2-C665-4AAB-9147-D157449736D4}" srcOrd="0" destOrd="0" presId="urn:microsoft.com/office/officeart/2005/8/layout/pyramid2"/>
    <dgm:cxn modelId="{B0AC755A-AA3D-4F66-AF2E-8ABE92709120}" type="presOf" srcId="{509E46C0-4074-410B-9630-1F36672EF06E}" destId="{CDF0F190-B16A-4A1C-BA78-6E382E5D51C8}" srcOrd="0" destOrd="0" presId="urn:microsoft.com/office/officeart/2005/8/layout/pyramid2"/>
    <dgm:cxn modelId="{DF00595B-B199-4C83-8A6E-A2C738ABAF9C}" type="presOf" srcId="{819DAC60-ECF0-4988-8F22-E1AF345E71B8}" destId="{655FBEDD-2E70-4EFE-BD26-71740DC60809}" srcOrd="0" destOrd="0" presId="urn:microsoft.com/office/officeart/2005/8/layout/pyramid2"/>
    <dgm:cxn modelId="{D1E8718F-507D-40EB-8872-FD389381B980}" type="presOf" srcId="{F4F63578-639C-4EE2-8D81-AE0C00B8A7EF}" destId="{19B75849-ABAA-4BAF-85AC-D2930829514A}" srcOrd="0" destOrd="0" presId="urn:microsoft.com/office/officeart/2005/8/layout/pyramid2"/>
    <dgm:cxn modelId="{5B60DD40-1DBE-44E5-B401-CF57FCA0A0F6}" srcId="{509E46C0-4074-410B-9630-1F36672EF06E}" destId="{F90A5F97-EA83-4C60-95D4-35E4FDC7882B}" srcOrd="1" destOrd="0" parTransId="{2FAC41FC-0F1C-401D-A352-B36E369A2B0F}" sibTransId="{407BF0C2-299F-4D57-9B5F-288A488EA677}"/>
    <dgm:cxn modelId="{9354BEC9-A7EB-4F71-B46F-238D5C6B1FC3}" srcId="{509E46C0-4074-410B-9630-1F36672EF06E}" destId="{F4F63578-639C-4EE2-8D81-AE0C00B8A7EF}" srcOrd="2" destOrd="0" parTransId="{938F1ADB-9D9D-413B-AEEA-41BB99C7EE9B}" sibTransId="{93199BAB-F5AE-4881-9A35-F76B27C8CBA3}"/>
    <dgm:cxn modelId="{03F4D05C-A0A0-4C2D-8D77-35652455495D}" type="presParOf" srcId="{CDF0F190-B16A-4A1C-BA78-6E382E5D51C8}" destId="{580845B1-B794-42C0-B857-3DEAE8C4136D}" srcOrd="0" destOrd="0" presId="urn:microsoft.com/office/officeart/2005/8/layout/pyramid2"/>
    <dgm:cxn modelId="{0572B531-39B9-412F-9997-FA332068C242}" type="presParOf" srcId="{CDF0F190-B16A-4A1C-BA78-6E382E5D51C8}" destId="{C9A17604-B3D0-47AF-A75A-38028B6A5DCE}" srcOrd="1" destOrd="0" presId="urn:microsoft.com/office/officeart/2005/8/layout/pyramid2"/>
    <dgm:cxn modelId="{A592DC14-DB44-4840-96B4-881CD6C77CDF}" type="presParOf" srcId="{C9A17604-B3D0-47AF-A75A-38028B6A5DCE}" destId="{655FBEDD-2E70-4EFE-BD26-71740DC60809}" srcOrd="0" destOrd="0" presId="urn:microsoft.com/office/officeart/2005/8/layout/pyramid2"/>
    <dgm:cxn modelId="{A6873D17-A568-4D49-902E-D61A1C400808}" type="presParOf" srcId="{C9A17604-B3D0-47AF-A75A-38028B6A5DCE}" destId="{BFB7F357-00F9-40BA-90D9-1597E4F6284F}" srcOrd="1" destOrd="0" presId="urn:microsoft.com/office/officeart/2005/8/layout/pyramid2"/>
    <dgm:cxn modelId="{E12AE3D3-9F1E-4A5D-A619-21D429445EB0}" type="presParOf" srcId="{C9A17604-B3D0-47AF-A75A-38028B6A5DCE}" destId="{2EA3BDE2-C665-4AAB-9147-D157449736D4}" srcOrd="2" destOrd="0" presId="urn:microsoft.com/office/officeart/2005/8/layout/pyramid2"/>
    <dgm:cxn modelId="{E2D31D8D-69F6-4A9B-B5D5-D498F2E98B99}" type="presParOf" srcId="{C9A17604-B3D0-47AF-A75A-38028B6A5DCE}" destId="{426D60F9-B746-4273-9188-43F1AF223060}" srcOrd="3" destOrd="0" presId="urn:microsoft.com/office/officeart/2005/8/layout/pyramid2"/>
    <dgm:cxn modelId="{020FEBA6-3CE9-4047-88DD-28E6EB518AF2}" type="presParOf" srcId="{C9A17604-B3D0-47AF-A75A-38028B6A5DCE}" destId="{19B75849-ABAA-4BAF-85AC-D2930829514A}" srcOrd="4" destOrd="0" presId="urn:microsoft.com/office/officeart/2005/8/layout/pyramid2"/>
    <dgm:cxn modelId="{3538C382-37B1-4D8B-B88D-115280F1E935}" type="presParOf" srcId="{C9A17604-B3D0-47AF-A75A-38028B6A5DCE}" destId="{04E67360-FEE8-4E18-A7AC-B24A926B82B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33795C-D577-49CA-9E9C-D07914E877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90922-A103-4987-AC23-5774DFADDFFF}">
      <dgm:prSet custT="1"/>
      <dgm:spPr/>
      <dgm:t>
        <a:bodyPr/>
        <a:lstStyle/>
        <a:p>
          <a:pPr algn="ct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решение о приеме в члены кооператива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C6242-4801-421E-A84F-FA9A435AAF44}" type="parTrans" cxnId="{628EEEA7-20D1-43E8-BEE0-D2A186F4A443}">
      <dgm:prSet/>
      <dgm:spPr/>
      <dgm:t>
        <a:bodyPr/>
        <a:lstStyle/>
        <a:p>
          <a:endParaRPr lang="ru-RU"/>
        </a:p>
      </dgm:t>
    </dgm:pt>
    <dgm:pt modelId="{E87C2F7D-1850-47B3-90F0-00CC05134347}" type="sibTrans" cxnId="{628EEEA7-20D1-43E8-BEE0-D2A186F4A443}">
      <dgm:prSet/>
      <dgm:spPr/>
      <dgm:t>
        <a:bodyPr/>
        <a:lstStyle/>
        <a:p>
          <a:endParaRPr lang="ru-RU"/>
        </a:p>
      </dgm:t>
    </dgm:pt>
    <dgm:pt modelId="{9BEC1BBE-C124-4940-8433-C60EF80004B3}">
      <dgm:prSet custT="1"/>
      <dgm:spPr/>
      <dgm:t>
        <a:bodyPr/>
        <a:lstStyle/>
        <a:p>
          <a:pPr algn="ctr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утверждает устав кооператива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4428B-746B-4C01-8F1B-803549FD8F52}" type="parTrans" cxnId="{7B770009-AF13-4017-90FB-670C9969D376}">
      <dgm:prSet/>
      <dgm:spPr/>
      <dgm:t>
        <a:bodyPr/>
        <a:lstStyle/>
        <a:p>
          <a:endParaRPr lang="ru-RU"/>
        </a:p>
      </dgm:t>
    </dgm:pt>
    <dgm:pt modelId="{50EB1EC2-511B-4C47-8BC1-37BB82D2A402}" type="sibTrans" cxnId="{7B770009-AF13-4017-90FB-670C9969D376}">
      <dgm:prSet/>
      <dgm:spPr/>
      <dgm:t>
        <a:bodyPr/>
        <a:lstStyle/>
        <a:p>
          <a:endParaRPr lang="ru-RU"/>
        </a:p>
      </dgm:t>
    </dgm:pt>
    <dgm:pt modelId="{21C167A0-5ABC-4115-9ADC-7E31B998A050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избирает органы управления кооперативом (правление кооператива, наблюдательный совет кооператива)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9C874-8979-4C21-9861-BA4638414896}" type="parTrans" cxnId="{07A2B5D3-8BA6-4A90-A7C8-91E0DF5F0867}">
      <dgm:prSet/>
      <dgm:spPr/>
      <dgm:t>
        <a:bodyPr/>
        <a:lstStyle/>
        <a:p>
          <a:endParaRPr lang="ru-RU"/>
        </a:p>
      </dgm:t>
    </dgm:pt>
    <dgm:pt modelId="{8D4279E4-1B3B-4DF7-A174-5073D7EE7217}" type="sibTrans" cxnId="{07A2B5D3-8BA6-4A90-A7C8-91E0DF5F0867}">
      <dgm:prSet/>
      <dgm:spPr/>
      <dgm:t>
        <a:bodyPr/>
        <a:lstStyle/>
        <a:p>
          <a:endParaRPr lang="ru-RU"/>
        </a:p>
      </dgm:t>
    </dgm:pt>
    <dgm:pt modelId="{E73A5CD9-2EF8-409C-9F0A-1D3F6AA64F3E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решение о вступлении кооператива в ревизионный союз сельскохозяйственных кооперативов согласно п.3 ст.31 193-ФЗ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88E47-9D39-4297-95CA-979BC58A73BF}" type="parTrans" cxnId="{71627946-64DE-44FB-99CA-B02ED72C1F04}">
      <dgm:prSet/>
      <dgm:spPr/>
      <dgm:t>
        <a:bodyPr/>
        <a:lstStyle/>
        <a:p>
          <a:endParaRPr lang="ru-RU"/>
        </a:p>
      </dgm:t>
    </dgm:pt>
    <dgm:pt modelId="{A0EFF868-8EBB-49C4-9959-7C8E08A6F45D}" type="sibTrans" cxnId="{71627946-64DE-44FB-99CA-B02ED72C1F04}">
      <dgm:prSet/>
      <dgm:spPr/>
      <dgm:t>
        <a:bodyPr/>
        <a:lstStyle/>
        <a:p>
          <a:endParaRPr lang="ru-RU"/>
        </a:p>
      </dgm:t>
    </dgm:pt>
    <dgm:pt modelId="{60D3D694-14E0-40A7-B3D1-A821F758E29C}" type="pres">
      <dgm:prSet presAssocID="{E233795C-D577-49CA-9E9C-D07914E877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9E81C7-7343-40ED-87FE-3CC51220313A}" type="pres">
      <dgm:prSet presAssocID="{E233795C-D577-49CA-9E9C-D07914E877F0}" presName="pyramid" presStyleLbl="node1" presStyleIdx="0" presStyleCnt="1" custScaleX="105421" custLinFactNeighborX="-76153" custLinFactNeighborY="-4810"/>
      <dgm:spPr/>
    </dgm:pt>
    <dgm:pt modelId="{EC3436E8-C48D-476E-B4FC-EE8D8DF4B766}" type="pres">
      <dgm:prSet presAssocID="{E233795C-D577-49CA-9E9C-D07914E877F0}" presName="theList" presStyleCnt="0"/>
      <dgm:spPr/>
    </dgm:pt>
    <dgm:pt modelId="{0D528760-F1A2-4EF5-B112-A3ED298988AB}" type="pres">
      <dgm:prSet presAssocID="{E9E90922-A103-4987-AC23-5774DFADDFFF}" presName="aNode" presStyleLbl="fgAcc1" presStyleIdx="0" presStyleCnt="4" custScaleX="307286" custLinFactNeighborX="-23326" custLinFactNeighborY="15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5CDBC-4C8D-44E3-8F35-E712E88966DF}" type="pres">
      <dgm:prSet presAssocID="{E9E90922-A103-4987-AC23-5774DFADDFFF}" presName="aSpace" presStyleCnt="0"/>
      <dgm:spPr/>
    </dgm:pt>
    <dgm:pt modelId="{E8744CB7-A17B-40C1-ADDE-AA02AC8BA6BC}" type="pres">
      <dgm:prSet presAssocID="{9BEC1BBE-C124-4940-8433-C60EF80004B3}" presName="aNode" presStyleLbl="fgAcc1" presStyleIdx="1" presStyleCnt="4" custScaleX="342312" custLinFactY="14667" custLinFactNeighborX="-87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E285A-2AA8-44F3-81DB-5DD7C2D9485E}" type="pres">
      <dgm:prSet presAssocID="{9BEC1BBE-C124-4940-8433-C60EF80004B3}" presName="aSpace" presStyleCnt="0"/>
      <dgm:spPr/>
    </dgm:pt>
    <dgm:pt modelId="{481DDA7C-C486-4CF4-BB3D-DA54B5C366DC}" type="pres">
      <dgm:prSet presAssocID="{21C167A0-5ABC-4115-9ADC-7E31B998A050}" presName="aNode" presStyleLbl="fgAcc1" presStyleIdx="2" presStyleCnt="4" custScaleX="429111" custLinFactY="19048" custLinFactNeighborX="3517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C7EC7-37B9-430E-B365-8F7B6767D4BE}" type="pres">
      <dgm:prSet presAssocID="{21C167A0-5ABC-4115-9ADC-7E31B998A050}" presName="aSpace" presStyleCnt="0"/>
      <dgm:spPr/>
    </dgm:pt>
    <dgm:pt modelId="{24669505-1453-4286-9D90-82EF83C13C58}" type="pres">
      <dgm:prSet presAssocID="{E73A5CD9-2EF8-409C-9F0A-1D3F6AA64F3E}" presName="aNode" presStyleLbl="fgAcc1" presStyleIdx="3" presStyleCnt="4" custScaleX="469283" custLinFactY="39794" custLinFactNeighborX="5270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7F8A8-194C-4489-A7C8-4FB9A89941EC}" type="pres">
      <dgm:prSet presAssocID="{E73A5CD9-2EF8-409C-9F0A-1D3F6AA64F3E}" presName="aSpace" presStyleCnt="0"/>
      <dgm:spPr/>
    </dgm:pt>
  </dgm:ptLst>
  <dgm:cxnLst>
    <dgm:cxn modelId="{A92455B2-12E7-404D-BB49-E8B8D7D1B8F3}" type="presOf" srcId="{21C167A0-5ABC-4115-9ADC-7E31B998A050}" destId="{481DDA7C-C486-4CF4-BB3D-DA54B5C366DC}" srcOrd="0" destOrd="0" presId="urn:microsoft.com/office/officeart/2005/8/layout/pyramid2"/>
    <dgm:cxn modelId="{C6AEB969-36AA-460C-BDC5-F39D37910521}" type="presOf" srcId="{9BEC1BBE-C124-4940-8433-C60EF80004B3}" destId="{E8744CB7-A17B-40C1-ADDE-AA02AC8BA6BC}" srcOrd="0" destOrd="0" presId="urn:microsoft.com/office/officeart/2005/8/layout/pyramid2"/>
    <dgm:cxn modelId="{3037B1B8-A097-4F9D-98F2-BCCBC6F4824E}" type="presOf" srcId="{E73A5CD9-2EF8-409C-9F0A-1D3F6AA64F3E}" destId="{24669505-1453-4286-9D90-82EF83C13C58}" srcOrd="0" destOrd="0" presId="urn:microsoft.com/office/officeart/2005/8/layout/pyramid2"/>
    <dgm:cxn modelId="{9DFCAD36-CA4B-4468-BE06-68BBB6DBEF6A}" type="presOf" srcId="{E233795C-D577-49CA-9E9C-D07914E877F0}" destId="{60D3D694-14E0-40A7-B3D1-A821F758E29C}" srcOrd="0" destOrd="0" presId="urn:microsoft.com/office/officeart/2005/8/layout/pyramid2"/>
    <dgm:cxn modelId="{07A2B5D3-8BA6-4A90-A7C8-91E0DF5F0867}" srcId="{E233795C-D577-49CA-9E9C-D07914E877F0}" destId="{21C167A0-5ABC-4115-9ADC-7E31B998A050}" srcOrd="2" destOrd="0" parTransId="{B1A9C874-8979-4C21-9861-BA4638414896}" sibTransId="{8D4279E4-1B3B-4DF7-A174-5073D7EE7217}"/>
    <dgm:cxn modelId="{D6A81FDD-71F6-460E-A2F1-72F7A35470B4}" type="presOf" srcId="{E9E90922-A103-4987-AC23-5774DFADDFFF}" destId="{0D528760-F1A2-4EF5-B112-A3ED298988AB}" srcOrd="0" destOrd="0" presId="urn:microsoft.com/office/officeart/2005/8/layout/pyramid2"/>
    <dgm:cxn modelId="{628EEEA7-20D1-43E8-BEE0-D2A186F4A443}" srcId="{E233795C-D577-49CA-9E9C-D07914E877F0}" destId="{E9E90922-A103-4987-AC23-5774DFADDFFF}" srcOrd="0" destOrd="0" parTransId="{6BDC6242-4801-421E-A84F-FA9A435AAF44}" sibTransId="{E87C2F7D-1850-47B3-90F0-00CC05134347}"/>
    <dgm:cxn modelId="{7B770009-AF13-4017-90FB-670C9969D376}" srcId="{E233795C-D577-49CA-9E9C-D07914E877F0}" destId="{9BEC1BBE-C124-4940-8433-C60EF80004B3}" srcOrd="1" destOrd="0" parTransId="{6C94428B-746B-4C01-8F1B-803549FD8F52}" sibTransId="{50EB1EC2-511B-4C47-8BC1-37BB82D2A402}"/>
    <dgm:cxn modelId="{71627946-64DE-44FB-99CA-B02ED72C1F04}" srcId="{E233795C-D577-49CA-9E9C-D07914E877F0}" destId="{E73A5CD9-2EF8-409C-9F0A-1D3F6AA64F3E}" srcOrd="3" destOrd="0" parTransId="{64388E47-9D39-4297-95CA-979BC58A73BF}" sibTransId="{A0EFF868-8EBB-49C4-9959-7C8E08A6F45D}"/>
    <dgm:cxn modelId="{EBA1AE92-58CE-4BFE-AC9D-1C47ABAD81E5}" type="presParOf" srcId="{60D3D694-14E0-40A7-B3D1-A821F758E29C}" destId="{659E81C7-7343-40ED-87FE-3CC51220313A}" srcOrd="0" destOrd="0" presId="urn:microsoft.com/office/officeart/2005/8/layout/pyramid2"/>
    <dgm:cxn modelId="{49A8F865-F030-4FCB-A8B3-BD16035F3B04}" type="presParOf" srcId="{60D3D694-14E0-40A7-B3D1-A821F758E29C}" destId="{EC3436E8-C48D-476E-B4FC-EE8D8DF4B766}" srcOrd="1" destOrd="0" presId="urn:microsoft.com/office/officeart/2005/8/layout/pyramid2"/>
    <dgm:cxn modelId="{FC260065-CDDA-4F53-A88A-194FB0BA70DA}" type="presParOf" srcId="{EC3436E8-C48D-476E-B4FC-EE8D8DF4B766}" destId="{0D528760-F1A2-4EF5-B112-A3ED298988AB}" srcOrd="0" destOrd="0" presId="urn:microsoft.com/office/officeart/2005/8/layout/pyramid2"/>
    <dgm:cxn modelId="{872FE966-80CC-4FB1-95EE-96BEABED41AD}" type="presParOf" srcId="{EC3436E8-C48D-476E-B4FC-EE8D8DF4B766}" destId="{EF25CDBC-4C8D-44E3-8F35-E712E88966DF}" srcOrd="1" destOrd="0" presId="urn:microsoft.com/office/officeart/2005/8/layout/pyramid2"/>
    <dgm:cxn modelId="{9C8E06CC-9E6D-4A9C-ADAF-B3D830D14145}" type="presParOf" srcId="{EC3436E8-C48D-476E-B4FC-EE8D8DF4B766}" destId="{E8744CB7-A17B-40C1-ADDE-AA02AC8BA6BC}" srcOrd="2" destOrd="0" presId="urn:microsoft.com/office/officeart/2005/8/layout/pyramid2"/>
    <dgm:cxn modelId="{ED11B45E-F4A7-4A06-9F55-F4605D51CA16}" type="presParOf" srcId="{EC3436E8-C48D-476E-B4FC-EE8D8DF4B766}" destId="{C8DE285A-2AA8-44F3-81DB-5DD7C2D9485E}" srcOrd="3" destOrd="0" presId="urn:microsoft.com/office/officeart/2005/8/layout/pyramid2"/>
    <dgm:cxn modelId="{F97A1707-E098-4DE2-854A-AC9B22D5EB17}" type="presParOf" srcId="{EC3436E8-C48D-476E-B4FC-EE8D8DF4B766}" destId="{481DDA7C-C486-4CF4-BB3D-DA54B5C366DC}" srcOrd="4" destOrd="0" presId="urn:microsoft.com/office/officeart/2005/8/layout/pyramid2"/>
    <dgm:cxn modelId="{5E7D0827-92B4-4DDA-9D55-BEE8A52FAC37}" type="presParOf" srcId="{EC3436E8-C48D-476E-B4FC-EE8D8DF4B766}" destId="{FB0C7EC7-37B9-430E-B365-8F7B6767D4BE}" srcOrd="5" destOrd="0" presId="urn:microsoft.com/office/officeart/2005/8/layout/pyramid2"/>
    <dgm:cxn modelId="{7CC2A96D-9FC8-46AD-8C1B-372F3476126D}" type="presParOf" srcId="{EC3436E8-C48D-476E-B4FC-EE8D8DF4B766}" destId="{24669505-1453-4286-9D90-82EF83C13C58}" srcOrd="6" destOrd="0" presId="urn:microsoft.com/office/officeart/2005/8/layout/pyramid2"/>
    <dgm:cxn modelId="{1520DAFA-650F-4459-8659-FE3779A2C804}" type="presParOf" srcId="{EC3436E8-C48D-476E-B4FC-EE8D8DF4B766}" destId="{3817F8A8-194C-4489-A7C8-4FB9A89941E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EEC97-90A1-46DB-BC1D-1404378E4808}">
      <dsp:nvSpPr>
        <dsp:cNvPr id="0" name=""/>
        <dsp:cNvSpPr/>
      </dsp:nvSpPr>
      <dsp:spPr>
        <a:xfrm>
          <a:off x="17683" y="735095"/>
          <a:ext cx="2357340" cy="1271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635" y="735095"/>
        <a:ext cx="1085436" cy="1271904"/>
      </dsp:txXfrm>
    </dsp:sp>
    <dsp:sp modelId="{B8BF7A6F-DFD6-42C4-993D-D9084185B626}">
      <dsp:nvSpPr>
        <dsp:cNvPr id="0" name=""/>
        <dsp:cNvSpPr/>
      </dsp:nvSpPr>
      <dsp:spPr>
        <a:xfrm>
          <a:off x="2157258" y="756959"/>
          <a:ext cx="2273015" cy="125268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совместной переработки сельскохозяйственной продукции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599" y="756959"/>
        <a:ext cx="1020334" cy="1252681"/>
      </dsp:txXfrm>
    </dsp:sp>
    <dsp:sp modelId="{627DB04C-D435-4827-962D-F96C1D89CD5F}">
      <dsp:nvSpPr>
        <dsp:cNvPr id="0" name=""/>
        <dsp:cNvSpPr/>
      </dsp:nvSpPr>
      <dsp:spPr>
        <a:xfrm>
          <a:off x="4250063" y="793397"/>
          <a:ext cx="2359297" cy="11798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членов кооператива материально-техническими ресурсами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965" y="793397"/>
        <a:ext cx="1179493" cy="1179804"/>
      </dsp:txXfrm>
    </dsp:sp>
    <dsp:sp modelId="{1B249901-4318-404D-9150-DEC63B28E94F}">
      <dsp:nvSpPr>
        <dsp:cNvPr id="0" name=""/>
        <dsp:cNvSpPr/>
      </dsp:nvSpPr>
      <dsp:spPr>
        <a:xfrm>
          <a:off x="6429151" y="796188"/>
          <a:ext cx="2473383" cy="11742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реализация производимой продукции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6263" y="796188"/>
        <a:ext cx="1299160" cy="1174223"/>
      </dsp:txXfrm>
    </dsp:sp>
    <dsp:sp modelId="{1CD2C8B9-C18D-48AC-A7E2-128FC7C36981}">
      <dsp:nvSpPr>
        <dsp:cNvPr id="0" name=""/>
        <dsp:cNvSpPr/>
      </dsp:nvSpPr>
      <dsp:spPr>
        <a:xfrm>
          <a:off x="8722324" y="788616"/>
          <a:ext cx="3083446" cy="118936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предоставления услуг своим членам по обработке почвы, заготовке кормов, осуществлению ремонтных и строительных работ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7007" y="788616"/>
        <a:ext cx="1894081" cy="1189365"/>
      </dsp:txXfrm>
    </dsp:sp>
    <dsp:sp modelId="{FD2490CE-3A3A-4BB5-81FD-B2F4229C3BD1}">
      <dsp:nvSpPr>
        <dsp:cNvPr id="0" name=""/>
        <dsp:cNvSpPr/>
      </dsp:nvSpPr>
      <dsp:spPr>
        <a:xfrm>
          <a:off x="1530" y="2158375"/>
          <a:ext cx="2284930" cy="11562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Преимущества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9666" y="2158375"/>
        <a:ext cx="1128658" cy="1156272"/>
      </dsp:txXfrm>
    </dsp:sp>
    <dsp:sp modelId="{69F0E452-B5D3-4000-9AF5-BA4476EE976B}">
      <dsp:nvSpPr>
        <dsp:cNvPr id="0" name=""/>
        <dsp:cNvSpPr/>
      </dsp:nvSpPr>
      <dsp:spPr>
        <a:xfrm>
          <a:off x="2084848" y="2146372"/>
          <a:ext cx="2210958" cy="118027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устранения посредников и перекупщиков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4987" y="2146372"/>
        <a:ext cx="1030680" cy="1180278"/>
      </dsp:txXfrm>
    </dsp:sp>
    <dsp:sp modelId="{94B08B02-D53A-43FC-9D08-E21D79AC3853}">
      <dsp:nvSpPr>
        <dsp:cNvPr id="0" name=""/>
        <dsp:cNvSpPr/>
      </dsp:nvSpPr>
      <dsp:spPr>
        <a:xfrm>
          <a:off x="4115597" y="2179829"/>
          <a:ext cx="2577776" cy="111336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повышения доходности производства и переработки сельскохозяйственной продукции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279" y="2179829"/>
        <a:ext cx="1464413" cy="1113363"/>
      </dsp:txXfrm>
    </dsp:sp>
    <dsp:sp modelId="{5828E74C-A1A0-42AE-97BC-623116211C29}">
      <dsp:nvSpPr>
        <dsp:cNvPr id="0" name=""/>
        <dsp:cNvSpPr/>
      </dsp:nvSpPr>
      <dsp:spPr>
        <a:xfrm>
          <a:off x="6619841" y="2188193"/>
          <a:ext cx="2548736" cy="109663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новых каналов реализации продукции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8159" y="2188193"/>
        <a:ext cx="1452101" cy="1096635"/>
      </dsp:txXfrm>
    </dsp:sp>
    <dsp:sp modelId="{48D1E3A2-1D7D-4C70-AD4C-B3CFD2DA23E1}">
      <dsp:nvSpPr>
        <dsp:cNvPr id="0" name=""/>
        <dsp:cNvSpPr/>
      </dsp:nvSpPr>
      <dsp:spPr>
        <a:xfrm>
          <a:off x="8881690" y="2106100"/>
          <a:ext cx="2851309" cy="12608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открытия новых производств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2101" y="2106100"/>
        <a:ext cx="1590488" cy="1260821"/>
      </dsp:txXfrm>
    </dsp:sp>
    <dsp:sp modelId="{9A045637-8BD9-4D83-BA2E-7D80A7811DF7}">
      <dsp:nvSpPr>
        <dsp:cNvPr id="0" name=""/>
        <dsp:cNvSpPr/>
      </dsp:nvSpPr>
      <dsp:spPr>
        <a:xfrm>
          <a:off x="97928" y="3453770"/>
          <a:ext cx="2322693" cy="13967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принципы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299" y="3453770"/>
        <a:ext cx="925951" cy="1396742"/>
      </dsp:txXfrm>
    </dsp:sp>
    <dsp:sp modelId="{551FFCB7-2739-4B40-A550-3067DFD2CBD9}">
      <dsp:nvSpPr>
        <dsp:cNvPr id="0" name=""/>
        <dsp:cNvSpPr/>
      </dsp:nvSpPr>
      <dsp:spPr>
        <a:xfrm>
          <a:off x="2122612" y="3471298"/>
          <a:ext cx="2199515" cy="136168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добровольность членства в кооперативе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3456" y="3471298"/>
        <a:ext cx="837828" cy="1361687"/>
      </dsp:txXfrm>
    </dsp:sp>
    <dsp:sp modelId="{FF1B8F8C-3471-431D-8550-1371D64D042A}">
      <dsp:nvSpPr>
        <dsp:cNvPr id="0" name=""/>
        <dsp:cNvSpPr/>
      </dsp:nvSpPr>
      <dsp:spPr>
        <a:xfrm>
          <a:off x="4141917" y="3560275"/>
          <a:ext cx="2380034" cy="118373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взаимопомощь и обеспечения экономической выгоды для членов кооператива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3784" y="3560275"/>
        <a:ext cx="1196301" cy="1183733"/>
      </dsp:txXfrm>
    </dsp:sp>
    <dsp:sp modelId="{D63A8401-C5C8-4097-AEEB-328575788742}">
      <dsp:nvSpPr>
        <dsp:cNvPr id="0" name=""/>
        <dsp:cNvSpPr/>
      </dsp:nvSpPr>
      <dsp:spPr>
        <a:xfrm>
          <a:off x="6362410" y="3493834"/>
          <a:ext cx="2901639" cy="12752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распределения прибыли и убытков кооператива между его членами с учетом их личного трудового участия или участия в хозяйственной деятельности кооператива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0045" y="3493834"/>
        <a:ext cx="1626370" cy="1275269"/>
      </dsp:txXfrm>
    </dsp:sp>
    <dsp:sp modelId="{4AF73FA3-8F10-40E8-BFF1-49152E89A106}">
      <dsp:nvSpPr>
        <dsp:cNvPr id="0" name=""/>
        <dsp:cNvSpPr/>
      </dsp:nvSpPr>
      <dsp:spPr>
        <a:xfrm>
          <a:off x="9063171" y="3501720"/>
          <a:ext cx="2734881" cy="130084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управления деятельностью кооператива на демократических началах (один член кооператива - один голос)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13593" y="3501720"/>
        <a:ext cx="1434038" cy="1300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4578E-4DDA-4810-A30D-7BD884E3E603}">
      <dsp:nvSpPr>
        <dsp:cNvPr id="0" name=""/>
        <dsp:cNvSpPr/>
      </dsp:nvSpPr>
      <dsp:spPr>
        <a:xfrm>
          <a:off x="5" y="13970"/>
          <a:ext cx="3615744" cy="2032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Сельскохозяйственные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кооперативы являются некоммерческими организациями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" y="13970"/>
        <a:ext cx="3615744" cy="2032363"/>
      </dsp:txXfrm>
    </dsp:sp>
    <dsp:sp modelId="{3507A4B0-C4A7-41D9-9D0C-7B70D9BC92B8}">
      <dsp:nvSpPr>
        <dsp:cNvPr id="0" name=""/>
        <dsp:cNvSpPr/>
      </dsp:nvSpPr>
      <dsp:spPr>
        <a:xfrm>
          <a:off x="3962267" y="32648"/>
          <a:ext cx="3718717" cy="2032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Потребительский кооператив образуется, если в его состав входит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двух юридических лиц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трех граждан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(наименование потребительского кооператива должно содержать указание на основную цель его деятельности, а также слова "сельскохозяйственный потребительский кооператив»)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2267" y="32648"/>
        <a:ext cx="3718717" cy="2032363"/>
      </dsp:txXfrm>
    </dsp:sp>
    <dsp:sp modelId="{59F6DB3D-E46D-4A71-B00A-49594CC94600}">
      <dsp:nvSpPr>
        <dsp:cNvPr id="0" name=""/>
        <dsp:cNvSpPr/>
      </dsp:nvSpPr>
      <dsp:spPr>
        <a:xfrm>
          <a:off x="8027508" y="32648"/>
          <a:ext cx="3710452" cy="2032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Сельскохозяйственным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потребительским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кооперативом - признается сельскохозяйственный кооператив, созданный сельскохозяйственными товаропроизводителями и (или) ведущими личное подсобное хозяйство гражданами при условии их обязательного участия в хозяйственной деятельности потребительского кооператива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7508" y="32648"/>
        <a:ext cx="3710452" cy="2032363"/>
      </dsp:txXfrm>
    </dsp:sp>
    <dsp:sp modelId="{88F89669-DDB4-459E-A417-8A1E5411F3F9}">
      <dsp:nvSpPr>
        <dsp:cNvPr id="0" name=""/>
        <dsp:cNvSpPr/>
      </dsp:nvSpPr>
      <dsp:spPr>
        <a:xfrm>
          <a:off x="1074397" y="2403739"/>
          <a:ext cx="4728023" cy="2032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Членами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потребительского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кооператива могут быть признающие устав потребительского кооператива, принимающие участие в его хозяйственной деятельности и являющиеся сельскохозяйственными товаропроизводителями граждане и (или) юридические лица, а также граждане, ведущие личное подсобное хозяйство, граждане, являющиеся членами или работниками сельскохозяйственных организаций и (или) крестьянских (фермерских) хозяйств, граждане, занимающиеся растениеводством или животноводством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4397" y="2403739"/>
        <a:ext cx="4728023" cy="2032363"/>
      </dsp:txXfrm>
    </dsp:sp>
    <dsp:sp modelId="{022A6623-4D32-4A1D-984C-286A57396EEA}">
      <dsp:nvSpPr>
        <dsp:cNvPr id="0" name=""/>
        <dsp:cNvSpPr/>
      </dsp:nvSpPr>
      <dsp:spPr>
        <a:xfrm>
          <a:off x="6141147" y="2403739"/>
          <a:ext cx="4522415" cy="203236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менее 50 процентов объема работ (услуг), выполняемых обслуживающими, перерабатывающими, сбытовыми (торговыми), снабженческими, растениеводческими и животноводческими кооперативами, должно осуществляться для членов данных кооперативов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1147" y="2403739"/>
        <a:ext cx="4522415" cy="2032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BAACC-8465-4CEE-A51B-135728806FCD}">
      <dsp:nvSpPr>
        <dsp:cNvPr id="0" name=""/>
        <dsp:cNvSpPr/>
      </dsp:nvSpPr>
      <dsp:spPr>
        <a:xfrm>
          <a:off x="5186" y="537333"/>
          <a:ext cx="2267689" cy="34030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Два и более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производственных и (или) потребительских 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кооператива могут образовывать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потребительские кооперативы последующих уровней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вплоть до всероссийских и международных потребительских кооперативов. Членами кооператива последующего уровня могут быть только кооперативы предыдущего уровня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04" y="603751"/>
        <a:ext cx="2134853" cy="3270229"/>
      </dsp:txXfrm>
    </dsp:sp>
    <dsp:sp modelId="{8331819F-007F-453E-9662-1B6F9DA79E69}">
      <dsp:nvSpPr>
        <dsp:cNvPr id="0" name=""/>
        <dsp:cNvSpPr/>
      </dsp:nvSpPr>
      <dsp:spPr>
        <a:xfrm>
          <a:off x="2499645" y="1957672"/>
          <a:ext cx="480750" cy="562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499645" y="2070149"/>
        <a:ext cx="336525" cy="337433"/>
      </dsp:txXfrm>
    </dsp:sp>
    <dsp:sp modelId="{7E02C7A8-9CBA-4462-AE03-2A3A3185587B}">
      <dsp:nvSpPr>
        <dsp:cNvPr id="0" name=""/>
        <dsp:cNvSpPr/>
      </dsp:nvSpPr>
      <dsp:spPr>
        <a:xfrm>
          <a:off x="3179952" y="538098"/>
          <a:ext cx="2267689" cy="34015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Кооператив, созданный в соответствии с Федеральным законом 193-ФЗ, является юридическим лицом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6370" y="604516"/>
        <a:ext cx="2134853" cy="3268698"/>
      </dsp:txXfrm>
    </dsp:sp>
    <dsp:sp modelId="{8211481E-A990-4567-A43C-117C2497F979}">
      <dsp:nvSpPr>
        <dsp:cNvPr id="0" name=""/>
        <dsp:cNvSpPr/>
      </dsp:nvSpPr>
      <dsp:spPr>
        <a:xfrm rot="16427">
          <a:off x="5674408" y="1965322"/>
          <a:ext cx="480755" cy="562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74409" y="2077454"/>
        <a:ext cx="336529" cy="337433"/>
      </dsp:txXfrm>
    </dsp:sp>
    <dsp:sp modelId="{C589943D-8C9C-4AB7-B2DF-727A0F4C7457}">
      <dsp:nvSpPr>
        <dsp:cNvPr id="0" name=""/>
        <dsp:cNvSpPr/>
      </dsp:nvSpPr>
      <dsp:spPr>
        <a:xfrm>
          <a:off x="6354717" y="553269"/>
          <a:ext cx="2267689" cy="34015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Кооператив подлежит государственной регистрации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1135" y="619687"/>
        <a:ext cx="2134853" cy="3268698"/>
      </dsp:txXfrm>
    </dsp:sp>
    <dsp:sp modelId="{0F5DE304-38E3-4292-AC7D-26E2FE2A6F80}">
      <dsp:nvSpPr>
        <dsp:cNvPr id="0" name=""/>
        <dsp:cNvSpPr/>
      </dsp:nvSpPr>
      <dsp:spPr>
        <a:xfrm rot="21583573">
          <a:off x="8849173" y="1965192"/>
          <a:ext cx="480755" cy="562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8849174" y="2078014"/>
        <a:ext cx="336529" cy="337433"/>
      </dsp:txXfrm>
    </dsp:sp>
    <dsp:sp modelId="{D364A415-1BFD-4BAA-8013-4F958D805DAC}">
      <dsp:nvSpPr>
        <dsp:cNvPr id="0" name=""/>
        <dsp:cNvSpPr/>
      </dsp:nvSpPr>
      <dsp:spPr>
        <a:xfrm>
          <a:off x="9529483" y="538098"/>
          <a:ext cx="2267689" cy="34015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Граждане и юридические лица могут быть членами нескольких потребительских кооперативов, если иное не предусмотрено уставами данных кооперативов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5901" y="604516"/>
        <a:ext cx="2134853" cy="3268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845B1-B794-42C0-B857-3DEAE8C4136D}">
      <dsp:nvSpPr>
        <dsp:cNvPr id="0" name=""/>
        <dsp:cNvSpPr/>
      </dsp:nvSpPr>
      <dsp:spPr>
        <a:xfrm>
          <a:off x="5473481" y="0"/>
          <a:ext cx="2455531" cy="22624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FBEDD-2E70-4EFE-BD26-71740DC60809}">
      <dsp:nvSpPr>
        <dsp:cNvPr id="0" name=""/>
        <dsp:cNvSpPr/>
      </dsp:nvSpPr>
      <dsp:spPr>
        <a:xfrm>
          <a:off x="1566148" y="186237"/>
          <a:ext cx="5942531" cy="5701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технико-экономического обоснования проекта производственно-экономической деятельности кооператива, включающего размер паевого фонда кооператива и источники его образования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3980" y="214069"/>
        <a:ext cx="5886867" cy="514486"/>
      </dsp:txXfrm>
    </dsp:sp>
    <dsp:sp modelId="{2EA3BDE2-C665-4AAB-9147-D157449736D4}">
      <dsp:nvSpPr>
        <dsp:cNvPr id="0" name=""/>
        <dsp:cNvSpPr/>
      </dsp:nvSpPr>
      <dsp:spPr>
        <a:xfrm>
          <a:off x="1566148" y="866403"/>
          <a:ext cx="5876884" cy="8138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проекта устава кооператива;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прием заявлений о вступлении в члены кооператива, в которых должно быть отражено согласие участвовать в производственной либо иной хозяйственной деятельности кооператива и соблюдать требования устава кооператива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5879" y="906134"/>
        <a:ext cx="5797422" cy="734437"/>
      </dsp:txXfrm>
    </dsp:sp>
    <dsp:sp modelId="{19B75849-ABAA-4BAF-85AC-D2930829514A}">
      <dsp:nvSpPr>
        <dsp:cNvPr id="0" name=""/>
        <dsp:cNvSpPr/>
      </dsp:nvSpPr>
      <dsp:spPr>
        <a:xfrm>
          <a:off x="1629523" y="1804912"/>
          <a:ext cx="5800399" cy="2844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проведение общего организационного собрания членов кооператива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3409" y="1818798"/>
        <a:ext cx="5772627" cy="256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81C7-7343-40ED-87FE-3CC51220313A}">
      <dsp:nvSpPr>
        <dsp:cNvPr id="0" name=""/>
        <dsp:cNvSpPr/>
      </dsp:nvSpPr>
      <dsp:spPr>
        <a:xfrm>
          <a:off x="3730293" y="0"/>
          <a:ext cx="2354386" cy="22333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28760-F1A2-4EF5-B112-A3ED298988AB}">
      <dsp:nvSpPr>
        <dsp:cNvPr id="0" name=""/>
        <dsp:cNvSpPr/>
      </dsp:nvSpPr>
      <dsp:spPr>
        <a:xfrm>
          <a:off x="4765071" y="231204"/>
          <a:ext cx="4460737" cy="396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решение о приеме в члены кооператива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4448" y="250581"/>
        <a:ext cx="4421983" cy="358183"/>
      </dsp:txXfrm>
    </dsp:sp>
    <dsp:sp modelId="{E8744CB7-A17B-40C1-ADDE-AA02AC8BA6BC}">
      <dsp:nvSpPr>
        <dsp:cNvPr id="0" name=""/>
        <dsp:cNvSpPr/>
      </dsp:nvSpPr>
      <dsp:spPr>
        <a:xfrm>
          <a:off x="4722813" y="777940"/>
          <a:ext cx="4969195" cy="396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утверждает устав кооператива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2190" y="797317"/>
        <a:ext cx="4930441" cy="358183"/>
      </dsp:txXfrm>
    </dsp:sp>
    <dsp:sp modelId="{481DDA7C-C486-4CF4-BB3D-DA54B5C366DC}">
      <dsp:nvSpPr>
        <dsp:cNvPr id="0" name=""/>
        <dsp:cNvSpPr/>
      </dsp:nvSpPr>
      <dsp:spPr>
        <a:xfrm>
          <a:off x="4730064" y="1241884"/>
          <a:ext cx="6229218" cy="396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избирает органы управления кооперативом (правление кооператива, наблюдательный совет кооператива)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9441" y="1261261"/>
        <a:ext cx="6190464" cy="358183"/>
      </dsp:txXfrm>
    </dsp:sp>
    <dsp:sp modelId="{24669505-1453-4286-9D90-82EF83C13C58}">
      <dsp:nvSpPr>
        <dsp:cNvPr id="0" name=""/>
        <dsp:cNvSpPr/>
      </dsp:nvSpPr>
      <dsp:spPr>
        <a:xfrm>
          <a:off x="4692931" y="1770787"/>
          <a:ext cx="6812378" cy="3969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решение о вступлении кооператива в ревизионный союз сельскохозяйственных кооперативов согласно п.3 ст.31 193-ФЗ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2308" y="1790164"/>
        <a:ext cx="6773624" cy="35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B5743-11B4-49C1-A518-065C26E01A85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5EA83-EB39-421E-A95D-C74C003618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24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5EA83-EB39-421E-A95D-C74C0036183A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3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98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51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023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68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274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91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70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22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22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43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8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53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61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18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9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E3A13-B37A-49DB-97B8-846CDF7501BE}" type="datetimeFigureOut">
              <a:rPr lang="ru-RU" smtClean="0"/>
              <a:t>15.07.2024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322FCD-85A3-4BE6-8C30-5F19DE26C0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20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394556&amp;dst=101184" TargetMode="External"/><Relationship Id="rId3" Type="http://schemas.openxmlformats.org/officeDocument/2006/relationships/hyperlink" Target="https://login.consultant.ru/link/?req=doc&amp;base=LAW&amp;n=366025" TargetMode="External"/><Relationship Id="rId7" Type="http://schemas.openxmlformats.org/officeDocument/2006/relationships/hyperlink" Target="https://login.consultant.ru/link/?req=doc&amp;base=LAW&amp;n=394556&amp;dst=100906" TargetMode="External"/><Relationship Id="rId2" Type="http://schemas.openxmlformats.org/officeDocument/2006/relationships/hyperlink" Target="https://login.consultant.ru/link/?req=doc&amp;base=LAW&amp;n=394556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ogin.consultant.ru/link/?req=doc&amp;base=LAW&amp;n=394556&amp;dst=100790" TargetMode="External"/><Relationship Id="rId5" Type="http://schemas.openxmlformats.org/officeDocument/2006/relationships/hyperlink" Target="https://login.consultant.ru/link/?req=doc&amp;base=LAW&amp;n=394556&amp;dst=100789" TargetMode="External"/><Relationship Id="rId4" Type="http://schemas.openxmlformats.org/officeDocument/2006/relationships/hyperlink" Target="https://login.consultant.ru/link/?req=doc&amp;base=LAW&amp;n=394507" TargetMode="Externa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onsultantplus://offline/ref=92DA0E0B3E1C904470B7F4CBE6F8F5CCA316E0663D0D2B602B576742E78BAC6E7674BA293248200008541D4486d6A4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.pasynkova@permtpp.ru" TargetMode="External"/><Relationship Id="rId2" Type="http://schemas.openxmlformats.org/officeDocument/2006/relationships/hyperlink" Target="tel:+73422357848;10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hyperlink" Target="https://pokupaypermskoe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groperm-ck.ru/" TargetMode="External"/><Relationship Id="rId2" Type="http://schemas.openxmlformats.org/officeDocument/2006/relationships/hyperlink" Target="https://agro.permkra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.png"/><Relationship Id="rId4" Type="http://schemas.openxmlformats.org/officeDocument/2006/relationships/hyperlink" Target="https://t.me/agrobusinessPER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4000">
              <a:schemeClr val="bg2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17" y="2404053"/>
            <a:ext cx="10842220" cy="179109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«Преимущества объединения в сельскохозяйственные кооперативы». Основы законодательства о сельскохозяйственной кооперации, правила организации работы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30103" y="5023692"/>
            <a:ext cx="11367414" cy="974804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algn="l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l"/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Садышева Людмила Леонидовна специалист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ГКУ ПК «Цент развития агробизнеса»</a:t>
            </a:r>
          </a:p>
          <a:p>
            <a:pPr algn="ctr"/>
            <a:endParaRPr lang="ru-RU" sz="33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AutoShape 4" descr="https://minkpo.permkrai.ru/upload/iblock/4de/jn8pfodnzc3aio3d2l39gly7uu2jtiyz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3" y="294221"/>
            <a:ext cx="1675490" cy="52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https://www.korovainfo.ru/upload/iblock/40c/nqqzva6ufz4mdj7uh5l8vu02ntkqvber/horriot.png"/>
          <p:cNvSpPr>
            <a:spLocks noChangeAspect="1" noChangeArrowheads="1"/>
          </p:cNvSpPr>
          <p:nvPr/>
        </p:nvSpPr>
        <p:spPr bwMode="auto">
          <a:xfrm>
            <a:off x="333285" y="7937"/>
            <a:ext cx="27948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object 6"/>
          <p:cNvSpPr txBox="1"/>
          <p:nvPr/>
        </p:nvSpPr>
        <p:spPr>
          <a:xfrm>
            <a:off x="460375" y="909786"/>
            <a:ext cx="44200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413" y="292283"/>
            <a:ext cx="5453351" cy="4619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СПОК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027" y="881053"/>
            <a:ext cx="11474122" cy="56409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СПОК регистрируется в территориальных органах Федеральной Налоговой Службы России (далее-ФНС) документы подаются в регистрирующий орган по месту нахождения кооператива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определен в ст.12 федерального закона «О государственной регистрации юридических лиц о 08.08.2001 №129-ФЗ)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Оплатить  госпошлину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азмер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за регистрацию потребительского кооператива при создании составляет 4 000 руб.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 п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п. 1 ст. 333.33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кодекса Российской Федерации.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подаче документов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виде, в том числе через нотариуса или МФЦ, пошлина за регистрацию не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уплачивается)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Подготовить документы: решение (протокол) общего собрания о создании СПОК, устав (в 2-х экземплярах) прошитый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заверенный председателем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о государственной регистрации юридического лица по форме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11001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приложить к комплекту документ, подтверждающий адрес место нахождения кооператива (свидетельство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праве собственности, договор аренды)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регистрации составляет не более чем три рабочих дня со дня представления документов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выдает: лист записи ЕГРЮЛ (единый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реестр юридических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лиц), устав с отметкой о регистрации, свидетельство о постановке.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 считается созданным с момента его государственной регистрации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45" y="5230109"/>
            <a:ext cx="1538646" cy="1418734"/>
          </a:xfrm>
          <a:prstGeom prst="rect">
            <a:avLst/>
          </a:prstGeom>
        </p:spPr>
      </p:pic>
      <p:pic>
        <p:nvPicPr>
          <p:cNvPr id="6" name="Picture 10" descr="https://agroperm-ck.ru/pics/i/logo_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0" y="153605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/>
          <p:nvPr/>
        </p:nvSpPr>
        <p:spPr>
          <a:xfrm>
            <a:off x="296390" y="523240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5" y="817070"/>
            <a:ext cx="10745563" cy="5804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10" descr="https://agroperm-ck.ru/pics/i/logo_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1" y="82128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59901" y="515806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807" y="202968"/>
            <a:ext cx="8846544" cy="122318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субсидий на возмещение части затрат сельскохозяйственным кооперативам на развитие материально-технической базы и закуп сельскохозяйственной продукции у членов кооператива № 412-п </a:t>
            </a:r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01.07.2024</a:t>
            </a:r>
            <a:r>
              <a:rPr lang="ru-RU" sz="1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–Порядок).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отбор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766" y="1481769"/>
            <a:ext cx="11714585" cy="5299113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кооператив (далее – СПОК)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юридическое лицо, являющееся субъектом малого и среднего предпринимательства, зарегистрированное на сельской территории или на территории сельской агломерации, осуществляющее деятельность по заготовке, хранению, подработке, переработке, сортировке, убою, первичной переработке, охлаждению, подготовке к реализации, транспортировке и реализации сельскохозяйственной продукции, дикорастущих пищевых ресурсов, а также продуктов переработки указанной продукции, объединяющее не менее 5 граждан Российской Федерации и (или) 3 сельскохозяйственных товаропроизводителей (кроме ассоциированных членов).</a:t>
            </a:r>
          </a:p>
          <a:p>
            <a:pPr algn="just"/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предоставляется кооперативам в целях возмещения части затрат, понесенных в текущем финансовом </a:t>
            </a:r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имущества в целях последующей передачи (реализации) приобретенного имущества в собственность членов (кроме ассоциированных членов) указанного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 (перечень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имущества определяется Министерством сельского хозяйства Российской Федерации и указан в приложении 1 к Порядку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 рогатого скота в целях замены крупного рогатого скота, больного или инфицированного лейкозом, принадлежащего членам (кроме ассоциированных членов) указанного кооператива на праве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последующим внесением в неделимый фонд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сельскохозяйственной продукции и мобильных торговых объектов для оказания услуг членам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(перечень такой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техники, транспорта, оборудования и объектов определяется приказом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Министерства)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сельскохозяйственной продукции (кроме мяса свиней и свиней на убой) и (или) дикорастущих пищевых ресурсов у членов кооператива (кроме ассоциированных членов) и (или) у граждан, ведущих личные подсобные хозяйства, не являющихся членами этого кооператива.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оборудование для их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комплектации (перечень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объектов и оборудования определяется приказом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Министерства)</a:t>
            </a:r>
            <a:endParaRPr lang="ru-RU" sz="2300" dirty="0"/>
          </a:p>
        </p:txBody>
      </p:sp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7" y="109170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6"/>
          <p:cNvSpPr txBox="1"/>
          <p:nvPr/>
        </p:nvSpPr>
        <p:spPr>
          <a:xfrm>
            <a:off x="128547" y="506622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993" y="160256"/>
            <a:ext cx="8739328" cy="94143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субсидий на возмещение части затрат сельскохозяйственным кооперативам на развитие материально-технической базы и закуп сельскохозяйственной продукции у членов кооператива № 412-п  от 01.07.2024</a:t>
            </a:r>
            <a:endParaRPr lang="ru-RU" sz="1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097" y="1266940"/>
            <a:ext cx="11755225" cy="4891490"/>
          </a:xfr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составляет: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затрат, приобретение имущества в целях последующей передачи (реализации) приобретенного имущества в собственность членов (кроме ассоциированных членов)  - не более 50% затрат и не более 3 млн рублей на один кооператив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затрат, приобретение крупного рогатого скота в целях замены крупного рогатого скота, больного или инфицированного лейкозом, принадлежащего членам (кроме ассоциированных членов) указанного кооператива на праве собственности, - не более 50% затрат и не более 10 млн рублей на один кооператив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затрат, приобретение и последующим внесением в неделимый фонд сельскохозяйственной техники, специализированного автотранспорта, оборудования для организации хранения, переработки, упаковки, маркировки, транспортировки и реализации сельскохозяйственной продукции и мобильных торговых объектов для оказания услуг членам кооператива - не более 50% затрат и не более 10 млн рублей на один кооператив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затрат, закупка сельскохозяйственной продукции (кроме мяса свиней и свиней на убой) и (или) дикорастущих пищевых ресурсов у членов кооператива (кроме ассоциированных членов) и (или) у граждан, ведущих личные подсобные хозяйства, не являющихся членами этого кооператива </a:t>
            </a:r>
          </a:p>
          <a:p>
            <a:pPr algn="just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затрат - если выручка от реализации продукции, закупленной у членов кооператива по итогам отчетного бухгалтерского периода (квартала) текущего финансового года, за который предоставляется возмещение части затрат, составляет от 100 тыс. рублей до 5000 тыс. рублей включительно;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затрат - если выручка от реализации продукции, закупленной у членов кооператива по итогам отчетного бухгалтерского периода (квартала) текущего финансового года, за который предоставляется возмещение части затрат, составляет от 5001 тыс. рублей до 25000 тыс. рублей включительно;</a:t>
            </a:r>
          </a:p>
          <a:p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затрат - если выручка от реализации продукции, закупленной у членов кооператива по итогам отчетного бухгалтерского периода (квартала) текущего финансового года, за который предоставляется возмещение части затрат, составляет более 25000 тыс. рублей;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части затрат, уплата лизинговых платежей 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оборудование для их комплектации  - не более 20% затрат и не более 5 млн рублей на один кооператив.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субсидии является количество принятых членов кооператива - сельскохозяйственных товаропроизводителей в текущем финансовом году (не менее 5), единиц.</a:t>
            </a:r>
          </a:p>
        </p:txBody>
      </p:sp>
      <p:pic>
        <p:nvPicPr>
          <p:cNvPr id="5" name="Picture 10" descr="https://agroperm-ck.ru/pics/i/logo_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1" y="159243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245097" y="500061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267" y="177554"/>
            <a:ext cx="8768004" cy="615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"АГРОСТАРТАП"</a:t>
            </a:r>
            <a:r>
              <a:rPr lang="ru-RU" b="1" dirty="0">
                <a:solidFill>
                  <a:schemeClr val="accent2"/>
                </a:solidFill>
              </a:rPr>
              <a:t/>
            </a:r>
            <a:br>
              <a:rPr lang="ru-RU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01.07.2024 N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412-п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439" y="1056444"/>
            <a:ext cx="11529740" cy="539944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"Агростартап", направляемая на формирование неделимого фонда сельскохозяйственного потребительского кооператива, не может быть менее 25 процентов и более 50 процентов общего размера гранта "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Агростартап»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средств указанным сельскохозяйственным потребительским кооперативом составляет не более 18 месяцев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получения средств от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грантополучателя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имущества, приобретаемого сельскохозяйственным потребительским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кооперативом с использованием части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гранта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"Агростартап", внесенных в неделимый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сельскохозяйственного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средств гранта "Агростартап", внесенная получателем гранта "Агростартап" в неделимый фонд, может быть израсходована сельскохозяйственным потребительским кооперативом на: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тару деревянную, оборудование для измерений, изделия упаковочные пластмассовые, механические готовые, машины и оборудование, средства автотранспортные, прицепы и полуприцепы, мебель для торговли, соответствующие кодам Общероссийского классификатора продукции по видам экономической деятельности ОК 034-2014 (КПЕС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приобретаемое сельскохозяйственным потребительским кооперативом в соответствии с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сельского хозяйства Российской Федерации от 18 ноября 2014 г. N 452 "Об утверждении Классификатора в области аквакультуры (рыбоводства)", с изменениями, внесенными приказами Министерства сельского хозяйства Российской Федерации от 29 июля 2020 г.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 430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30 июля 2021 г.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 530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номенклатуре, определенной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разделом 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"Объекты рыбоводной инфраструктуры и иные объекты, используемые для осуществления аквакультуры (рыбоводства), а также специальные устройства и (или) технологии", за исключением группы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кодов 04.01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04.02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04.06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автоматизации, оборудование, материалы, конструкции, предназначенные для установки и функционирования сооружений, предназначенных для организации хранения, подработки и переработки сельскохозяйственной продукции.</a:t>
            </a:r>
          </a:p>
          <a:p>
            <a:r>
              <a:rPr lang="ru-RU" dirty="0"/>
              <a:t> </a:t>
            </a:r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7" y="104251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/>
          <p:cNvSpPr txBox="1"/>
          <p:nvPr/>
        </p:nvSpPr>
        <p:spPr>
          <a:xfrm>
            <a:off x="127007" y="518254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0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357" y="162709"/>
            <a:ext cx="8774062" cy="1012053"/>
          </a:xfrm>
        </p:spPr>
        <p:txBody>
          <a:bodyPr>
            <a:noAutofit/>
          </a:bodyPr>
          <a:lstStyle/>
          <a:p>
            <a:pPr algn="ctr"/>
            <a:r>
              <a:rPr lang="ru-RU" sz="1800" b="1" spc="-114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800" b="1" spc="-1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800" b="1" spc="-12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</a:t>
            </a:r>
            <a:r>
              <a:rPr lang="ru-RU" sz="1800" b="1" spc="-1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7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  <a:r>
              <a:rPr lang="ru-RU" sz="1800" b="1" spc="-114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21.09.2022 № 806 </a:t>
            </a:r>
            <a:r>
              <a:rPr lang="ru-RU" sz="1800" b="1" spc="6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800" b="1" spc="4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sz="1800" b="1" spc="8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</a:t>
            </a:r>
            <a:r>
              <a:rPr lang="ru-RU" sz="1800" b="1" spc="9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8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1800" b="1" spc="-42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8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</a:t>
            </a:r>
            <a:r>
              <a:rPr lang="ru-RU" sz="1800" b="1" spc="-4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16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b="1" spc="-4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8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b="1" spc="-4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8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1800" b="1" spc="-42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42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800" b="1" spc="5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lang="ru-RU" sz="1800" b="1" spc="5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spc="5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spc="5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pc="55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spc="55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ред. от 20.04.2023 № 282-п)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097" y="1174763"/>
            <a:ext cx="11704266" cy="5566300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модернизацию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реконструкцию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lang="ru-RU" sz="1400" spc="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т.ч. модульных, </a:t>
            </a:r>
            <a:r>
              <a:rPr lang="ru-RU" sz="1400" spc="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для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деятельности по оказанию услуг в сфере сельского туризма,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 </a:t>
            </a:r>
            <a:r>
              <a:rPr lang="ru-RU" sz="1400" spc="-7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показа, объектов </a:t>
            </a:r>
            <a:r>
              <a:rPr lang="ru-RU" sz="1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развлекательной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туризма, включая детские развлекательные комплексы, объектов проката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размещения, </a:t>
            </a:r>
            <a:r>
              <a:rPr lang="ru-RU" sz="140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туристской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электрическим,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водо-,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газо-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теплопроводным </a:t>
            </a:r>
            <a:r>
              <a:rPr lang="ru-RU" sz="1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сетям, в т.ч. к автономным, канализационным сетям, обустройство автономных источников электро-,водо-, газо- и теплоснабжения </a:t>
            </a:r>
            <a:endParaRPr lang="ru-RU" sz="1400" spc="25" dirty="0">
              <a:solidFill>
                <a:srgbClr val="4564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spc="8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снаряжения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инвентаря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spc="-1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употреблении, </a:t>
            </a:r>
            <a:r>
              <a:rPr lang="ru-RU" sz="1400" spc="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</a:t>
            </a: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развлекательных комплексов, специализированного транспорта, мебели и оборудования для </a:t>
            </a:r>
            <a:r>
              <a:rPr lang="ru-RU" sz="1400" spc="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 средств </a:t>
            </a: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соответствии с Общероссийским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/>
              </a:rPr>
              <a:t>классификатором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продукции по видам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экономической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(ОКПД 2) ОК 034-2014 (КПЕС 2008):</a:t>
            </a:r>
            <a:r>
              <a:rPr lang="ru-RU" sz="1400" spc="55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благоустройству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прилегающих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размещения,</a:t>
            </a:r>
            <a:r>
              <a:rPr lang="ru-RU" sz="1400" spc="-1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</a:t>
            </a:r>
            <a:r>
              <a:rPr lang="ru-RU" sz="14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7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показа,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объектам </a:t>
            </a:r>
            <a:r>
              <a:rPr lang="ru-RU" sz="1400" spc="6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развлекательной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объектам</a:t>
            </a:r>
            <a:r>
              <a:rPr lang="ru-RU" sz="14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1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проката</a:t>
            </a:r>
          </a:p>
          <a:p>
            <a:pPr marR="74295" algn="ctr">
              <a:lnSpc>
                <a:spcPct val="100000"/>
              </a:lnSpc>
              <a:spcBef>
                <a:spcPts val="135"/>
              </a:spcBef>
            </a:pPr>
            <a:endParaRPr lang="ru-RU" sz="160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4295" algn="ctr">
              <a:lnSpc>
                <a:spcPct val="100000"/>
              </a:lnSpc>
              <a:spcBef>
                <a:spcPts val="135"/>
              </a:spcBef>
            </a:pPr>
            <a:r>
              <a:rPr lang="ru-RU" sz="16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spc="-1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участию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8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отборе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spc="-1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  <a:r>
              <a:rPr lang="ru-RU" sz="1600" spc="-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74295" algn="ctr">
              <a:lnSpc>
                <a:spcPct val="100000"/>
              </a:lnSpc>
              <a:spcBef>
                <a:spcPts val="120"/>
              </a:spcBef>
            </a:pPr>
            <a:r>
              <a:rPr lang="ru-RU" sz="1600" spc="1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16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сроком</a:t>
            </a:r>
            <a:r>
              <a:rPr lang="ru-RU" sz="16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реализации,</a:t>
            </a:r>
            <a:r>
              <a:rPr lang="ru-RU" sz="16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начинающимися</a:t>
            </a:r>
            <a:r>
              <a:rPr lang="ru-RU" sz="16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3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600" spc="-1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z="16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1151" t="52494" r="9735" b="22178"/>
          <a:stretch/>
        </p:blipFill>
        <p:spPr bwMode="auto">
          <a:xfrm>
            <a:off x="1643981" y="4557239"/>
            <a:ext cx="10111539" cy="1988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0" descr="https://agroperm-ck.ru/pics/i/logo_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" y="158229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245097" y="500061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4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6757" y="277448"/>
            <a:ext cx="6896559" cy="5561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произведенной продукции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635" y="841893"/>
            <a:ext cx="11538407" cy="559952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Пермского края действует проект «Покупай Пермское»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приглашаются организации и предприниматели, которые создают и продают товары, оказывают услуги 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«Покупай Пермское» организует собственные ярмарки в торговых центрах Перми, на уличных городских площадках, встраивают в крупные региональные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бывают специализированными, тематические,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торгово-закупочные сессии с федеральными торговыми сетями (совмещение формата дегустации и презентации).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Вам предоставляется возможность попасть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полку магазинов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проекта «Покупай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имеет право на использование логотипа проекта для размещения на упаковке, в местах продаж, на сувенирной и рекламной продукции Для вступления в проект необходимо подписать соглашение о сотрудничестве. </a:t>
            </a:r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9" t="7493" r="5249" b="6447"/>
          <a:stretch/>
        </p:blipFill>
        <p:spPr bwMode="auto">
          <a:xfrm>
            <a:off x="5196666" y="4516746"/>
            <a:ext cx="2884601" cy="21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agroperm-ck.ru/pics/i/logo_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6" y="158229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245097" y="500061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3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7336" y="814057"/>
            <a:ext cx="11121696" cy="60439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участником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стать участником проекта,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 позвонить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телефону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+7 (342) 235-78-48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доб. 103 - Анна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Пасынкова или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на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a.pasynkova@permtpp.ru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заполнить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 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   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://pokupaypermskoe.ru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вступления в проект необходимо подписать соглашение о сотрудничестве. Участие в проекте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Покупай Пермское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–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бесплатное.</a:t>
            </a:r>
          </a:p>
          <a:p>
            <a:pPr algn="just"/>
            <a:endParaRPr lang="ru-RU" sz="1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3540" t="21396" r="13665" b="9790"/>
          <a:stretch/>
        </p:blipFill>
        <p:spPr>
          <a:xfrm>
            <a:off x="3528824" y="2100700"/>
            <a:ext cx="6425066" cy="4524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6" y="158229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6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0651" y="159243"/>
            <a:ext cx="7026944" cy="5844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торгово-ярмарочный комплекс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499" y="970961"/>
            <a:ext cx="6023728" cy="572609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Целинной,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микрорайоне Вышка-2 открылся первый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круглогодичный торгово-ярмарочный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«Амбар».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Вам предоставляется возможность выставлять и реализовывать свою продукцию.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 места оснащены торговыми прилавками, рабочими столами, холодильными витринами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комплекса составляет 864 кв. метров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представлена мясная, молочная, рыбная продукция, овощи, фрукты и другие.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общепита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кафетерием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ближайшее время приступить к возведению еще двух торгово-ярмарочных комплексов – по ул. 1905 года и ул. Генерала Панфилова. </a:t>
            </a:r>
            <a:endParaRPr lang="ru-RU" dirty="0"/>
          </a:p>
        </p:txBody>
      </p:sp>
      <p:pic>
        <p:nvPicPr>
          <p:cNvPr id="4" name="Picture 4" descr="https://avatars.mds.yandex.net/get-altay/10385418/2a0000019057e2b88a19cfdd042d0714f2d9/X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-880" r="35157" b="29682"/>
          <a:stretch/>
        </p:blipFill>
        <p:spPr bwMode="auto">
          <a:xfrm>
            <a:off x="6564236" y="1412741"/>
            <a:ext cx="5497222" cy="46662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agroperm-ck.ru/pics/i/logo_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1" y="159243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245097" y="500061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19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58852" y="563881"/>
            <a:ext cx="8415150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125" y="609600"/>
            <a:ext cx="10283921" cy="60975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  <a:hlinkClick r:id="rId2"/>
              </a:rPr>
              <a:t>https://agro.permkrai.ru/</a:t>
            </a:r>
            <a:endParaRPr lang="en-US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  <a:hlinkClick r:id="rId3"/>
              </a:rPr>
              <a:t>https://agroperm-ck.ru/</a:t>
            </a:r>
            <a:endParaRPr lang="en-US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3600" b="1" dirty="0" smtClean="0">
                <a:solidFill>
                  <a:schemeClr val="tx1"/>
                </a:solidFill>
                <a:hlinkClick r:id="rId4"/>
              </a:rPr>
              <a:t>t.me/agrobusinessPERM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+7 (342) </a:t>
            </a:r>
            <a:r>
              <a:rPr lang="ru-RU" sz="3600" b="1" dirty="0" smtClean="0">
                <a:solidFill>
                  <a:schemeClr val="tx1"/>
                </a:solidFill>
              </a:rPr>
              <a:t>258-19-02 </a:t>
            </a:r>
            <a:endParaRPr lang="ru-RU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0" descr="https://agroperm-ck.ru/pics/i/logo_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" y="244908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295" y="4146803"/>
            <a:ext cx="5233707" cy="24179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</p:pic>
      <p:sp>
        <p:nvSpPr>
          <p:cNvPr id="7" name="object 6"/>
          <p:cNvSpPr txBox="1"/>
          <p:nvPr/>
        </p:nvSpPr>
        <p:spPr>
          <a:xfrm>
            <a:off x="267131" y="655319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5209"/>
            <a:ext cx="10996801" cy="98542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722268"/>
            <a:ext cx="10996800" cy="40215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08.12.1995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№193-ФЗ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сельскохозяйственной кооперации»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правовые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основы создания и деятельности сельскохозяйственных кооперативов и их союзов, составляющих систему сельскохозяйственной кооперации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24.07.2007 № 209-ФЗ «О развитии малого и среднего предпринимательства в Российской Федерации»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19.06.1992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3085-1-ФЗ «О потребительской кооперации (потребительских обществах, их союзов) в Российской Федерации»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29.12.2006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264-ФЗ «О развитии сельского хозяйства»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" y="168677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12126"/>
            <a:ext cx="3095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lang="ru-RU"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lang="ru-RU"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lang="ru-RU"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lang="ru-RU"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lang="ru-RU"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lang="ru-RU"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5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015" y="168677"/>
            <a:ext cx="7156534" cy="4438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652" y="1013518"/>
            <a:ext cx="11202612" cy="5504155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ельскохозяйственный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организация, созданная сельскохозяйственными товаропроизводителями и (или) ведущими личные подсобные хозяйства гражданами на основе добровольного членства для совместной производственной или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основанной на объединении их имущественных паевых взносов в целях удовлетворения материальных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членов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принимающее личное трудовое участие в деятельности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кооператива физическое лицо либо принимающее участие в хозяйственной деятельности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кооператива физическое или юридическое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ссоциированный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кооператива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или юридическое лицо, внесшее паевой взнос, по которому оно получает дивиденды, несущее риск убытков, связанных с деятельностью кооператива, в пределах стоимости своего паевого взноса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 право голоса в кооперативе с учетом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</a:t>
            </a: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аевой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имущественный взнос члена кооператива или ассоциированного члена кооператива в паевой фонд кооператива деньгами, земельными участками, земельными и имущественными долями либо иным имуществом или имущественными правами, имеющими денежную оценку. Паевой взнос члена кооператива может быть обязательным 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еделимый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кооператива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часть имущества кооператива, не подлежащая в период существования кооператива разделу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паи членов кооператива и ассоциированных членов кооператива или выплате при прекращении ими членства в кооперативе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на цели, определенные уставом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" y="168677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/>
          <p:cNvSpPr txBox="1"/>
          <p:nvPr/>
        </p:nvSpPr>
        <p:spPr>
          <a:xfrm>
            <a:off x="249734" y="510510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0994" y="133165"/>
            <a:ext cx="7656722" cy="7152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реимущества создания кооператива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71522141"/>
              </p:ext>
            </p:extLst>
          </p:nvPr>
        </p:nvGraphicFramePr>
        <p:xfrm>
          <a:off x="384699" y="937625"/>
          <a:ext cx="11807301" cy="559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8" y="228580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449778" y="634048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18" y="705093"/>
            <a:ext cx="11725602" cy="97278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08.12.1995 «193-ФЗ «О сельскохозяйственной кооперации»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кооперативы (далее – СПОК)</a:t>
            </a:r>
            <a:endParaRPr lang="ru-RU" sz="1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7411858"/>
              </p:ext>
            </p:extLst>
          </p:nvPr>
        </p:nvGraphicFramePr>
        <p:xfrm>
          <a:off x="237374" y="2169509"/>
          <a:ext cx="11737961" cy="446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https://agroperm-ck.ru/pics/i/logo_a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8" y="160256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370918" y="502088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771" y="759936"/>
            <a:ext cx="10648625" cy="44369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08.12.1995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193-ФЗ 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сельскохозяйственной кооперации»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353" y="2739834"/>
            <a:ext cx="11557262" cy="4016172"/>
          </a:xfrm>
          <a:solidFill>
            <a:schemeClr val="bg1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Сбытовые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торговые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кооперативы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продажу продукции, хранение, сортировку, сушку, мойку, расфасовку, упаковку и транспортировку, заключают сделки, проводят изучение рынка сбыта, организуют рекламу указанной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в свою собственность у своих членов произведенную ими сельскохозяйственную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продукцию, формирует из нее более крупные партии и реализует их третьим лицам (пример: сбор у членов- ЛПХ яблок и продажа их в торговую сеть)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Перерабатывающие</a:t>
            </a:r>
            <a:r>
              <a:rPr lang="ru-RU" sz="1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кооперативы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в свою собственность у своих членов произведенную ими сельскохозяйственную продукцию, перерабатывает ее в другой вид товара в его третьим лицам (пример: скупка у членов молока, переработка его в масло, продажа масла на рынке)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Снабженческие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кооперативы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в целях закупки и продажи средств производства, удобрений, известковых материалов, кормов, нефтепродуктов, оборудования, запасных частей, пестицидов, гербицидов, а также в целях закупки любых других товаров, необходимых для производства сельскохозяйственной продукции; поставки семян, молодняка скота и птицы; производства сырья и материалов и поставки их сельскохозяйственным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товаропроизводителям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Обслуживающие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осуществляют механизированные, агрохимические, мелиоративные, транспортные, работы и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услуги. Оказывают своим членам услуги (пример: кооператив имеет в собственности трактор и оказывает платные услуги по вспашке земли)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Растениеводческие и животноводческие кооперативы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образуются для оказания комплекса услуг по производству, переработке и сбыту продукции растениеводства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кооперативы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создаются в целях организации финансовой взаимопомощи членов кредитных кооперативов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ассоциированных членов кредитных кооперативов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87" y="1255570"/>
            <a:ext cx="6918592" cy="1353824"/>
          </a:xfrm>
          <a:prstGeom prst="rect">
            <a:avLst/>
          </a:prstGeom>
        </p:spPr>
      </p:pic>
      <p:pic>
        <p:nvPicPr>
          <p:cNvPr id="8" name="Picture 10" descr="https://agroperm-ck.ru/pics/i/logo_a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4" y="168678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249734" y="510510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8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4" y="849018"/>
            <a:ext cx="11307477" cy="62724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08.12.1995 «193-ФЗ «О сельскохозяйственной кооперации»</a:t>
            </a:r>
            <a:endParaRPr lang="ru-RU" sz="22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26524850"/>
              </p:ext>
            </p:extLst>
          </p:nvPr>
        </p:nvGraphicFramePr>
        <p:xfrm>
          <a:off x="245097" y="1550980"/>
          <a:ext cx="11802360" cy="447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6"/>
          <p:cNvSpPr txBox="1"/>
          <p:nvPr/>
        </p:nvSpPr>
        <p:spPr>
          <a:xfrm>
            <a:off x="245097" y="576808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https://agroperm-ck.ru/pics/i/logo_a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8" y="160256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528" y="131975"/>
            <a:ext cx="7463415" cy="3712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образования кооператива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47769000"/>
              </p:ext>
            </p:extLst>
          </p:nvPr>
        </p:nvGraphicFramePr>
        <p:xfrm>
          <a:off x="3158012" y="907053"/>
          <a:ext cx="11162731" cy="226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804" y="789585"/>
            <a:ext cx="11721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Граждане и юридические лица, изъявившие желание создать кооператив, формируют организационный комитет,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которого входят: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804" y="3118850"/>
            <a:ext cx="11824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Организационный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вправе установить размеры вступительных членских взносов в целях покрытия организационных расходов по образованию кооператива с отчетом об их использовании на общем собрании членов кооператива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Общее организационное собрание членов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 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01530600"/>
              </p:ext>
            </p:extLst>
          </p:nvPr>
        </p:nvGraphicFramePr>
        <p:xfrm>
          <a:off x="-2092845" y="3767769"/>
          <a:ext cx="14668108" cy="223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2804" y="6267340"/>
            <a:ext cx="1162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решения, принятые собранием, должны оформляется протоколом в соответствии с предъявляемыми к нему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b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 ст. 181.2 Гражданского кодекса Российской Федерации)</a:t>
            </a:r>
          </a:p>
        </p:txBody>
      </p:sp>
      <p:pic>
        <p:nvPicPr>
          <p:cNvPr id="9" name="Picture 10" descr="https://agroperm-ck.ru/pics/i/logo_a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3" y="66473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6"/>
          <p:cNvSpPr txBox="1"/>
          <p:nvPr/>
        </p:nvSpPr>
        <p:spPr>
          <a:xfrm>
            <a:off x="106513" y="425393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9325" y="365623"/>
            <a:ext cx="6400800" cy="35510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органов управления кооперативом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2700" y="871979"/>
            <a:ext cx="10201618" cy="578220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кооперативом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осуществляют: </a:t>
            </a:r>
          </a:p>
          <a:p>
            <a:pPr algn="ctr">
              <a:spcBef>
                <a:spcPts val="0"/>
              </a:spcBef>
            </a:pP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бщее </a:t>
            </a:r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членов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членов кооператива является высшим органом управления кооперативом и полномочно решать любые вопросы, касающиеся деятельности кооператива, в том числе отменять или подтверждать решения правления и (или) председателя кооператива и наблюдательного совета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 Первое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членов кооператива созывается не позднее чем через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месяца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государственной регистрации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 Кооператив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через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месяца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 позднее чем через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месяца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финансового года обязан проводить годовое общее собрание членов кооператива.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созыву годового и внеочередного общих собраний членов кооператива осуществляет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Правление </a:t>
            </a:r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и (или) председатель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кооператива являются председатель кооператива и правление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число членов кооператива менее чем 25, уставом кооператива может быть предусмотрено избрание только председателя кооператива и его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заместителя. Председатель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кооператива, правление кооператива избираются общим собранием членов кооператива на срок не более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пять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кооператива является членом правления кооператива и возглавляет его.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кооператива представляет кооператив в органах государственной власти, органах местного самоуправления и организациях, распоряжается в соответствии с уставом кооператива имуществом кооператива, заключает договоры и выдает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доверенности,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счета кооператива в банках и других кредитных организациях, осуществляет прием и увольнение работников кооператива, организует их работу, издает обязательные для исполнения членами кооператива и работниками кооператива приказы и распоряжения, организует выполнение решений общего собрания членов кооператива и наблюдательного совета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</a:t>
            </a:r>
          </a:p>
          <a:p>
            <a:pPr algn="just">
              <a:spcBef>
                <a:spcPts val="0"/>
              </a:spcBef>
            </a:pP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</a:t>
            </a:r>
            <a:r>
              <a:rPr lang="ru-RU" sz="1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1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кооперативе в обязательном порядке).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 кооператива состоит не менее чем из трех человек, избираемых общим собранием из числа членов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 Порядок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решений наблюдательным советом устанавливается уставом кооператива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наблюдательного совета кооператива проводятся не реже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раза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три месяца и оформляются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протоколом.</a:t>
            </a:r>
            <a:r>
              <a:rPr lang="ru-RU" dirty="0"/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 кооператива осуществляет контроль за деятельностью правления кооператива, председателя кооператива, проводит ревизию деятельности кооператива.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" y="1072666"/>
            <a:ext cx="1381579" cy="1489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0" y="2931736"/>
            <a:ext cx="1381579" cy="1489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0" y="4949072"/>
            <a:ext cx="1381579" cy="13386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object 6"/>
          <p:cNvSpPr txBox="1"/>
          <p:nvPr/>
        </p:nvSpPr>
        <p:spPr>
          <a:xfrm>
            <a:off x="296390" y="523240"/>
            <a:ext cx="30112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12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12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12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https://agroperm-ck.ru/pics/i/logo_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0" y="153605"/>
            <a:ext cx="1100656" cy="3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6807</TotalTime>
  <Words>2056</Words>
  <Application>Microsoft Office PowerPoint</Application>
  <PresentationFormat>Широкоэкранный</PresentationFormat>
  <Paragraphs>172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Calibri</vt:lpstr>
      <vt:lpstr>Gadugi</vt:lpstr>
      <vt:lpstr>Sylfaen</vt:lpstr>
      <vt:lpstr>Tahoma</vt:lpstr>
      <vt:lpstr>Times New Roman</vt:lpstr>
      <vt:lpstr>Trebuchet MS</vt:lpstr>
      <vt:lpstr>Wingdings</vt:lpstr>
      <vt:lpstr>Wingdings 3</vt:lpstr>
      <vt:lpstr>Аспект</vt:lpstr>
      <vt:lpstr>«Преимущества объединения в сельскохозяйственные кооперативы». Основы законодательства о сельскохозяйственной кооперации, правила организации работы кооператива </vt:lpstr>
      <vt:lpstr>Нормативные документы</vt:lpstr>
      <vt:lpstr>Основные понятия</vt:lpstr>
      <vt:lpstr>Преимущества создания кооператива</vt:lpstr>
      <vt:lpstr>Федеральный закон от 08.12.1995 «193-ФЗ «О сельскохозяйственной кооперации» Потребительские кооперативы (далее – СПОК)</vt:lpstr>
      <vt:lpstr>Федеральный закон от 08.12.1995 193-ФЗ «О сельскохозяйственной кооперации»</vt:lpstr>
      <vt:lpstr>Федеральный закон от 08.12.1995 «193-ФЗ «О сельскохозяйственной кооперации»</vt:lpstr>
      <vt:lpstr>Порядок образования кооператива</vt:lpstr>
      <vt:lpstr>Структура органов управления кооперативом</vt:lpstr>
      <vt:lpstr>Регистрация СПОК</vt:lpstr>
      <vt:lpstr>Презентация PowerPoint</vt:lpstr>
      <vt:lpstr>Предоставления субсидий на возмещение части затрат сельскохозяйственным кооперативам на развитие материально-технической базы и закуп сельскохозяйственной продукции у членов кооператива № 412-п от 01.07.2024 (далее –Порядок). Электронный отбор</vt:lpstr>
      <vt:lpstr>Предоставления субсидий на возмещение части затрат сельскохозяйственным кооперативам на развитие материально-технической базы и закуп сельскохозяйственной продукции у членов кооператива № 412-п  от 01.07.2024</vt:lpstr>
      <vt:lpstr> ПРЕДОСТАВЛЕНИЯ ГРАНТА "АГРОСТАРТАП" от 01.07.2024 N 412-п</vt:lpstr>
      <vt:lpstr>Постановление Правительства Пермского края от  21.09.2022 № 806 «Об утверждении Порядка  предоставления  грантов  на развитие  сельского            туризма»  (в ред. от 20.04.2023 № 282-п)</vt:lpstr>
      <vt:lpstr>Реализация произведенной продукции</vt:lpstr>
      <vt:lpstr>Презентация PowerPoint</vt:lpstr>
      <vt:lpstr>Пермский торгово-ярмарочный комплекс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Маркирование и учет животных</dc:title>
  <dc:creator>Вольхина Ольга Владимировна</dc:creator>
  <cp:lastModifiedBy>Илона Галиева</cp:lastModifiedBy>
  <cp:revision>745</cp:revision>
  <cp:lastPrinted>2024-07-12T09:02:15Z</cp:lastPrinted>
  <dcterms:created xsi:type="dcterms:W3CDTF">2023-09-01T06:51:30Z</dcterms:created>
  <dcterms:modified xsi:type="dcterms:W3CDTF">2024-07-15T12:10:19Z</dcterms:modified>
</cp:coreProperties>
</file>