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06" r:id="rId4"/>
    <p:sldId id="258" r:id="rId5"/>
    <p:sldId id="293" r:id="rId6"/>
    <p:sldId id="259" r:id="rId7"/>
    <p:sldId id="289" r:id="rId8"/>
    <p:sldId id="290" r:id="rId9"/>
    <p:sldId id="261" r:id="rId10"/>
    <p:sldId id="287" r:id="rId11"/>
    <p:sldId id="291" r:id="rId12"/>
    <p:sldId id="292" r:id="rId13"/>
    <p:sldId id="309" r:id="rId14"/>
    <p:sldId id="294" r:id="rId15"/>
    <p:sldId id="311" r:id="rId16"/>
    <p:sldId id="295" r:id="rId17"/>
    <p:sldId id="297" r:id="rId18"/>
    <p:sldId id="299" r:id="rId19"/>
    <p:sldId id="301" r:id="rId20"/>
    <p:sldId id="302" r:id="rId21"/>
    <p:sldId id="303" r:id="rId22"/>
    <p:sldId id="307" r:id="rId23"/>
    <p:sldId id="304" r:id="rId24"/>
    <p:sldId id="308" r:id="rId25"/>
    <p:sldId id="265" r:id="rId26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660"/>
  </p:normalViewPr>
  <p:slideViewPr>
    <p:cSldViewPr>
      <p:cViewPr varScale="1">
        <p:scale>
          <a:sx n="65" d="100"/>
          <a:sy n="65" d="100"/>
        </p:scale>
        <p:origin x="93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6FD79-29EB-4AAB-AC97-DE32FC153CE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330124-171C-4A5C-82E7-138983878996}">
      <dgm:prSet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b="1" i="0" dirty="0" smtClean="0">
              <a:solidFill>
                <a:srgbClr val="C00000"/>
              </a:solidFill>
            </a:rPr>
            <a:t>Конкурсный отбор проводится в два этапа</a:t>
          </a:r>
          <a:endParaRPr lang="ru-RU" dirty="0">
            <a:solidFill>
              <a:srgbClr val="C00000"/>
            </a:solidFill>
          </a:endParaRPr>
        </a:p>
      </dgm:t>
    </dgm:pt>
    <dgm:pt modelId="{22D5B067-8A72-40FE-B0BD-7FE2C1D635A3}" type="parTrans" cxnId="{1D3FEAEA-6A34-473B-B70D-D262B71DCE68}">
      <dgm:prSet/>
      <dgm:spPr/>
      <dgm:t>
        <a:bodyPr/>
        <a:lstStyle/>
        <a:p>
          <a:endParaRPr lang="ru-RU"/>
        </a:p>
      </dgm:t>
    </dgm:pt>
    <dgm:pt modelId="{91DB11E1-FE7D-4263-931F-E5A385AC7A00}" type="sibTrans" cxnId="{1D3FEAEA-6A34-473B-B70D-D262B71DCE68}">
      <dgm:prSet/>
      <dgm:spPr/>
      <dgm:t>
        <a:bodyPr/>
        <a:lstStyle/>
        <a:p>
          <a:endParaRPr lang="ru-RU"/>
        </a:p>
      </dgm:t>
    </dgm:pt>
    <dgm:pt modelId="{08AC884A-9061-4C2E-8A30-12D432C80989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b="1" i="0" dirty="0" smtClean="0">
              <a:solidFill>
                <a:srgbClr val="C00000"/>
              </a:solidFill>
            </a:rPr>
            <a:t>На первом этапе </a:t>
          </a:r>
          <a:r>
            <a:rPr lang="ru-RU" b="0" i="0" dirty="0" smtClean="0">
              <a:solidFill>
                <a:schemeClr val="tx2">
                  <a:lumMod val="75000"/>
                </a:schemeClr>
              </a:solidFill>
            </a:rPr>
            <a:t>ГКУ рассматривает представленные участниками конкурсного отбора заявки и документы на предмет их соответствия перечню, формам, требованиям, достоверности представленной в них информации, а также проверяет участников конкурсного отбора на соответствие требованиям, путем сопоставления представленных документов с информацией, содержащейся в документах, полученных в рамках межведомственного взаимодействия, и (или) размещенной на официальных сайтах соответствующих органов власти в информационно-телекоммуникационной сети «Интернет», подтверждающей или опровергающей проверяемые документы, и принимает решение о соответствии участника конкурного отбора и допуске такой заявки к участию в конкурсном отборе или о несоответствии участника конкурсного отбора и (или) представленной им заявки указанным требованиям и об отказе в допуске такой Заявки к участию в конкурсном отборе.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8E20D498-0A8B-40D9-B051-091FF70F03AA}" type="parTrans" cxnId="{B142A0B7-2461-468E-89F8-BB4F9DBE1391}">
      <dgm:prSet/>
      <dgm:spPr/>
      <dgm:t>
        <a:bodyPr/>
        <a:lstStyle/>
        <a:p>
          <a:endParaRPr lang="ru-RU"/>
        </a:p>
      </dgm:t>
    </dgm:pt>
    <dgm:pt modelId="{F7D75B52-DF24-4DD1-89AB-E96F6D8AD89C}" type="sibTrans" cxnId="{B142A0B7-2461-468E-89F8-BB4F9DBE1391}">
      <dgm:prSet/>
      <dgm:spPr/>
      <dgm:t>
        <a:bodyPr/>
        <a:lstStyle/>
        <a:p>
          <a:endParaRPr lang="ru-RU"/>
        </a:p>
      </dgm:t>
    </dgm:pt>
    <dgm:pt modelId="{E8502133-0E9C-47B8-8AB5-14DECCF0AD26}">
      <dgm:prSet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b="1" i="0" dirty="0" smtClean="0">
              <a:solidFill>
                <a:srgbClr val="C00000"/>
              </a:solidFill>
            </a:rPr>
            <a:t>На втором этапе </a:t>
          </a:r>
          <a:r>
            <a:rPr lang="ru-RU" b="0" i="0" dirty="0" smtClean="0">
              <a:solidFill>
                <a:schemeClr val="tx2">
                  <a:lumMod val="75000"/>
                </a:schemeClr>
              </a:solidFill>
            </a:rPr>
            <a:t>конкурсного отбора комиссия Министерства организует проведение с участниками конкурсного отбора, допущенными к конкурсному отбору по результатам первого этапа конкурсного отбора, собеседования очно либо посредством видео-конференц-связи, предусматривающего выставление оценок по 3аявкам, и определяет рейтинг победителя (победителей) конкурсного отбора с учетом выставленных оценок. 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6B51C7B3-5B90-47CC-94CD-E3008FD25F06}" type="parTrans" cxnId="{7710DA8E-F826-4A7B-A5DC-1B925792D6D5}">
      <dgm:prSet/>
      <dgm:spPr/>
      <dgm:t>
        <a:bodyPr/>
        <a:lstStyle/>
        <a:p>
          <a:endParaRPr lang="ru-RU"/>
        </a:p>
      </dgm:t>
    </dgm:pt>
    <dgm:pt modelId="{1DD6663B-939F-4F2F-A9FD-365C4EBCACB5}" type="sibTrans" cxnId="{7710DA8E-F826-4A7B-A5DC-1B925792D6D5}">
      <dgm:prSet/>
      <dgm:spPr/>
      <dgm:t>
        <a:bodyPr/>
        <a:lstStyle/>
        <a:p>
          <a:endParaRPr lang="ru-RU"/>
        </a:p>
      </dgm:t>
    </dgm:pt>
    <dgm:pt modelId="{37BA6658-43E4-4289-8DC0-134D82D50390}" type="pres">
      <dgm:prSet presAssocID="{6616FD79-29EB-4AAB-AC97-DE32FC153C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4FDBEE-95F1-411E-A6A2-38989CD7F3C1}" type="pres">
      <dgm:prSet presAssocID="{33330124-171C-4A5C-82E7-138983878996}" presName="linNode" presStyleCnt="0"/>
      <dgm:spPr/>
    </dgm:pt>
    <dgm:pt modelId="{066104D8-292C-4CD8-AF60-7DD6D5BF77CC}" type="pres">
      <dgm:prSet presAssocID="{33330124-171C-4A5C-82E7-138983878996}" presName="parentShp" presStyleLbl="node1" presStyleIdx="0" presStyleCnt="1" custScaleX="57546" custScaleY="76471" custLinFactNeighborX="147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2D59E-2C34-4E99-A5C7-11E8B749D3AD}" type="pres">
      <dgm:prSet presAssocID="{33330124-171C-4A5C-82E7-138983878996}" presName="childShp" presStyleLbl="bgAccFollowNode1" presStyleIdx="0" presStyleCnt="1" custScaleX="124662" custLinFactNeighborX="1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A3E07F-C9DF-422F-953F-5FC1FE132C5D}" type="presOf" srcId="{6616FD79-29EB-4AAB-AC97-DE32FC153CEC}" destId="{37BA6658-43E4-4289-8DC0-134D82D50390}" srcOrd="0" destOrd="0" presId="urn:microsoft.com/office/officeart/2005/8/layout/vList6"/>
    <dgm:cxn modelId="{111E0D61-3024-415C-8858-2FA78A2ED166}" type="presOf" srcId="{33330124-171C-4A5C-82E7-138983878996}" destId="{066104D8-292C-4CD8-AF60-7DD6D5BF77CC}" srcOrd="0" destOrd="0" presId="urn:microsoft.com/office/officeart/2005/8/layout/vList6"/>
    <dgm:cxn modelId="{1D3FEAEA-6A34-473B-B70D-D262B71DCE68}" srcId="{6616FD79-29EB-4AAB-AC97-DE32FC153CEC}" destId="{33330124-171C-4A5C-82E7-138983878996}" srcOrd="0" destOrd="0" parTransId="{22D5B067-8A72-40FE-B0BD-7FE2C1D635A3}" sibTransId="{91DB11E1-FE7D-4263-931F-E5A385AC7A00}"/>
    <dgm:cxn modelId="{7710DA8E-F826-4A7B-A5DC-1B925792D6D5}" srcId="{33330124-171C-4A5C-82E7-138983878996}" destId="{E8502133-0E9C-47B8-8AB5-14DECCF0AD26}" srcOrd="1" destOrd="0" parTransId="{6B51C7B3-5B90-47CC-94CD-E3008FD25F06}" sibTransId="{1DD6663B-939F-4F2F-A9FD-365C4EBCACB5}"/>
    <dgm:cxn modelId="{785721C8-8DE0-4645-A4CE-42117253D80B}" type="presOf" srcId="{08AC884A-9061-4C2E-8A30-12D432C80989}" destId="{BFC2D59E-2C34-4E99-A5C7-11E8B749D3AD}" srcOrd="0" destOrd="0" presId="urn:microsoft.com/office/officeart/2005/8/layout/vList6"/>
    <dgm:cxn modelId="{B142A0B7-2461-468E-89F8-BB4F9DBE1391}" srcId="{33330124-171C-4A5C-82E7-138983878996}" destId="{08AC884A-9061-4C2E-8A30-12D432C80989}" srcOrd="0" destOrd="0" parTransId="{8E20D498-0A8B-40D9-B051-091FF70F03AA}" sibTransId="{F7D75B52-DF24-4DD1-89AB-E96F6D8AD89C}"/>
    <dgm:cxn modelId="{3D2F81A8-CFFD-447F-8017-0495CBF817F5}" type="presOf" srcId="{E8502133-0E9C-47B8-8AB5-14DECCF0AD26}" destId="{BFC2D59E-2C34-4E99-A5C7-11E8B749D3AD}" srcOrd="0" destOrd="1" presId="urn:microsoft.com/office/officeart/2005/8/layout/vList6"/>
    <dgm:cxn modelId="{46429FB2-BBC7-46DE-99DF-6DF431DB6A9D}" type="presParOf" srcId="{37BA6658-43E4-4289-8DC0-134D82D50390}" destId="{164FDBEE-95F1-411E-A6A2-38989CD7F3C1}" srcOrd="0" destOrd="0" presId="urn:microsoft.com/office/officeart/2005/8/layout/vList6"/>
    <dgm:cxn modelId="{3FC96B01-9EEA-48E5-9DF2-D6B0935D5617}" type="presParOf" srcId="{164FDBEE-95F1-411E-A6A2-38989CD7F3C1}" destId="{066104D8-292C-4CD8-AF60-7DD6D5BF77CC}" srcOrd="0" destOrd="0" presId="urn:microsoft.com/office/officeart/2005/8/layout/vList6"/>
    <dgm:cxn modelId="{99FF9C52-4A2A-4EBA-9851-3FBFBAD89CD3}" type="presParOf" srcId="{164FDBEE-95F1-411E-A6A2-38989CD7F3C1}" destId="{BFC2D59E-2C34-4E99-A5C7-11E8B749D3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2D59E-2C34-4E99-A5C7-11E8B749D3AD}">
      <dsp:nvSpPr>
        <dsp:cNvPr id="0" name=""/>
        <dsp:cNvSpPr/>
      </dsp:nvSpPr>
      <dsp:spPr>
        <a:xfrm>
          <a:off x="4800564" y="0"/>
          <a:ext cx="14419852" cy="90678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>
              <a:solidFill>
                <a:srgbClr val="C00000"/>
              </a:solidFill>
            </a:rPr>
            <a:t>На первом этапе </a:t>
          </a:r>
          <a:r>
            <a:rPr lang="ru-RU" sz="2400" b="0" i="0" kern="1200" dirty="0" smtClean="0">
              <a:solidFill>
                <a:schemeClr val="tx2">
                  <a:lumMod val="75000"/>
                </a:schemeClr>
              </a:solidFill>
            </a:rPr>
            <a:t>ГКУ рассматривает представленные участниками конкурсного отбора заявки и документы на предмет их соответствия перечню, формам, требованиям, достоверности представленной в них информации, а также проверяет участников конкурсного отбора на соответствие требованиям, путем сопоставления представленных документов с информацией, содержащейся в документах, полученных в рамках межведомственного взаимодействия, и (или) размещенной на официальных сайтах соответствующих органов власти в информационно-телекоммуникационной сети «Интернет», подтверждающей или опровергающей проверяемые документы, и принимает решение о соответствии участника конкурного отбора и допуске такой заявки к участию в конкурсном отборе или о несоответствии участника конкурсного отбора и (или) представленной им заявки указанным требованиям и об отказе в допуске такой Заявки к участию в конкурсном отборе.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>
              <a:solidFill>
                <a:srgbClr val="C00000"/>
              </a:solidFill>
            </a:rPr>
            <a:t>На втором этапе </a:t>
          </a:r>
          <a:r>
            <a:rPr lang="ru-RU" sz="2400" b="0" i="0" kern="1200" dirty="0" smtClean="0">
              <a:solidFill>
                <a:schemeClr val="tx2">
                  <a:lumMod val="75000"/>
                </a:schemeClr>
              </a:solidFill>
            </a:rPr>
            <a:t>конкурсного отбора комиссия Министерства организует проведение с участниками конкурсного отбора, допущенными к конкурсному отбору по результатам первого этапа конкурсного отбора, собеседования очно либо посредством видео-конференц-связи, предусматривающего выставление оценок по 3аявкам, и определяет рейтинг победителя (победителей) конкурсного отбора с учетом выставленных оценок. </a:t>
          </a:r>
          <a:endParaRPr lang="ru-RU" sz="2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800564" y="1133475"/>
        <a:ext cx="11019427" cy="6800850"/>
      </dsp:txXfrm>
    </dsp:sp>
    <dsp:sp modelId="{066104D8-292C-4CD8-AF60-7DD6D5BF77CC}">
      <dsp:nvSpPr>
        <dsp:cNvPr id="0" name=""/>
        <dsp:cNvSpPr/>
      </dsp:nvSpPr>
      <dsp:spPr>
        <a:xfrm>
          <a:off x="380945" y="1066781"/>
          <a:ext cx="4437625" cy="693423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i="0" kern="1200" dirty="0" smtClean="0">
              <a:solidFill>
                <a:srgbClr val="C00000"/>
              </a:solidFill>
            </a:rPr>
            <a:t>Конкурсный отбор проводится в два этапа</a:t>
          </a:r>
          <a:endParaRPr lang="ru-RU" sz="5200" kern="1200" dirty="0">
            <a:solidFill>
              <a:srgbClr val="C00000"/>
            </a:solidFill>
          </a:endParaRPr>
        </a:p>
      </dsp:txBody>
      <dsp:txXfrm>
        <a:off x="597572" y="1283408"/>
        <a:ext cx="4004371" cy="6500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8629-628A-48A4-B535-DBEBF54ADA05}" type="datetimeFigureOut">
              <a:rPr lang="ru-RU" smtClean="0"/>
              <a:t>01.08.2024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FAE6-1953-41CB-95EE-0956A062E6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2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FAE6-1953-41CB-95EE-0956A062E6D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2FAE6-1953-41CB-95EE-0956A062E6D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57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45648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931352" y="10135824"/>
            <a:ext cx="1172845" cy="1172845"/>
          </a:xfrm>
          <a:custGeom>
            <a:avLst/>
            <a:gdLst/>
            <a:ahLst/>
            <a:cxnLst/>
            <a:rect l="l" t="t" r="r" b="b"/>
            <a:pathLst>
              <a:path w="1172844" h="1172845">
                <a:moveTo>
                  <a:pt x="1172739" y="0"/>
                </a:moveTo>
                <a:lnTo>
                  <a:pt x="0" y="1172736"/>
                </a:lnTo>
                <a:lnTo>
                  <a:pt x="1172739" y="1172736"/>
                </a:lnTo>
                <a:lnTo>
                  <a:pt x="1172739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4258" y="4481749"/>
            <a:ext cx="16915583" cy="95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32842" y="5124247"/>
            <a:ext cx="18038414" cy="4696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45648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658486" y="10824144"/>
            <a:ext cx="187325" cy="3067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‹#›</a:t>
            </a:fld>
            <a:endParaRPr spc="-8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7736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61"/>
                </a:lnTo>
                <a:lnTo>
                  <a:pt x="20104099" y="11308561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0" y="635"/>
            <a:ext cx="20104665" cy="11308715"/>
            <a:chOff x="-6" y="0"/>
            <a:chExt cx="20104665" cy="11308715"/>
          </a:xfrm>
        </p:grpSpPr>
        <p:sp>
          <p:nvSpPr>
            <p:cNvPr id="4" name="object 4"/>
            <p:cNvSpPr/>
            <p:nvPr/>
          </p:nvSpPr>
          <p:spPr>
            <a:xfrm>
              <a:off x="12504773" y="53532"/>
              <a:ext cx="7599680" cy="9666605"/>
            </a:xfrm>
            <a:custGeom>
              <a:avLst/>
              <a:gdLst/>
              <a:ahLst/>
              <a:cxnLst/>
              <a:rect l="l" t="t" r="r" b="b"/>
              <a:pathLst>
                <a:path w="7599680" h="9666605">
                  <a:moveTo>
                    <a:pt x="7599321" y="0"/>
                  </a:moveTo>
                  <a:lnTo>
                    <a:pt x="0" y="7599320"/>
                  </a:lnTo>
                  <a:lnTo>
                    <a:pt x="2066763" y="9666080"/>
                  </a:lnTo>
                  <a:lnTo>
                    <a:pt x="7599321" y="4133522"/>
                  </a:lnTo>
                  <a:lnTo>
                    <a:pt x="75993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3566064" y="2372332"/>
              <a:ext cx="6538595" cy="5610225"/>
            </a:xfrm>
            <a:custGeom>
              <a:avLst/>
              <a:gdLst/>
              <a:ahLst/>
              <a:cxnLst/>
              <a:rect l="l" t="t" r="r" b="b"/>
              <a:pathLst>
                <a:path w="6538594" h="5610225">
                  <a:moveTo>
                    <a:pt x="1258824" y="5227599"/>
                  </a:moveTo>
                  <a:lnTo>
                    <a:pt x="1126210" y="5095303"/>
                  </a:lnTo>
                  <a:lnTo>
                    <a:pt x="960882" y="5261026"/>
                  </a:lnTo>
                  <a:lnTo>
                    <a:pt x="795070" y="5095583"/>
                  </a:lnTo>
                  <a:lnTo>
                    <a:pt x="629767" y="5261330"/>
                  </a:lnTo>
                  <a:lnTo>
                    <a:pt x="629450" y="5261597"/>
                  </a:lnTo>
                  <a:lnTo>
                    <a:pt x="629145" y="5261330"/>
                  </a:lnTo>
                  <a:lnTo>
                    <a:pt x="463384" y="5096002"/>
                  </a:lnTo>
                  <a:lnTo>
                    <a:pt x="297942" y="5261851"/>
                  </a:lnTo>
                  <a:lnTo>
                    <a:pt x="132270" y="5096548"/>
                  </a:lnTo>
                  <a:lnTo>
                    <a:pt x="0" y="5229174"/>
                  </a:lnTo>
                  <a:lnTo>
                    <a:pt x="298284" y="5526760"/>
                  </a:lnTo>
                  <a:lnTo>
                    <a:pt x="463740" y="5360860"/>
                  </a:lnTo>
                  <a:lnTo>
                    <a:pt x="629462" y="5526214"/>
                  </a:lnTo>
                  <a:lnTo>
                    <a:pt x="629780" y="5525833"/>
                  </a:lnTo>
                  <a:lnTo>
                    <a:pt x="630110" y="5526214"/>
                  </a:lnTo>
                  <a:lnTo>
                    <a:pt x="630491" y="5525833"/>
                  </a:lnTo>
                  <a:lnTo>
                    <a:pt x="795020" y="5360860"/>
                  </a:lnTo>
                  <a:lnTo>
                    <a:pt x="795413" y="5360467"/>
                  </a:lnTo>
                  <a:lnTo>
                    <a:pt x="961199" y="5525935"/>
                  </a:lnTo>
                  <a:lnTo>
                    <a:pt x="1126286" y="5360467"/>
                  </a:lnTo>
                  <a:lnTo>
                    <a:pt x="1224661" y="5261851"/>
                  </a:lnTo>
                  <a:lnTo>
                    <a:pt x="1224902" y="5261597"/>
                  </a:lnTo>
                  <a:lnTo>
                    <a:pt x="1225486" y="5261026"/>
                  </a:lnTo>
                  <a:lnTo>
                    <a:pt x="1258824" y="5227599"/>
                  </a:lnTo>
                  <a:close/>
                </a:path>
                <a:path w="6538594" h="5610225">
                  <a:moveTo>
                    <a:pt x="1878469" y="3164408"/>
                  </a:moveTo>
                  <a:lnTo>
                    <a:pt x="1871916" y="3116110"/>
                  </a:lnTo>
                  <a:lnTo>
                    <a:pt x="1853565" y="3072714"/>
                  </a:lnTo>
                  <a:lnTo>
                    <a:pt x="1825117" y="3035960"/>
                  </a:lnTo>
                  <a:lnTo>
                    <a:pt x="1788312" y="3007588"/>
                  </a:lnTo>
                  <a:lnTo>
                    <a:pt x="1744891" y="2989326"/>
                  </a:lnTo>
                  <a:lnTo>
                    <a:pt x="1696567" y="2982887"/>
                  </a:lnTo>
                  <a:lnTo>
                    <a:pt x="1648307" y="2989440"/>
                  </a:lnTo>
                  <a:lnTo>
                    <a:pt x="1604949" y="3007817"/>
                  </a:lnTo>
                  <a:lnTo>
                    <a:pt x="1568246" y="3036290"/>
                  </a:lnTo>
                  <a:lnTo>
                    <a:pt x="1539900" y="3073108"/>
                  </a:lnTo>
                  <a:lnTo>
                    <a:pt x="1521650" y="3116542"/>
                  </a:lnTo>
                  <a:lnTo>
                    <a:pt x="1515224" y="3164865"/>
                  </a:lnTo>
                  <a:lnTo>
                    <a:pt x="1521764" y="3213138"/>
                  </a:lnTo>
                  <a:lnTo>
                    <a:pt x="1540129" y="3256508"/>
                  </a:lnTo>
                  <a:lnTo>
                    <a:pt x="1568564" y="3293237"/>
                  </a:lnTo>
                  <a:lnTo>
                    <a:pt x="1605343" y="3321596"/>
                  </a:lnTo>
                  <a:lnTo>
                    <a:pt x="1648739" y="3339858"/>
                  </a:lnTo>
                  <a:lnTo>
                    <a:pt x="1697012" y="3346285"/>
                  </a:lnTo>
                  <a:lnTo>
                    <a:pt x="1745322" y="3339744"/>
                  </a:lnTo>
                  <a:lnTo>
                    <a:pt x="1788706" y="3321380"/>
                  </a:lnTo>
                  <a:lnTo>
                    <a:pt x="1825434" y="3292919"/>
                  </a:lnTo>
                  <a:lnTo>
                    <a:pt x="1853793" y="3256127"/>
                  </a:lnTo>
                  <a:lnTo>
                    <a:pt x="1872043" y="3212706"/>
                  </a:lnTo>
                  <a:lnTo>
                    <a:pt x="1878469" y="3164408"/>
                  </a:lnTo>
                  <a:close/>
                </a:path>
                <a:path w="6538594" h="5610225">
                  <a:moveTo>
                    <a:pt x="2244369" y="5608802"/>
                  </a:moveTo>
                  <a:lnTo>
                    <a:pt x="2243455" y="4877257"/>
                  </a:lnTo>
                  <a:lnTo>
                    <a:pt x="2243226" y="4692942"/>
                  </a:lnTo>
                  <a:lnTo>
                    <a:pt x="2242832" y="4381474"/>
                  </a:lnTo>
                  <a:lnTo>
                    <a:pt x="2242540" y="4143933"/>
                  </a:lnTo>
                  <a:lnTo>
                    <a:pt x="1413624" y="4144962"/>
                  </a:lnTo>
                  <a:lnTo>
                    <a:pt x="1413624" y="4512894"/>
                  </a:lnTo>
                  <a:lnTo>
                    <a:pt x="1413573" y="4561510"/>
                  </a:lnTo>
                  <a:lnTo>
                    <a:pt x="1398993" y="4607534"/>
                  </a:lnTo>
                  <a:lnTo>
                    <a:pt x="1369504" y="4648466"/>
                  </a:lnTo>
                  <a:lnTo>
                    <a:pt x="1328661" y="4678057"/>
                  </a:lnTo>
                  <a:lnTo>
                    <a:pt x="1282280" y="4692878"/>
                  </a:lnTo>
                  <a:lnTo>
                    <a:pt x="1234046" y="4692942"/>
                  </a:lnTo>
                  <a:lnTo>
                    <a:pt x="1187627" y="4678235"/>
                  </a:lnTo>
                  <a:lnTo>
                    <a:pt x="1146695" y="4648759"/>
                  </a:lnTo>
                  <a:lnTo>
                    <a:pt x="1117092" y="4607890"/>
                  </a:lnTo>
                  <a:lnTo>
                    <a:pt x="1102258" y="4561510"/>
                  </a:lnTo>
                  <a:lnTo>
                    <a:pt x="1102321" y="4512894"/>
                  </a:lnTo>
                  <a:lnTo>
                    <a:pt x="1116914" y="4466844"/>
                  </a:lnTo>
                  <a:lnTo>
                    <a:pt x="1146429" y="4425899"/>
                  </a:lnTo>
                  <a:lnTo>
                    <a:pt x="1187284" y="4396333"/>
                  </a:lnTo>
                  <a:lnTo>
                    <a:pt x="1233665" y="4381512"/>
                  </a:lnTo>
                  <a:lnTo>
                    <a:pt x="1282001" y="4381512"/>
                  </a:lnTo>
                  <a:lnTo>
                    <a:pt x="1328293" y="4396194"/>
                  </a:lnTo>
                  <a:lnTo>
                    <a:pt x="1369212" y="4425670"/>
                  </a:lnTo>
                  <a:lnTo>
                    <a:pt x="1398790" y="4466526"/>
                  </a:lnTo>
                  <a:lnTo>
                    <a:pt x="1413624" y="4512894"/>
                  </a:lnTo>
                  <a:lnTo>
                    <a:pt x="1413624" y="4144962"/>
                  </a:lnTo>
                  <a:lnTo>
                    <a:pt x="777697" y="4145750"/>
                  </a:lnTo>
                  <a:lnTo>
                    <a:pt x="778611" y="4878184"/>
                  </a:lnTo>
                  <a:lnTo>
                    <a:pt x="1511007" y="4877727"/>
                  </a:lnTo>
                  <a:lnTo>
                    <a:pt x="1511935" y="5609717"/>
                  </a:lnTo>
                  <a:lnTo>
                    <a:pt x="2244369" y="5608802"/>
                  </a:lnTo>
                  <a:close/>
                </a:path>
                <a:path w="6538594" h="5610225">
                  <a:moveTo>
                    <a:pt x="2332799" y="3163836"/>
                  </a:moveTo>
                  <a:lnTo>
                    <a:pt x="2326246" y="3115538"/>
                  </a:lnTo>
                  <a:lnTo>
                    <a:pt x="2307869" y="3072142"/>
                  </a:lnTo>
                  <a:lnTo>
                    <a:pt x="2279421" y="3035401"/>
                  </a:lnTo>
                  <a:lnTo>
                    <a:pt x="2242616" y="3007017"/>
                  </a:lnTo>
                  <a:lnTo>
                    <a:pt x="2199195" y="2988754"/>
                  </a:lnTo>
                  <a:lnTo>
                    <a:pt x="2150884" y="2982315"/>
                  </a:lnTo>
                  <a:lnTo>
                    <a:pt x="2102586" y="2988868"/>
                  </a:lnTo>
                  <a:lnTo>
                    <a:pt x="2059203" y="3007245"/>
                  </a:lnTo>
                  <a:lnTo>
                    <a:pt x="2022462" y="3035719"/>
                  </a:lnTo>
                  <a:lnTo>
                    <a:pt x="1994103" y="3072536"/>
                  </a:lnTo>
                  <a:lnTo>
                    <a:pt x="1975840" y="3115983"/>
                  </a:lnTo>
                  <a:lnTo>
                    <a:pt x="1969414" y="3164294"/>
                  </a:lnTo>
                  <a:lnTo>
                    <a:pt x="1975954" y="3212579"/>
                  </a:lnTo>
                  <a:lnTo>
                    <a:pt x="1994331" y="3255949"/>
                  </a:lnTo>
                  <a:lnTo>
                    <a:pt x="2022779" y="3292678"/>
                  </a:lnTo>
                  <a:lnTo>
                    <a:pt x="2059597" y="3321037"/>
                  </a:lnTo>
                  <a:lnTo>
                    <a:pt x="2103018" y="3339287"/>
                  </a:lnTo>
                  <a:lnTo>
                    <a:pt x="2151342" y="3345726"/>
                  </a:lnTo>
                  <a:lnTo>
                    <a:pt x="2199627" y="3339173"/>
                  </a:lnTo>
                  <a:lnTo>
                    <a:pt x="2243010" y="3320808"/>
                  </a:lnTo>
                  <a:lnTo>
                    <a:pt x="2279739" y="3292360"/>
                  </a:lnTo>
                  <a:lnTo>
                    <a:pt x="2308110" y="3255556"/>
                  </a:lnTo>
                  <a:lnTo>
                    <a:pt x="2326373" y="3212134"/>
                  </a:lnTo>
                  <a:lnTo>
                    <a:pt x="2332799" y="3163836"/>
                  </a:lnTo>
                  <a:close/>
                </a:path>
                <a:path w="6538594" h="5610225">
                  <a:moveTo>
                    <a:pt x="2786519" y="3163278"/>
                  </a:moveTo>
                  <a:lnTo>
                    <a:pt x="2779966" y="3114979"/>
                  </a:lnTo>
                  <a:lnTo>
                    <a:pt x="2761602" y="3071584"/>
                  </a:lnTo>
                  <a:lnTo>
                    <a:pt x="2733167" y="3034830"/>
                  </a:lnTo>
                  <a:lnTo>
                    <a:pt x="2696362" y="3006458"/>
                  </a:lnTo>
                  <a:lnTo>
                    <a:pt x="2652941" y="2988183"/>
                  </a:lnTo>
                  <a:lnTo>
                    <a:pt x="2604630" y="2981756"/>
                  </a:lnTo>
                  <a:lnTo>
                    <a:pt x="2556332" y="2988297"/>
                  </a:lnTo>
                  <a:lnTo>
                    <a:pt x="2512949" y="3006674"/>
                  </a:lnTo>
                  <a:lnTo>
                    <a:pt x="2476220" y="3035147"/>
                  </a:lnTo>
                  <a:lnTo>
                    <a:pt x="2447848" y="3071977"/>
                  </a:lnTo>
                  <a:lnTo>
                    <a:pt x="2429586" y="3115411"/>
                  </a:lnTo>
                  <a:lnTo>
                    <a:pt x="2423147" y="3163735"/>
                  </a:lnTo>
                  <a:lnTo>
                    <a:pt x="2429700" y="3212007"/>
                  </a:lnTo>
                  <a:lnTo>
                    <a:pt x="2448077" y="3255378"/>
                  </a:lnTo>
                  <a:lnTo>
                    <a:pt x="2476538" y="3292106"/>
                  </a:lnTo>
                  <a:lnTo>
                    <a:pt x="2513342" y="3320465"/>
                  </a:lnTo>
                  <a:lnTo>
                    <a:pt x="2556776" y="3338728"/>
                  </a:lnTo>
                  <a:lnTo>
                    <a:pt x="2605087" y="3345154"/>
                  </a:lnTo>
                  <a:lnTo>
                    <a:pt x="2653385" y="3338601"/>
                  </a:lnTo>
                  <a:lnTo>
                    <a:pt x="2696768" y="3320237"/>
                  </a:lnTo>
                  <a:lnTo>
                    <a:pt x="2733484" y="3291789"/>
                  </a:lnTo>
                  <a:lnTo>
                    <a:pt x="2761843" y="3254984"/>
                  </a:lnTo>
                  <a:lnTo>
                    <a:pt x="2780093" y="3211576"/>
                  </a:lnTo>
                  <a:lnTo>
                    <a:pt x="2786519" y="3163278"/>
                  </a:lnTo>
                  <a:close/>
                </a:path>
                <a:path w="6538594" h="5610225">
                  <a:moveTo>
                    <a:pt x="4121810" y="2688412"/>
                  </a:moveTo>
                  <a:lnTo>
                    <a:pt x="4120172" y="2639745"/>
                  </a:lnTo>
                  <a:lnTo>
                    <a:pt x="4115460" y="2591917"/>
                  </a:lnTo>
                  <a:lnTo>
                    <a:pt x="4107751" y="2545042"/>
                  </a:lnTo>
                  <a:lnTo>
                    <a:pt x="4099318" y="2508516"/>
                  </a:lnTo>
                  <a:lnTo>
                    <a:pt x="4097172" y="2499195"/>
                  </a:lnTo>
                  <a:lnTo>
                    <a:pt x="4083786" y="2454491"/>
                  </a:lnTo>
                  <a:lnTo>
                    <a:pt x="4067721" y="2411031"/>
                  </a:lnTo>
                  <a:lnTo>
                    <a:pt x="4049052" y="2368880"/>
                  </a:lnTo>
                  <a:lnTo>
                    <a:pt x="4027894" y="2328176"/>
                  </a:lnTo>
                  <a:lnTo>
                    <a:pt x="4004322" y="2288997"/>
                  </a:lnTo>
                  <a:lnTo>
                    <a:pt x="3978465" y="2251430"/>
                  </a:lnTo>
                  <a:lnTo>
                    <a:pt x="3950398" y="2215591"/>
                  </a:lnTo>
                  <a:lnTo>
                    <a:pt x="3920223" y="2181568"/>
                  </a:lnTo>
                  <a:lnTo>
                    <a:pt x="3888041" y="2149462"/>
                  </a:lnTo>
                  <a:lnTo>
                    <a:pt x="3853954" y="2119376"/>
                  </a:lnTo>
                  <a:lnTo>
                    <a:pt x="3818039" y="2091385"/>
                  </a:lnTo>
                  <a:lnTo>
                    <a:pt x="3780421" y="2065616"/>
                  </a:lnTo>
                  <a:lnTo>
                    <a:pt x="3741178" y="2042147"/>
                  </a:lnTo>
                  <a:lnTo>
                    <a:pt x="3700424" y="2021090"/>
                  </a:lnTo>
                  <a:lnTo>
                    <a:pt x="3658235" y="2002523"/>
                  </a:lnTo>
                  <a:lnTo>
                    <a:pt x="3614724" y="1986559"/>
                  </a:lnTo>
                  <a:lnTo>
                    <a:pt x="3569982" y="1973287"/>
                  </a:lnTo>
                  <a:lnTo>
                    <a:pt x="3524123" y="1962810"/>
                  </a:lnTo>
                  <a:lnTo>
                    <a:pt x="3477222" y="1955228"/>
                  </a:lnTo>
                  <a:lnTo>
                    <a:pt x="3429381" y="1950618"/>
                  </a:lnTo>
                  <a:lnTo>
                    <a:pt x="3380714" y="1949107"/>
                  </a:lnTo>
                  <a:lnTo>
                    <a:pt x="3332048" y="1950745"/>
                  </a:lnTo>
                  <a:lnTo>
                    <a:pt x="3308845" y="1953044"/>
                  </a:lnTo>
                  <a:lnTo>
                    <a:pt x="3308845" y="2375370"/>
                  </a:lnTo>
                  <a:lnTo>
                    <a:pt x="3293986" y="2422245"/>
                  </a:lnTo>
                  <a:lnTo>
                    <a:pt x="3264192" y="2463571"/>
                  </a:lnTo>
                  <a:lnTo>
                    <a:pt x="3222955" y="2493467"/>
                  </a:lnTo>
                  <a:lnTo>
                    <a:pt x="3176117" y="2508453"/>
                  </a:lnTo>
                  <a:lnTo>
                    <a:pt x="3127400" y="2508516"/>
                  </a:lnTo>
                  <a:lnTo>
                    <a:pt x="3080512" y="2493657"/>
                  </a:lnTo>
                  <a:lnTo>
                    <a:pt x="3039160" y="2463863"/>
                  </a:lnTo>
                  <a:lnTo>
                    <a:pt x="3009303" y="2422614"/>
                  </a:lnTo>
                  <a:lnTo>
                    <a:pt x="2994342" y="2375789"/>
                  </a:lnTo>
                  <a:lnTo>
                    <a:pt x="2994291" y="2327084"/>
                  </a:lnTo>
                  <a:lnTo>
                    <a:pt x="3009138" y="2280221"/>
                  </a:lnTo>
                  <a:lnTo>
                    <a:pt x="3038906" y="2238908"/>
                  </a:lnTo>
                  <a:lnTo>
                    <a:pt x="3080169" y="2209012"/>
                  </a:lnTo>
                  <a:lnTo>
                    <a:pt x="3127019" y="2194014"/>
                  </a:lnTo>
                  <a:lnTo>
                    <a:pt x="3175952" y="2194014"/>
                  </a:lnTo>
                  <a:lnTo>
                    <a:pt x="3222599" y="2208771"/>
                  </a:lnTo>
                  <a:lnTo>
                    <a:pt x="3263900" y="2238540"/>
                  </a:lnTo>
                  <a:lnTo>
                    <a:pt x="3293808" y="2279815"/>
                  </a:lnTo>
                  <a:lnTo>
                    <a:pt x="3308794" y="2326652"/>
                  </a:lnTo>
                  <a:lnTo>
                    <a:pt x="3308845" y="2375370"/>
                  </a:lnTo>
                  <a:lnTo>
                    <a:pt x="3308845" y="1953044"/>
                  </a:lnTo>
                  <a:lnTo>
                    <a:pt x="3237357" y="1963166"/>
                  </a:lnTo>
                  <a:lnTo>
                    <a:pt x="3191510" y="1973757"/>
                  </a:lnTo>
                  <a:lnTo>
                    <a:pt x="3146818" y="1987143"/>
                  </a:lnTo>
                  <a:lnTo>
                    <a:pt x="3103346" y="2003209"/>
                  </a:lnTo>
                  <a:lnTo>
                    <a:pt x="3061208" y="2021878"/>
                  </a:lnTo>
                  <a:lnTo>
                    <a:pt x="3020504" y="2043049"/>
                  </a:lnTo>
                  <a:lnTo>
                    <a:pt x="2981325" y="2066620"/>
                  </a:lnTo>
                  <a:lnTo>
                    <a:pt x="2943771" y="2092477"/>
                  </a:lnTo>
                  <a:lnTo>
                    <a:pt x="2907931" y="2120557"/>
                  </a:lnTo>
                  <a:lnTo>
                    <a:pt x="2873908" y="2150732"/>
                  </a:lnTo>
                  <a:lnTo>
                    <a:pt x="2841815" y="2182914"/>
                  </a:lnTo>
                  <a:lnTo>
                    <a:pt x="2811716" y="2217013"/>
                  </a:lnTo>
                  <a:lnTo>
                    <a:pt x="2783738" y="2252916"/>
                  </a:lnTo>
                  <a:lnTo>
                    <a:pt x="2757970" y="2290546"/>
                  </a:lnTo>
                  <a:lnTo>
                    <a:pt x="2734513" y="2329789"/>
                  </a:lnTo>
                  <a:lnTo>
                    <a:pt x="2713444" y="2370556"/>
                  </a:lnTo>
                  <a:lnTo>
                    <a:pt x="2694889" y="2412733"/>
                  </a:lnTo>
                  <a:lnTo>
                    <a:pt x="2678925" y="2456243"/>
                  </a:lnTo>
                  <a:lnTo>
                    <a:pt x="2665653" y="2500985"/>
                  </a:lnTo>
                  <a:lnTo>
                    <a:pt x="2655189" y="2546858"/>
                  </a:lnTo>
                  <a:lnTo>
                    <a:pt x="2647594" y="2593746"/>
                  </a:lnTo>
                  <a:lnTo>
                    <a:pt x="2642997" y="2641587"/>
                  </a:lnTo>
                  <a:lnTo>
                    <a:pt x="2641485" y="2690253"/>
                  </a:lnTo>
                  <a:lnTo>
                    <a:pt x="3381641" y="2689796"/>
                  </a:lnTo>
                  <a:lnTo>
                    <a:pt x="3382568" y="3429495"/>
                  </a:lnTo>
                  <a:lnTo>
                    <a:pt x="3431235" y="3427857"/>
                  </a:lnTo>
                  <a:lnTo>
                    <a:pt x="3479063" y="3423145"/>
                  </a:lnTo>
                  <a:lnTo>
                    <a:pt x="3525939" y="3415436"/>
                  </a:lnTo>
                  <a:lnTo>
                    <a:pt x="3571773" y="3404844"/>
                  </a:lnTo>
                  <a:lnTo>
                    <a:pt x="3616477" y="3391458"/>
                  </a:lnTo>
                  <a:lnTo>
                    <a:pt x="3659949" y="3375393"/>
                  </a:lnTo>
                  <a:lnTo>
                    <a:pt x="3702088" y="3356724"/>
                  </a:lnTo>
                  <a:lnTo>
                    <a:pt x="3742791" y="3335553"/>
                  </a:lnTo>
                  <a:lnTo>
                    <a:pt x="3781971" y="3311995"/>
                  </a:lnTo>
                  <a:lnTo>
                    <a:pt x="3819537" y="3286125"/>
                  </a:lnTo>
                  <a:lnTo>
                    <a:pt x="3855364" y="3258058"/>
                  </a:lnTo>
                  <a:lnTo>
                    <a:pt x="3889387" y="3227882"/>
                  </a:lnTo>
                  <a:lnTo>
                    <a:pt x="3921493" y="3195701"/>
                  </a:lnTo>
                  <a:lnTo>
                    <a:pt x="3951579" y="3161614"/>
                  </a:lnTo>
                  <a:lnTo>
                    <a:pt x="3979557" y="3125698"/>
                  </a:lnTo>
                  <a:lnTo>
                    <a:pt x="4005326" y="3088081"/>
                  </a:lnTo>
                  <a:lnTo>
                    <a:pt x="4028783" y="3048838"/>
                  </a:lnTo>
                  <a:lnTo>
                    <a:pt x="4049852" y="3008084"/>
                  </a:lnTo>
                  <a:lnTo>
                    <a:pt x="4068407" y="2965894"/>
                  </a:lnTo>
                  <a:lnTo>
                    <a:pt x="4084370" y="2922397"/>
                  </a:lnTo>
                  <a:lnTo>
                    <a:pt x="4097642" y="2877655"/>
                  </a:lnTo>
                  <a:lnTo>
                    <a:pt x="4108119" y="2831795"/>
                  </a:lnTo>
                  <a:lnTo>
                    <a:pt x="4115701" y="2784906"/>
                  </a:lnTo>
                  <a:lnTo>
                    <a:pt x="4120299" y="2737066"/>
                  </a:lnTo>
                  <a:lnTo>
                    <a:pt x="4121785" y="2689326"/>
                  </a:lnTo>
                  <a:lnTo>
                    <a:pt x="4121810" y="2688412"/>
                  </a:lnTo>
                  <a:close/>
                </a:path>
                <a:path w="6538594" h="5610225">
                  <a:moveTo>
                    <a:pt x="5925185" y="1816"/>
                  </a:moveTo>
                  <a:lnTo>
                    <a:pt x="5600624" y="1422"/>
                  </a:lnTo>
                  <a:lnTo>
                    <a:pt x="5600624" y="417576"/>
                  </a:lnTo>
                  <a:lnTo>
                    <a:pt x="5585790" y="463956"/>
                  </a:lnTo>
                  <a:lnTo>
                    <a:pt x="5556186" y="504825"/>
                  </a:lnTo>
                  <a:lnTo>
                    <a:pt x="5515254" y="534301"/>
                  </a:lnTo>
                  <a:lnTo>
                    <a:pt x="5468836" y="549008"/>
                  </a:lnTo>
                  <a:lnTo>
                    <a:pt x="5420601" y="548944"/>
                  </a:lnTo>
                  <a:lnTo>
                    <a:pt x="5374221" y="534123"/>
                  </a:lnTo>
                  <a:lnTo>
                    <a:pt x="5333377" y="504532"/>
                  </a:lnTo>
                  <a:lnTo>
                    <a:pt x="5303888" y="463600"/>
                  </a:lnTo>
                  <a:lnTo>
                    <a:pt x="5289308" y="417576"/>
                  </a:lnTo>
                  <a:lnTo>
                    <a:pt x="5289258" y="368960"/>
                  </a:lnTo>
                  <a:lnTo>
                    <a:pt x="5304079" y="322592"/>
                  </a:lnTo>
                  <a:lnTo>
                    <a:pt x="5333670" y="281736"/>
                  </a:lnTo>
                  <a:lnTo>
                    <a:pt x="5374589" y="252260"/>
                  </a:lnTo>
                  <a:lnTo>
                    <a:pt x="5420995" y="237540"/>
                  </a:lnTo>
                  <a:lnTo>
                    <a:pt x="5469217" y="237578"/>
                  </a:lnTo>
                  <a:lnTo>
                    <a:pt x="5515597" y="252399"/>
                  </a:lnTo>
                  <a:lnTo>
                    <a:pt x="5556453" y="281965"/>
                  </a:lnTo>
                  <a:lnTo>
                    <a:pt x="5585955" y="322910"/>
                  </a:lnTo>
                  <a:lnTo>
                    <a:pt x="5600560" y="368960"/>
                  </a:lnTo>
                  <a:lnTo>
                    <a:pt x="5600624" y="417576"/>
                  </a:lnTo>
                  <a:lnTo>
                    <a:pt x="5600624" y="1422"/>
                  </a:lnTo>
                  <a:lnTo>
                    <a:pt x="4460341" y="0"/>
                  </a:lnTo>
                  <a:lnTo>
                    <a:pt x="4458513" y="1464868"/>
                  </a:lnTo>
                  <a:lnTo>
                    <a:pt x="5190947" y="1465783"/>
                  </a:lnTo>
                  <a:lnTo>
                    <a:pt x="5191874" y="733323"/>
                  </a:lnTo>
                  <a:lnTo>
                    <a:pt x="5924258" y="734250"/>
                  </a:lnTo>
                  <a:lnTo>
                    <a:pt x="5924270" y="733323"/>
                  </a:lnTo>
                  <a:lnTo>
                    <a:pt x="5924499" y="549008"/>
                  </a:lnTo>
                  <a:lnTo>
                    <a:pt x="5924893" y="237540"/>
                  </a:lnTo>
                  <a:lnTo>
                    <a:pt x="5925185" y="1816"/>
                  </a:lnTo>
                  <a:close/>
                </a:path>
                <a:path w="6538594" h="5610225">
                  <a:moveTo>
                    <a:pt x="6538023" y="985126"/>
                  </a:moveTo>
                  <a:lnTo>
                    <a:pt x="6404940" y="1117917"/>
                  </a:lnTo>
                  <a:lnTo>
                    <a:pt x="6404686" y="1117663"/>
                  </a:lnTo>
                  <a:lnTo>
                    <a:pt x="6239497" y="952068"/>
                  </a:lnTo>
                  <a:lnTo>
                    <a:pt x="6073737" y="1117396"/>
                  </a:lnTo>
                  <a:lnTo>
                    <a:pt x="6073432" y="1117663"/>
                  </a:lnTo>
                  <a:lnTo>
                    <a:pt x="6073114" y="1117396"/>
                  </a:lnTo>
                  <a:lnTo>
                    <a:pt x="6072810" y="1117092"/>
                  </a:lnTo>
                  <a:lnTo>
                    <a:pt x="5907811" y="951649"/>
                  </a:lnTo>
                  <a:lnTo>
                    <a:pt x="5742000" y="1117092"/>
                  </a:lnTo>
                  <a:lnTo>
                    <a:pt x="5576671" y="951369"/>
                  </a:lnTo>
                  <a:lnTo>
                    <a:pt x="5444058" y="1083665"/>
                  </a:lnTo>
                  <a:lnTo>
                    <a:pt x="5741644" y="1382001"/>
                  </a:lnTo>
                  <a:lnTo>
                    <a:pt x="5907468" y="1216533"/>
                  </a:lnTo>
                  <a:lnTo>
                    <a:pt x="6072771" y="1382280"/>
                  </a:lnTo>
                  <a:lnTo>
                    <a:pt x="6073102" y="1381899"/>
                  </a:lnTo>
                  <a:lnTo>
                    <a:pt x="6073419" y="1382280"/>
                  </a:lnTo>
                  <a:lnTo>
                    <a:pt x="6073800" y="1381899"/>
                  </a:lnTo>
                  <a:lnTo>
                    <a:pt x="6239141" y="1216926"/>
                  </a:lnTo>
                  <a:lnTo>
                    <a:pt x="6404597" y="1382826"/>
                  </a:lnTo>
                  <a:lnTo>
                    <a:pt x="6538023" y="1249718"/>
                  </a:lnTo>
                  <a:lnTo>
                    <a:pt x="6538023" y="1216926"/>
                  </a:lnTo>
                  <a:lnTo>
                    <a:pt x="6538023" y="1216533"/>
                  </a:lnTo>
                  <a:lnTo>
                    <a:pt x="6538023" y="1117917"/>
                  </a:lnTo>
                  <a:lnTo>
                    <a:pt x="6538023" y="98512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-6" y="0"/>
              <a:ext cx="20104100" cy="11308715"/>
            </a:xfrm>
            <a:custGeom>
              <a:avLst/>
              <a:gdLst/>
              <a:ahLst/>
              <a:cxnLst/>
              <a:rect l="l" t="t" r="r" b="b"/>
              <a:pathLst>
                <a:path w="20104100" h="11308715">
                  <a:moveTo>
                    <a:pt x="20104099" y="0"/>
                  </a:moveTo>
                  <a:lnTo>
                    <a:pt x="0" y="0"/>
                  </a:lnTo>
                  <a:lnTo>
                    <a:pt x="0" y="11308561"/>
                  </a:lnTo>
                  <a:lnTo>
                    <a:pt x="8849073" y="11308561"/>
                  </a:lnTo>
                  <a:lnTo>
                    <a:pt x="20104099" y="53536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1041417" y="1639859"/>
              <a:ext cx="13970" cy="19050"/>
            </a:xfrm>
            <a:custGeom>
              <a:avLst/>
              <a:gdLst/>
              <a:ahLst/>
              <a:cxnLst/>
              <a:rect l="l" t="t" r="r" b="b"/>
              <a:pathLst>
                <a:path w="13969" h="19050">
                  <a:moveTo>
                    <a:pt x="6327" y="0"/>
                  </a:moveTo>
                  <a:lnTo>
                    <a:pt x="4561" y="1326"/>
                  </a:lnTo>
                  <a:lnTo>
                    <a:pt x="0" y="6663"/>
                  </a:lnTo>
                  <a:lnTo>
                    <a:pt x="1132" y="9750"/>
                  </a:lnTo>
                  <a:lnTo>
                    <a:pt x="1412" y="11745"/>
                  </a:lnTo>
                  <a:lnTo>
                    <a:pt x="1946" y="15449"/>
                  </a:lnTo>
                  <a:lnTo>
                    <a:pt x="3341" y="18682"/>
                  </a:lnTo>
                  <a:lnTo>
                    <a:pt x="8912" y="18682"/>
                  </a:lnTo>
                  <a:lnTo>
                    <a:pt x="11943" y="14514"/>
                  </a:lnTo>
                  <a:lnTo>
                    <a:pt x="13266" y="9441"/>
                  </a:lnTo>
                  <a:lnTo>
                    <a:pt x="13570" y="6016"/>
                  </a:lnTo>
                  <a:lnTo>
                    <a:pt x="11121" y="4031"/>
                  </a:lnTo>
                  <a:lnTo>
                    <a:pt x="7731" y="6673"/>
                  </a:lnTo>
                  <a:lnTo>
                    <a:pt x="6327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-365" y="2662822"/>
            <a:ext cx="15635357" cy="272702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algn="ctr">
              <a:lnSpc>
                <a:spcPct val="101000"/>
              </a:lnSpc>
              <a:spcBef>
                <a:spcPts val="35"/>
              </a:spcBef>
            </a:pPr>
            <a:r>
              <a:rPr lang="ru-RU" sz="6000" b="1" spc="-350" dirty="0" smtClean="0">
                <a:solidFill>
                  <a:srgbClr val="FFFFFF"/>
                </a:solidFill>
                <a:latin typeface="Tahoma"/>
                <a:cs typeface="Tahoma"/>
              </a:rPr>
              <a:t>Государственные м</a:t>
            </a:r>
            <a:r>
              <a:rPr sz="6000" b="1" spc="-350" dirty="0" err="1" smtClean="0">
                <a:solidFill>
                  <a:srgbClr val="FFFFFF"/>
                </a:solidFill>
                <a:latin typeface="Tahoma"/>
                <a:cs typeface="Tahoma"/>
              </a:rPr>
              <a:t>ер</a:t>
            </a:r>
            <a:r>
              <a:rPr lang="ru-RU" sz="6000" b="1" spc="-350" dirty="0" smtClean="0">
                <a:solidFill>
                  <a:srgbClr val="FFFFFF"/>
                </a:solidFill>
                <a:latin typeface="Tahoma"/>
                <a:cs typeface="Tahoma"/>
              </a:rPr>
              <a:t>ы</a:t>
            </a:r>
            <a:r>
              <a:rPr sz="6000" b="1" spc="-27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6000" b="1" spc="-455" dirty="0" smtClean="0">
                <a:solidFill>
                  <a:srgbClr val="FFFFFF"/>
                </a:solidFill>
                <a:latin typeface="Tahoma"/>
                <a:cs typeface="Tahoma"/>
              </a:rPr>
              <a:t>п</a:t>
            </a:r>
            <a:r>
              <a:rPr sz="6000" b="1" spc="-275" dirty="0" smtClean="0">
                <a:solidFill>
                  <a:srgbClr val="FFFFFF"/>
                </a:solidFill>
                <a:latin typeface="Tahoma"/>
                <a:cs typeface="Tahoma"/>
              </a:rPr>
              <a:t>о</a:t>
            </a:r>
            <a:r>
              <a:rPr sz="6000" b="1" spc="-260" dirty="0" smtClean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6000" b="1" spc="-440" dirty="0" smtClean="0">
                <a:solidFill>
                  <a:srgbClr val="FFFFFF"/>
                </a:solidFill>
                <a:latin typeface="Tahoma"/>
                <a:cs typeface="Tahoma"/>
              </a:rPr>
              <a:t>д</a:t>
            </a:r>
            <a:r>
              <a:rPr sz="6000" b="1" spc="-75" dirty="0" smtClean="0">
                <a:solidFill>
                  <a:srgbClr val="FFFFFF"/>
                </a:solidFill>
                <a:latin typeface="Tahoma"/>
                <a:cs typeface="Tahoma"/>
              </a:rPr>
              <a:t>е</a:t>
            </a:r>
            <a:r>
              <a:rPr sz="6000" b="1" spc="-275" dirty="0" smtClean="0">
                <a:solidFill>
                  <a:srgbClr val="FFFFFF"/>
                </a:solidFill>
                <a:latin typeface="Tahoma"/>
                <a:cs typeface="Tahoma"/>
              </a:rPr>
              <a:t>р</a:t>
            </a:r>
            <a:r>
              <a:rPr sz="6000" b="1" spc="-515" dirty="0" smtClean="0">
                <a:solidFill>
                  <a:srgbClr val="FFFFFF"/>
                </a:solidFill>
                <a:latin typeface="Tahoma"/>
                <a:cs typeface="Tahoma"/>
              </a:rPr>
              <a:t>жки  </a:t>
            </a:r>
            <a:r>
              <a:rPr lang="ru-RU" sz="6000" b="1" spc="-245" dirty="0" smtClean="0">
                <a:solidFill>
                  <a:srgbClr val="FFFFFF"/>
                </a:solidFill>
                <a:latin typeface="Tahoma"/>
                <a:cs typeface="Tahoma"/>
              </a:rPr>
              <a:t>сельскохозяйственных потребительских кооперативов</a:t>
            </a:r>
            <a:endParaRPr sz="6000" dirty="0">
              <a:latin typeface="Tahoma"/>
              <a:cs typeface="Tahom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55387" y="854075"/>
            <a:ext cx="3067685" cy="680720"/>
            <a:chOff x="7985337" y="1023685"/>
            <a:chExt cx="3067685" cy="680720"/>
          </a:xfrm>
        </p:grpSpPr>
        <p:sp>
          <p:nvSpPr>
            <p:cNvPr id="21" name="object 21"/>
            <p:cNvSpPr/>
            <p:nvPr/>
          </p:nvSpPr>
          <p:spPr>
            <a:xfrm>
              <a:off x="7985337" y="1023685"/>
              <a:ext cx="1329055" cy="680720"/>
            </a:xfrm>
            <a:custGeom>
              <a:avLst/>
              <a:gdLst/>
              <a:ahLst/>
              <a:cxnLst/>
              <a:rect l="l" t="t" r="r" b="b"/>
              <a:pathLst>
                <a:path w="1329054" h="680719">
                  <a:moveTo>
                    <a:pt x="1003422" y="0"/>
                  </a:moveTo>
                  <a:lnTo>
                    <a:pt x="0" y="0"/>
                  </a:lnTo>
                  <a:lnTo>
                    <a:pt x="0" y="355504"/>
                  </a:lnTo>
                  <a:lnTo>
                    <a:pt x="3541" y="403369"/>
                  </a:lnTo>
                  <a:lnTo>
                    <a:pt x="13822" y="449110"/>
                  </a:lnTo>
                  <a:lnTo>
                    <a:pt x="30331" y="492214"/>
                  </a:lnTo>
                  <a:lnTo>
                    <a:pt x="52554" y="532167"/>
                  </a:lnTo>
                  <a:lnTo>
                    <a:pt x="79980" y="568457"/>
                  </a:lnTo>
                  <a:lnTo>
                    <a:pt x="112094" y="600572"/>
                  </a:lnTo>
                  <a:lnTo>
                    <a:pt x="148385" y="627997"/>
                  </a:lnTo>
                  <a:lnTo>
                    <a:pt x="188338" y="650221"/>
                  </a:lnTo>
                  <a:lnTo>
                    <a:pt x="231442" y="666730"/>
                  </a:lnTo>
                  <a:lnTo>
                    <a:pt x="277184" y="677012"/>
                  </a:lnTo>
                  <a:lnTo>
                    <a:pt x="325050" y="680553"/>
                  </a:lnTo>
                  <a:lnTo>
                    <a:pt x="1328476" y="680553"/>
                  </a:lnTo>
                  <a:lnTo>
                    <a:pt x="1328476" y="325058"/>
                  </a:lnTo>
                  <a:lnTo>
                    <a:pt x="1324935" y="277190"/>
                  </a:lnTo>
                  <a:lnTo>
                    <a:pt x="1314653" y="231447"/>
                  </a:lnTo>
                  <a:lnTo>
                    <a:pt x="1298144" y="188342"/>
                  </a:lnTo>
                  <a:lnTo>
                    <a:pt x="1275920" y="148388"/>
                  </a:lnTo>
                  <a:lnTo>
                    <a:pt x="1248494" y="112097"/>
                  </a:lnTo>
                  <a:lnTo>
                    <a:pt x="1216379" y="79982"/>
                  </a:lnTo>
                  <a:lnTo>
                    <a:pt x="1180089" y="52556"/>
                  </a:lnTo>
                  <a:lnTo>
                    <a:pt x="1140135" y="30332"/>
                  </a:lnTo>
                  <a:lnTo>
                    <a:pt x="1097030" y="13822"/>
                  </a:lnTo>
                  <a:lnTo>
                    <a:pt x="1051288" y="3541"/>
                  </a:lnTo>
                  <a:lnTo>
                    <a:pt x="1003422" y="0"/>
                  </a:lnTo>
                  <a:close/>
                </a:path>
              </a:pathLst>
            </a:custGeom>
            <a:solidFill>
              <a:srgbClr val="A6CE39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218310" y="1023694"/>
              <a:ext cx="2834640" cy="680720"/>
            </a:xfrm>
            <a:custGeom>
              <a:avLst/>
              <a:gdLst/>
              <a:ahLst/>
              <a:cxnLst/>
              <a:rect l="l" t="t" r="r" b="b"/>
              <a:pathLst>
                <a:path w="2834640" h="680719">
                  <a:moveTo>
                    <a:pt x="227926" y="536028"/>
                  </a:moveTo>
                  <a:lnTo>
                    <a:pt x="206489" y="443547"/>
                  </a:lnTo>
                  <a:lnTo>
                    <a:pt x="196672" y="401154"/>
                  </a:lnTo>
                  <a:lnTo>
                    <a:pt x="154813" y="220573"/>
                  </a:lnTo>
                  <a:lnTo>
                    <a:pt x="150291" y="201066"/>
                  </a:lnTo>
                  <a:lnTo>
                    <a:pt x="150291" y="401154"/>
                  </a:lnTo>
                  <a:lnTo>
                    <a:pt x="77076" y="401154"/>
                  </a:lnTo>
                  <a:lnTo>
                    <a:pt x="113957" y="220573"/>
                  </a:lnTo>
                  <a:lnTo>
                    <a:pt x="150291" y="401154"/>
                  </a:lnTo>
                  <a:lnTo>
                    <a:pt x="150291" y="201066"/>
                  </a:lnTo>
                  <a:lnTo>
                    <a:pt x="137083" y="144056"/>
                  </a:lnTo>
                  <a:lnTo>
                    <a:pt x="91389" y="144056"/>
                  </a:lnTo>
                  <a:lnTo>
                    <a:pt x="0" y="536028"/>
                  </a:lnTo>
                  <a:lnTo>
                    <a:pt x="49542" y="536028"/>
                  </a:lnTo>
                  <a:lnTo>
                    <a:pt x="68262" y="443547"/>
                  </a:lnTo>
                  <a:lnTo>
                    <a:pt x="159105" y="443547"/>
                  </a:lnTo>
                  <a:lnTo>
                    <a:pt x="177825" y="536028"/>
                  </a:lnTo>
                  <a:lnTo>
                    <a:pt x="227926" y="536028"/>
                  </a:lnTo>
                  <a:close/>
                </a:path>
                <a:path w="2834640" h="680719">
                  <a:moveTo>
                    <a:pt x="414007" y="144056"/>
                  </a:moveTo>
                  <a:lnTo>
                    <a:pt x="265912" y="144056"/>
                  </a:lnTo>
                  <a:lnTo>
                    <a:pt x="265912" y="536028"/>
                  </a:lnTo>
                  <a:lnTo>
                    <a:pt x="313258" y="536028"/>
                  </a:lnTo>
                  <a:lnTo>
                    <a:pt x="313258" y="186436"/>
                  </a:lnTo>
                  <a:lnTo>
                    <a:pt x="414007" y="186436"/>
                  </a:lnTo>
                  <a:lnTo>
                    <a:pt x="414007" y="144056"/>
                  </a:lnTo>
                  <a:close/>
                </a:path>
                <a:path w="2834640" h="680719">
                  <a:moveTo>
                    <a:pt x="643585" y="258559"/>
                  </a:moveTo>
                  <a:lnTo>
                    <a:pt x="642137" y="229489"/>
                  </a:lnTo>
                  <a:lnTo>
                    <a:pt x="637806" y="205028"/>
                  </a:lnTo>
                  <a:lnTo>
                    <a:pt x="631037" y="186436"/>
                  </a:lnTo>
                  <a:lnTo>
                    <a:pt x="630580" y="185166"/>
                  </a:lnTo>
                  <a:lnTo>
                    <a:pt x="620458" y="169926"/>
                  </a:lnTo>
                  <a:lnTo>
                    <a:pt x="607415" y="158610"/>
                  </a:lnTo>
                  <a:lnTo>
                    <a:pt x="596239" y="152971"/>
                  </a:lnTo>
                  <a:lnTo>
                    <a:pt x="596239" y="258559"/>
                  </a:lnTo>
                  <a:lnTo>
                    <a:pt x="595515" y="276453"/>
                  </a:lnTo>
                  <a:lnTo>
                    <a:pt x="584669" y="313613"/>
                  </a:lnTo>
                  <a:lnTo>
                    <a:pt x="548894" y="330136"/>
                  </a:lnTo>
                  <a:lnTo>
                    <a:pt x="509803" y="330136"/>
                  </a:lnTo>
                  <a:lnTo>
                    <a:pt x="509803" y="186436"/>
                  </a:lnTo>
                  <a:lnTo>
                    <a:pt x="548894" y="186436"/>
                  </a:lnTo>
                  <a:lnTo>
                    <a:pt x="584669" y="202958"/>
                  </a:lnTo>
                  <a:lnTo>
                    <a:pt x="595515" y="240423"/>
                  </a:lnTo>
                  <a:lnTo>
                    <a:pt x="596239" y="258559"/>
                  </a:lnTo>
                  <a:lnTo>
                    <a:pt x="596239" y="152971"/>
                  </a:lnTo>
                  <a:lnTo>
                    <a:pt x="591413" y="150520"/>
                  </a:lnTo>
                  <a:lnTo>
                    <a:pt x="572465" y="145669"/>
                  </a:lnTo>
                  <a:lnTo>
                    <a:pt x="550545" y="144056"/>
                  </a:lnTo>
                  <a:lnTo>
                    <a:pt x="462457" y="144056"/>
                  </a:lnTo>
                  <a:lnTo>
                    <a:pt x="462457" y="536028"/>
                  </a:lnTo>
                  <a:lnTo>
                    <a:pt x="509803" y="536028"/>
                  </a:lnTo>
                  <a:lnTo>
                    <a:pt x="509803" y="372529"/>
                  </a:lnTo>
                  <a:lnTo>
                    <a:pt x="550545" y="372529"/>
                  </a:lnTo>
                  <a:lnTo>
                    <a:pt x="591070" y="365988"/>
                  </a:lnTo>
                  <a:lnTo>
                    <a:pt x="630415" y="331076"/>
                  </a:lnTo>
                  <a:lnTo>
                    <a:pt x="642124" y="287172"/>
                  </a:lnTo>
                  <a:lnTo>
                    <a:pt x="643585" y="258559"/>
                  </a:lnTo>
                  <a:close/>
                </a:path>
                <a:path w="2834640" h="680719">
                  <a:moveTo>
                    <a:pt x="884174" y="340042"/>
                  </a:moveTo>
                  <a:lnTo>
                    <a:pt x="883843" y="300863"/>
                  </a:lnTo>
                  <a:lnTo>
                    <a:pt x="881227" y="241820"/>
                  </a:lnTo>
                  <a:lnTo>
                    <a:pt x="870470" y="191884"/>
                  </a:lnTo>
                  <a:lnTo>
                    <a:pt x="865276" y="182041"/>
                  </a:lnTo>
                  <a:lnTo>
                    <a:pt x="863815" y="179273"/>
                  </a:lnTo>
                  <a:lnTo>
                    <a:pt x="855548" y="168275"/>
                  </a:lnTo>
                  <a:lnTo>
                    <a:pt x="841641" y="155752"/>
                  </a:lnTo>
                  <a:lnTo>
                    <a:pt x="836828" y="153035"/>
                  </a:lnTo>
                  <a:lnTo>
                    <a:pt x="836828" y="340042"/>
                  </a:lnTo>
                  <a:lnTo>
                    <a:pt x="836612" y="373380"/>
                  </a:lnTo>
                  <a:lnTo>
                    <a:pt x="834961" y="423392"/>
                  </a:lnTo>
                  <a:lnTo>
                    <a:pt x="828535" y="465709"/>
                  </a:lnTo>
                  <a:lnTo>
                    <a:pt x="798220" y="497116"/>
                  </a:lnTo>
                  <a:lnTo>
                    <a:pt x="788377" y="498043"/>
                  </a:lnTo>
                  <a:lnTo>
                    <a:pt x="778294" y="497116"/>
                  </a:lnTo>
                  <a:lnTo>
                    <a:pt x="747687" y="465632"/>
                  </a:lnTo>
                  <a:lnTo>
                    <a:pt x="741616" y="423392"/>
                  </a:lnTo>
                  <a:lnTo>
                    <a:pt x="740117" y="373164"/>
                  </a:lnTo>
                  <a:lnTo>
                    <a:pt x="739927" y="340042"/>
                  </a:lnTo>
                  <a:lnTo>
                    <a:pt x="740117" y="306920"/>
                  </a:lnTo>
                  <a:lnTo>
                    <a:pt x="741629" y="256324"/>
                  </a:lnTo>
                  <a:lnTo>
                    <a:pt x="747699" y="214376"/>
                  </a:lnTo>
                  <a:lnTo>
                    <a:pt x="778294" y="182968"/>
                  </a:lnTo>
                  <a:lnTo>
                    <a:pt x="788377" y="182041"/>
                  </a:lnTo>
                  <a:lnTo>
                    <a:pt x="798220" y="182968"/>
                  </a:lnTo>
                  <a:lnTo>
                    <a:pt x="828560" y="214452"/>
                  </a:lnTo>
                  <a:lnTo>
                    <a:pt x="834961" y="256692"/>
                  </a:lnTo>
                  <a:lnTo>
                    <a:pt x="836612" y="306920"/>
                  </a:lnTo>
                  <a:lnTo>
                    <a:pt x="836828" y="340042"/>
                  </a:lnTo>
                  <a:lnTo>
                    <a:pt x="836828" y="153035"/>
                  </a:lnTo>
                  <a:lnTo>
                    <a:pt x="825817" y="146799"/>
                  </a:lnTo>
                  <a:lnTo>
                    <a:pt x="808062" y="141439"/>
                  </a:lnTo>
                  <a:lnTo>
                    <a:pt x="788377" y="139649"/>
                  </a:lnTo>
                  <a:lnTo>
                    <a:pt x="768692" y="141439"/>
                  </a:lnTo>
                  <a:lnTo>
                    <a:pt x="721207" y="168275"/>
                  </a:lnTo>
                  <a:lnTo>
                    <a:pt x="701230" y="206108"/>
                  </a:lnTo>
                  <a:lnTo>
                    <a:pt x="693889" y="268122"/>
                  </a:lnTo>
                  <a:lnTo>
                    <a:pt x="692581" y="340042"/>
                  </a:lnTo>
                  <a:lnTo>
                    <a:pt x="692912" y="379222"/>
                  </a:lnTo>
                  <a:lnTo>
                    <a:pt x="695528" y="438264"/>
                  </a:lnTo>
                  <a:lnTo>
                    <a:pt x="706272" y="488213"/>
                  </a:lnTo>
                  <a:lnTo>
                    <a:pt x="735114" y="524332"/>
                  </a:lnTo>
                  <a:lnTo>
                    <a:pt x="788377" y="540435"/>
                  </a:lnTo>
                  <a:lnTo>
                    <a:pt x="808062" y="538657"/>
                  </a:lnTo>
                  <a:lnTo>
                    <a:pt x="855548" y="511810"/>
                  </a:lnTo>
                  <a:lnTo>
                    <a:pt x="865276" y="498043"/>
                  </a:lnTo>
                  <a:lnTo>
                    <a:pt x="870470" y="488213"/>
                  </a:lnTo>
                  <a:lnTo>
                    <a:pt x="881227" y="438264"/>
                  </a:lnTo>
                  <a:lnTo>
                    <a:pt x="883843" y="379222"/>
                  </a:lnTo>
                  <a:lnTo>
                    <a:pt x="884174" y="340042"/>
                  </a:lnTo>
                  <a:close/>
                </a:path>
                <a:path w="2834640" h="680719">
                  <a:moveTo>
                    <a:pt x="1469085" y="420966"/>
                  </a:moveTo>
                  <a:lnTo>
                    <a:pt x="1467612" y="391883"/>
                  </a:lnTo>
                  <a:lnTo>
                    <a:pt x="1463167" y="367360"/>
                  </a:lnTo>
                  <a:lnTo>
                    <a:pt x="1456296" y="348856"/>
                  </a:lnTo>
                  <a:lnTo>
                    <a:pt x="1455775" y="347421"/>
                  </a:lnTo>
                  <a:lnTo>
                    <a:pt x="1445412" y="332066"/>
                  </a:lnTo>
                  <a:lnTo>
                    <a:pt x="1432128" y="320624"/>
                  </a:lnTo>
                  <a:lnTo>
                    <a:pt x="1421739" y="315379"/>
                  </a:lnTo>
                  <a:lnTo>
                    <a:pt x="1421739" y="420966"/>
                  </a:lnTo>
                  <a:lnTo>
                    <a:pt x="1421003" y="438899"/>
                  </a:lnTo>
                  <a:lnTo>
                    <a:pt x="1409903" y="476580"/>
                  </a:lnTo>
                  <a:lnTo>
                    <a:pt x="1374394" y="493649"/>
                  </a:lnTo>
                  <a:lnTo>
                    <a:pt x="1333106" y="493649"/>
                  </a:lnTo>
                  <a:lnTo>
                    <a:pt x="1333106" y="348856"/>
                  </a:lnTo>
                  <a:lnTo>
                    <a:pt x="1374394" y="348856"/>
                  </a:lnTo>
                  <a:lnTo>
                    <a:pt x="1409903" y="365645"/>
                  </a:lnTo>
                  <a:lnTo>
                    <a:pt x="1421003" y="403059"/>
                  </a:lnTo>
                  <a:lnTo>
                    <a:pt x="1421739" y="420966"/>
                  </a:lnTo>
                  <a:lnTo>
                    <a:pt x="1421739" y="315379"/>
                  </a:lnTo>
                  <a:lnTo>
                    <a:pt x="1415961" y="312445"/>
                  </a:lnTo>
                  <a:lnTo>
                    <a:pt x="1396898" y="307543"/>
                  </a:lnTo>
                  <a:lnTo>
                    <a:pt x="1374940" y="305904"/>
                  </a:lnTo>
                  <a:lnTo>
                    <a:pt x="1333106" y="305904"/>
                  </a:lnTo>
                  <a:lnTo>
                    <a:pt x="1333106" y="186436"/>
                  </a:lnTo>
                  <a:lnTo>
                    <a:pt x="1451470" y="186436"/>
                  </a:lnTo>
                  <a:lnTo>
                    <a:pt x="1451470" y="144056"/>
                  </a:lnTo>
                  <a:lnTo>
                    <a:pt x="1285760" y="144056"/>
                  </a:lnTo>
                  <a:lnTo>
                    <a:pt x="1285760" y="536028"/>
                  </a:lnTo>
                  <a:lnTo>
                    <a:pt x="1374940" y="536028"/>
                  </a:lnTo>
                  <a:lnTo>
                    <a:pt x="1415961" y="529424"/>
                  </a:lnTo>
                  <a:lnTo>
                    <a:pt x="1455775" y="494157"/>
                  </a:lnTo>
                  <a:lnTo>
                    <a:pt x="1467612" y="449846"/>
                  </a:lnTo>
                  <a:lnTo>
                    <a:pt x="1469085" y="420966"/>
                  </a:lnTo>
                  <a:close/>
                </a:path>
                <a:path w="2834640" h="680719">
                  <a:moveTo>
                    <a:pt x="1714627" y="144056"/>
                  </a:moveTo>
                  <a:lnTo>
                    <a:pt x="1671129" y="144056"/>
                  </a:lnTo>
                  <a:lnTo>
                    <a:pt x="1574787" y="416572"/>
                  </a:lnTo>
                  <a:lnTo>
                    <a:pt x="1574787" y="144056"/>
                  </a:lnTo>
                  <a:lnTo>
                    <a:pt x="1527441" y="144056"/>
                  </a:lnTo>
                  <a:lnTo>
                    <a:pt x="1527441" y="536028"/>
                  </a:lnTo>
                  <a:lnTo>
                    <a:pt x="1571485" y="536028"/>
                  </a:lnTo>
                  <a:lnTo>
                    <a:pt x="1613560" y="416572"/>
                  </a:lnTo>
                  <a:lnTo>
                    <a:pt x="1667281" y="264071"/>
                  </a:lnTo>
                  <a:lnTo>
                    <a:pt x="1667281" y="536028"/>
                  </a:lnTo>
                  <a:lnTo>
                    <a:pt x="1714627" y="536028"/>
                  </a:lnTo>
                  <a:lnTo>
                    <a:pt x="1714627" y="264071"/>
                  </a:lnTo>
                  <a:lnTo>
                    <a:pt x="1714627" y="144056"/>
                  </a:lnTo>
                  <a:close/>
                </a:path>
                <a:path w="2834640" h="680719">
                  <a:moveTo>
                    <a:pt x="1954110" y="430339"/>
                  </a:moveTo>
                  <a:lnTo>
                    <a:pt x="1949577" y="387248"/>
                  </a:lnTo>
                  <a:lnTo>
                    <a:pt x="1930374" y="352158"/>
                  </a:lnTo>
                  <a:lnTo>
                    <a:pt x="1909521" y="337286"/>
                  </a:lnTo>
                  <a:lnTo>
                    <a:pt x="1916709" y="333057"/>
                  </a:lnTo>
                  <a:lnTo>
                    <a:pt x="1942858" y="303161"/>
                  </a:lnTo>
                  <a:lnTo>
                    <a:pt x="1952459" y="248653"/>
                  </a:lnTo>
                  <a:lnTo>
                    <a:pt x="1952155" y="234188"/>
                  </a:lnTo>
                  <a:lnTo>
                    <a:pt x="1944408" y="189344"/>
                  </a:lnTo>
                  <a:lnTo>
                    <a:pt x="1914880" y="153581"/>
                  </a:lnTo>
                  <a:lnTo>
                    <a:pt x="1861616" y="139649"/>
                  </a:lnTo>
                  <a:lnTo>
                    <a:pt x="1842312" y="141122"/>
                  </a:lnTo>
                  <a:lnTo>
                    <a:pt x="1797202" y="163322"/>
                  </a:lnTo>
                  <a:lnTo>
                    <a:pt x="1772843" y="216890"/>
                  </a:lnTo>
                  <a:lnTo>
                    <a:pt x="1770786" y="240944"/>
                  </a:lnTo>
                  <a:lnTo>
                    <a:pt x="1818132" y="240944"/>
                  </a:lnTo>
                  <a:lnTo>
                    <a:pt x="1818995" y="226250"/>
                  </a:lnTo>
                  <a:lnTo>
                    <a:pt x="1821573" y="213550"/>
                  </a:lnTo>
                  <a:lnTo>
                    <a:pt x="1852739" y="182791"/>
                  </a:lnTo>
                  <a:lnTo>
                    <a:pt x="1861616" y="182041"/>
                  </a:lnTo>
                  <a:lnTo>
                    <a:pt x="1870735" y="182791"/>
                  </a:lnTo>
                  <a:lnTo>
                    <a:pt x="1901812" y="215620"/>
                  </a:lnTo>
                  <a:lnTo>
                    <a:pt x="1905114" y="250304"/>
                  </a:lnTo>
                  <a:lnTo>
                    <a:pt x="1904187" y="268922"/>
                  </a:lnTo>
                  <a:lnTo>
                    <a:pt x="1890255" y="307009"/>
                  </a:lnTo>
                  <a:lnTo>
                    <a:pt x="1862175" y="318020"/>
                  </a:lnTo>
                  <a:lnTo>
                    <a:pt x="1830793" y="318020"/>
                  </a:lnTo>
                  <a:lnTo>
                    <a:pt x="1830793" y="358762"/>
                  </a:lnTo>
                  <a:lnTo>
                    <a:pt x="1862175" y="358762"/>
                  </a:lnTo>
                  <a:lnTo>
                    <a:pt x="1870608" y="359486"/>
                  </a:lnTo>
                  <a:lnTo>
                    <a:pt x="1902917" y="392899"/>
                  </a:lnTo>
                  <a:lnTo>
                    <a:pt x="1906765" y="428675"/>
                  </a:lnTo>
                  <a:lnTo>
                    <a:pt x="1905876" y="447332"/>
                  </a:lnTo>
                  <a:lnTo>
                    <a:pt x="1892452" y="485940"/>
                  </a:lnTo>
                  <a:lnTo>
                    <a:pt x="1861616" y="498043"/>
                  </a:lnTo>
                  <a:lnTo>
                    <a:pt x="1852498" y="497293"/>
                  </a:lnTo>
                  <a:lnTo>
                    <a:pt x="1821434" y="466534"/>
                  </a:lnTo>
                  <a:lnTo>
                    <a:pt x="1818132" y="439140"/>
                  </a:lnTo>
                  <a:lnTo>
                    <a:pt x="1770786" y="439140"/>
                  </a:lnTo>
                  <a:lnTo>
                    <a:pt x="1778215" y="486079"/>
                  </a:lnTo>
                  <a:lnTo>
                    <a:pt x="1798307" y="518972"/>
                  </a:lnTo>
                  <a:lnTo>
                    <a:pt x="1842185" y="539102"/>
                  </a:lnTo>
                  <a:lnTo>
                    <a:pt x="1861616" y="540435"/>
                  </a:lnTo>
                  <a:lnTo>
                    <a:pt x="1882546" y="538822"/>
                  </a:lnTo>
                  <a:lnTo>
                    <a:pt x="1928787" y="514565"/>
                  </a:lnTo>
                  <a:lnTo>
                    <a:pt x="1941004" y="498043"/>
                  </a:lnTo>
                  <a:lnTo>
                    <a:pt x="1945309" y="489432"/>
                  </a:lnTo>
                  <a:lnTo>
                    <a:pt x="1948611" y="480148"/>
                  </a:lnTo>
                  <a:lnTo>
                    <a:pt x="1951012" y="469912"/>
                  </a:lnTo>
                  <a:lnTo>
                    <a:pt x="1952739" y="458203"/>
                  </a:lnTo>
                  <a:lnTo>
                    <a:pt x="1953768" y="445008"/>
                  </a:lnTo>
                  <a:lnTo>
                    <a:pt x="1954110" y="430339"/>
                  </a:lnTo>
                  <a:close/>
                </a:path>
                <a:path w="2834640" h="680719">
                  <a:moveTo>
                    <a:pt x="2198547" y="144056"/>
                  </a:moveTo>
                  <a:lnTo>
                    <a:pt x="2151202" y="144056"/>
                  </a:lnTo>
                  <a:lnTo>
                    <a:pt x="2151202" y="315277"/>
                  </a:lnTo>
                  <a:lnTo>
                    <a:pt x="2064219" y="315277"/>
                  </a:lnTo>
                  <a:lnTo>
                    <a:pt x="2064219" y="144056"/>
                  </a:lnTo>
                  <a:lnTo>
                    <a:pt x="2016874" y="144056"/>
                  </a:lnTo>
                  <a:lnTo>
                    <a:pt x="2016874" y="536028"/>
                  </a:lnTo>
                  <a:lnTo>
                    <a:pt x="2064219" y="536028"/>
                  </a:lnTo>
                  <a:lnTo>
                    <a:pt x="2064219" y="358216"/>
                  </a:lnTo>
                  <a:lnTo>
                    <a:pt x="2151202" y="358216"/>
                  </a:lnTo>
                  <a:lnTo>
                    <a:pt x="2151202" y="536028"/>
                  </a:lnTo>
                  <a:lnTo>
                    <a:pt x="2198547" y="536028"/>
                  </a:lnTo>
                  <a:lnTo>
                    <a:pt x="2198547" y="358216"/>
                  </a:lnTo>
                  <a:lnTo>
                    <a:pt x="2198547" y="315277"/>
                  </a:lnTo>
                  <a:lnTo>
                    <a:pt x="2198547" y="144056"/>
                  </a:lnTo>
                  <a:close/>
                </a:path>
                <a:path w="2834640" h="680719">
                  <a:moveTo>
                    <a:pt x="2420416" y="144056"/>
                  </a:moveTo>
                  <a:lnTo>
                    <a:pt x="2269020" y="144056"/>
                  </a:lnTo>
                  <a:lnTo>
                    <a:pt x="2269020" y="536028"/>
                  </a:lnTo>
                  <a:lnTo>
                    <a:pt x="2420416" y="536028"/>
                  </a:lnTo>
                  <a:lnTo>
                    <a:pt x="2420416" y="493649"/>
                  </a:lnTo>
                  <a:lnTo>
                    <a:pt x="2316365" y="493649"/>
                  </a:lnTo>
                  <a:lnTo>
                    <a:pt x="2316365" y="360413"/>
                  </a:lnTo>
                  <a:lnTo>
                    <a:pt x="2406116" y="360413"/>
                  </a:lnTo>
                  <a:lnTo>
                    <a:pt x="2406116" y="318020"/>
                  </a:lnTo>
                  <a:lnTo>
                    <a:pt x="2316365" y="318020"/>
                  </a:lnTo>
                  <a:lnTo>
                    <a:pt x="2316365" y="186436"/>
                  </a:lnTo>
                  <a:lnTo>
                    <a:pt x="2420416" y="186436"/>
                  </a:lnTo>
                  <a:lnTo>
                    <a:pt x="2420416" y="144056"/>
                  </a:lnTo>
                  <a:close/>
                </a:path>
                <a:path w="2834640" h="680719">
                  <a:moveTo>
                    <a:pt x="2654960" y="240398"/>
                  </a:moveTo>
                  <a:lnTo>
                    <a:pt x="2652788" y="216344"/>
                  </a:lnTo>
                  <a:lnTo>
                    <a:pt x="2647391" y="195389"/>
                  </a:lnTo>
                  <a:lnTo>
                    <a:pt x="2640927" y="182041"/>
                  </a:lnTo>
                  <a:lnTo>
                    <a:pt x="2638755" y="177533"/>
                  </a:lnTo>
                  <a:lnTo>
                    <a:pt x="2599207" y="145427"/>
                  </a:lnTo>
                  <a:lnTo>
                    <a:pt x="2564663" y="139649"/>
                  </a:lnTo>
                  <a:lnTo>
                    <a:pt x="2544572" y="141439"/>
                  </a:lnTo>
                  <a:lnTo>
                    <a:pt x="2497493" y="168275"/>
                  </a:lnTo>
                  <a:lnTo>
                    <a:pt x="2477160" y="206679"/>
                  </a:lnTo>
                  <a:lnTo>
                    <a:pt x="2470112" y="267919"/>
                  </a:lnTo>
                  <a:lnTo>
                    <a:pt x="2468867" y="340042"/>
                  </a:lnTo>
                  <a:lnTo>
                    <a:pt x="2469184" y="379412"/>
                  </a:lnTo>
                  <a:lnTo>
                    <a:pt x="2471661" y="438315"/>
                  </a:lnTo>
                  <a:lnTo>
                    <a:pt x="2482227" y="487591"/>
                  </a:lnTo>
                  <a:lnTo>
                    <a:pt x="2510993" y="524332"/>
                  </a:lnTo>
                  <a:lnTo>
                    <a:pt x="2564663" y="540435"/>
                  </a:lnTo>
                  <a:lnTo>
                    <a:pt x="2582075" y="539102"/>
                  </a:lnTo>
                  <a:lnTo>
                    <a:pt x="2625229" y="518972"/>
                  </a:lnTo>
                  <a:lnTo>
                    <a:pt x="2646972" y="485800"/>
                  </a:lnTo>
                  <a:lnTo>
                    <a:pt x="2654960" y="439140"/>
                  </a:lnTo>
                  <a:lnTo>
                    <a:pt x="2608161" y="439140"/>
                  </a:lnTo>
                  <a:lnTo>
                    <a:pt x="2606954" y="453110"/>
                  </a:lnTo>
                  <a:lnTo>
                    <a:pt x="2604439" y="465289"/>
                  </a:lnTo>
                  <a:lnTo>
                    <a:pt x="2574023" y="497192"/>
                  </a:lnTo>
                  <a:lnTo>
                    <a:pt x="2564663" y="498043"/>
                  </a:lnTo>
                  <a:lnTo>
                    <a:pt x="2554579" y="497116"/>
                  </a:lnTo>
                  <a:lnTo>
                    <a:pt x="2523998" y="465709"/>
                  </a:lnTo>
                  <a:lnTo>
                    <a:pt x="2517927" y="423760"/>
                  </a:lnTo>
                  <a:lnTo>
                    <a:pt x="2516403" y="373380"/>
                  </a:lnTo>
                  <a:lnTo>
                    <a:pt x="2516213" y="340042"/>
                  </a:lnTo>
                  <a:lnTo>
                    <a:pt x="2516403" y="306705"/>
                  </a:lnTo>
                  <a:lnTo>
                    <a:pt x="2517927" y="256324"/>
                  </a:lnTo>
                  <a:lnTo>
                    <a:pt x="2523998" y="214376"/>
                  </a:lnTo>
                  <a:lnTo>
                    <a:pt x="2554579" y="182968"/>
                  </a:lnTo>
                  <a:lnTo>
                    <a:pt x="2564663" y="182041"/>
                  </a:lnTo>
                  <a:lnTo>
                    <a:pt x="2574023" y="182892"/>
                  </a:lnTo>
                  <a:lnTo>
                    <a:pt x="2604439" y="214109"/>
                  </a:lnTo>
                  <a:lnTo>
                    <a:pt x="2608161" y="240398"/>
                  </a:lnTo>
                  <a:lnTo>
                    <a:pt x="2654960" y="240398"/>
                  </a:lnTo>
                  <a:close/>
                </a:path>
                <a:path w="2834640" h="680719">
                  <a:moveTo>
                    <a:pt x="2834525" y="0"/>
                  </a:moveTo>
                  <a:lnTo>
                    <a:pt x="1420545" y="0"/>
                  </a:lnTo>
                  <a:lnTo>
                    <a:pt x="1372679" y="3543"/>
                  </a:lnTo>
                  <a:lnTo>
                    <a:pt x="1326934" y="13817"/>
                  </a:lnTo>
                  <a:lnTo>
                    <a:pt x="1283830" y="30327"/>
                  </a:lnTo>
                  <a:lnTo>
                    <a:pt x="1243876" y="52552"/>
                  </a:lnTo>
                  <a:lnTo>
                    <a:pt x="1207592" y="79971"/>
                  </a:lnTo>
                  <a:lnTo>
                    <a:pt x="1175473" y="112090"/>
                  </a:lnTo>
                  <a:lnTo>
                    <a:pt x="1148054" y="148386"/>
                  </a:lnTo>
                  <a:lnTo>
                    <a:pt x="1125829" y="188341"/>
                  </a:lnTo>
                  <a:lnTo>
                    <a:pt x="1109319" y="231444"/>
                  </a:lnTo>
                  <a:lnTo>
                    <a:pt x="1099032" y="277190"/>
                  </a:lnTo>
                  <a:lnTo>
                    <a:pt x="1095502" y="325056"/>
                  </a:lnTo>
                  <a:lnTo>
                    <a:pt x="1095502" y="680554"/>
                  </a:lnTo>
                  <a:lnTo>
                    <a:pt x="1129233" y="680554"/>
                  </a:lnTo>
                  <a:lnTo>
                    <a:pt x="1129233" y="325056"/>
                  </a:lnTo>
                  <a:lnTo>
                    <a:pt x="1133055" y="277977"/>
                  </a:lnTo>
                  <a:lnTo>
                    <a:pt x="1144143" y="233260"/>
                  </a:lnTo>
                  <a:lnTo>
                    <a:pt x="1161884" y="191503"/>
                  </a:lnTo>
                  <a:lnTo>
                    <a:pt x="1185646" y="153314"/>
                  </a:lnTo>
                  <a:lnTo>
                    <a:pt x="1214831" y="119329"/>
                  </a:lnTo>
                  <a:lnTo>
                    <a:pt x="1248816" y="90144"/>
                  </a:lnTo>
                  <a:lnTo>
                    <a:pt x="1286992" y="66382"/>
                  </a:lnTo>
                  <a:lnTo>
                    <a:pt x="1328750" y="48653"/>
                  </a:lnTo>
                  <a:lnTo>
                    <a:pt x="1373479" y="37566"/>
                  </a:lnTo>
                  <a:lnTo>
                    <a:pt x="1420545" y="33731"/>
                  </a:lnTo>
                  <a:lnTo>
                    <a:pt x="2800794" y="33731"/>
                  </a:lnTo>
                  <a:lnTo>
                    <a:pt x="2800794" y="355498"/>
                  </a:lnTo>
                  <a:lnTo>
                    <a:pt x="2796971" y="402577"/>
                  </a:lnTo>
                  <a:lnTo>
                    <a:pt x="2785884" y="447294"/>
                  </a:lnTo>
                  <a:lnTo>
                    <a:pt x="2768142" y="489051"/>
                  </a:lnTo>
                  <a:lnTo>
                    <a:pt x="2744381" y="527227"/>
                  </a:lnTo>
                  <a:lnTo>
                    <a:pt x="2715196" y="561213"/>
                  </a:lnTo>
                  <a:lnTo>
                    <a:pt x="2681211" y="590397"/>
                  </a:lnTo>
                  <a:lnTo>
                    <a:pt x="2643022" y="614172"/>
                  </a:lnTo>
                  <a:lnTo>
                    <a:pt x="2601264" y="631901"/>
                  </a:lnTo>
                  <a:lnTo>
                    <a:pt x="2556548" y="642988"/>
                  </a:lnTo>
                  <a:lnTo>
                    <a:pt x="2509469" y="646823"/>
                  </a:lnTo>
                  <a:lnTo>
                    <a:pt x="1714944" y="646823"/>
                  </a:lnTo>
                  <a:lnTo>
                    <a:pt x="1714944" y="680554"/>
                  </a:lnTo>
                  <a:lnTo>
                    <a:pt x="2509469" y="680554"/>
                  </a:lnTo>
                  <a:lnTo>
                    <a:pt x="2557335" y="677011"/>
                  </a:lnTo>
                  <a:lnTo>
                    <a:pt x="2603081" y="666724"/>
                  </a:lnTo>
                  <a:lnTo>
                    <a:pt x="2646184" y="650227"/>
                  </a:lnTo>
                  <a:lnTo>
                    <a:pt x="2686139" y="628002"/>
                  </a:lnTo>
                  <a:lnTo>
                    <a:pt x="2722435" y="600570"/>
                  </a:lnTo>
                  <a:lnTo>
                    <a:pt x="2754553" y="568464"/>
                  </a:lnTo>
                  <a:lnTo>
                    <a:pt x="2781973" y="532168"/>
                  </a:lnTo>
                  <a:lnTo>
                    <a:pt x="2804198" y="492213"/>
                  </a:lnTo>
                  <a:lnTo>
                    <a:pt x="2820708" y="449110"/>
                  </a:lnTo>
                  <a:lnTo>
                    <a:pt x="2830982" y="403364"/>
                  </a:lnTo>
                  <a:lnTo>
                    <a:pt x="2834525" y="355498"/>
                  </a:lnTo>
                  <a:lnTo>
                    <a:pt x="28345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381070" y="1658909"/>
            <a:ext cx="2649220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-15" dirty="0">
                <a:solidFill>
                  <a:srgbClr val="FFFFFF"/>
                </a:solidFill>
                <a:latin typeface="Tahoma"/>
                <a:cs typeface="Tahoma"/>
              </a:rPr>
              <a:t>ГКУ</a:t>
            </a:r>
            <a:r>
              <a:rPr sz="105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spc="10" dirty="0">
                <a:solidFill>
                  <a:srgbClr val="FFFFFF"/>
                </a:solidFill>
                <a:latin typeface="Tahoma"/>
                <a:cs typeface="Tahoma"/>
              </a:rPr>
              <a:t>ПК</a:t>
            </a:r>
            <a:r>
              <a:rPr sz="105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spc="25" dirty="0">
                <a:solidFill>
                  <a:srgbClr val="FFFFFF"/>
                </a:solidFill>
                <a:latin typeface="Tahoma"/>
                <a:cs typeface="Tahoma"/>
              </a:rPr>
              <a:t>«Центр</a:t>
            </a:r>
            <a:r>
              <a:rPr sz="105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spc="60" dirty="0">
                <a:solidFill>
                  <a:srgbClr val="FFFFFF"/>
                </a:solidFill>
                <a:latin typeface="Tahoma"/>
                <a:cs typeface="Tahoma"/>
              </a:rPr>
              <a:t>развития</a:t>
            </a:r>
            <a:r>
              <a:rPr sz="105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050" spc="95" dirty="0">
                <a:solidFill>
                  <a:srgbClr val="FFFFFF"/>
                </a:solidFill>
                <a:latin typeface="Tahoma"/>
                <a:cs typeface="Tahoma"/>
              </a:rPr>
              <a:t>агробизнеса»</a:t>
            </a:r>
            <a:endParaRPr sz="1050" dirty="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826217" y="10586430"/>
            <a:ext cx="19558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50" dirty="0">
                <a:solidFill>
                  <a:srgbClr val="FFFFFF"/>
                </a:solidFill>
                <a:latin typeface="Tahoma"/>
                <a:cs typeface="Tahoma"/>
              </a:rPr>
              <a:t>Пермь</a:t>
            </a:r>
            <a:r>
              <a:rPr sz="2800" spc="-1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spc="-85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sz="2800" spc="195" dirty="0" smtClean="0">
                <a:solidFill>
                  <a:srgbClr val="FFFFFF"/>
                </a:solidFill>
                <a:latin typeface="Tahoma"/>
                <a:cs typeface="Tahoma"/>
              </a:rPr>
              <a:t>0</a:t>
            </a:r>
            <a:r>
              <a:rPr sz="2800" spc="-85" dirty="0" smtClean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r>
              <a:rPr lang="ru-RU" sz="2800" spc="-85" dirty="0" smtClean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2325" y="923667"/>
            <a:ext cx="19179861" cy="101463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развитие материально-технической базы кооператива по форме согласно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приложению 1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сельскохозяйственных потребительских кооперативов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или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приложению 2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начинающих сельскохозяйственных потребительских кооперативов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Порядку</a:t>
            </a:r>
          </a:p>
          <a:p>
            <a:pPr marL="0" lvl="1" algn="just">
              <a:lnSpc>
                <a:spcPts val="28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оформленный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 требованиями,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утвержденными приказом Министерства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агропромышленного комплекса Пермского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края</a:t>
            </a:r>
          </a:p>
          <a:p>
            <a:pPr marL="0" lvl="1" algn="just">
              <a:lnSpc>
                <a:spcPts val="28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ачиная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01 января 2025 года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документ, подтверждающий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у участника отбора прав пользования земельными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участками. Документы должны подтверждать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право собственности и (или) право пользования, возникшие не позднее 01 января текущего финансового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года. 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случае если на земельном участке, находящемся в частной собственности и предоставленном участнику конкурсного отбора в пользование, планируется создание объектов, в таком договоре должно быть закреплено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участнику конкурсного отбора на 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</a:t>
            </a:r>
          </a:p>
          <a:p>
            <a:pPr algn="just">
              <a:lnSpc>
                <a:spcPts val="2800"/>
              </a:lnSpc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Документы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подтверждающих право собственности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либо право пользования на движимое и недвижимое имущество, участвующее в реализации проекта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just">
              <a:lnSpc>
                <a:spcPts val="2800"/>
              </a:lnSpc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ревизионного союза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сельскохозяйственных кооперативов о членстве кооператива в ревизионном союзе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сельскохозяйственных кооперативов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первое число месяца подачи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заявки</a:t>
            </a:r>
          </a:p>
          <a:p>
            <a:pPr marL="0" lvl="1" algn="just">
              <a:lnSpc>
                <a:spcPts val="28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Документ, содержащий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по страховым взносам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КНД 1151111, утвержденной приказом Федеральной налоговой службы от 29 сентября 2022 г. № ЕД-7-11/878@ «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утверждении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 расчета по страховым взносам и персонифицированных сведений о физических лицах, порядков их заполнения, а также форматов их представления в электронной форме», с отметкой Федеральной налоговой службы о принятии на соответствующий год за последний отчетный период (при наличии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lvl="1" algn="just">
              <a:lnSpc>
                <a:spcPts val="28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расчетного счета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кредитной организации о наличии на счете собственных и (или) заемных средств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</a:t>
            </a:r>
          </a:p>
          <a:p>
            <a:pPr marL="0" lvl="1" algn="just">
              <a:lnSpc>
                <a:spcPts val="2800"/>
              </a:lnSpc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-285750" algn="just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потребительского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451" y="277336"/>
            <a:ext cx="1963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заявке </a:t>
            </a:r>
            <a:r>
              <a:rPr lang="ru-RU" sz="3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прилагаются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(электронные копии): </a:t>
            </a:r>
            <a:endParaRPr lang="ru-RU" sz="2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7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6379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756" y="304620"/>
            <a:ext cx="18669000" cy="553998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36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заявке </a:t>
            </a:r>
            <a:r>
              <a:rPr lang="ru-RU" sz="3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прилагаются </a:t>
            </a:r>
            <a:r>
              <a:rPr lang="ru-RU" sz="24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(электронные копии):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856" y="858618"/>
            <a:ext cx="19354800" cy="960262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договоров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(или) предварительных договоров на поставку сырья (при наличии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расшифровке доходов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согласно приложению 5 к настоящему Порядку за год, предшествующий дате подачи Заявки для сельскохозяйственных потребительских кооперативов (для начинающих сельскохозяйственных потребительских кооперативов - при наличии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финансовых результатах по форме согласно приложению 1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приказу Министерства финансов Российской Федерации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июля 2010 г.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66н «О формах бухгалтерской отчетности организаций» с отметкой о принятии Федеральной налоговой службы при условии применения общей системы налогообложения или налоговой отчетности с отметкой о принятии Федеральной налоговой службы при условии применения специального налогового режима за последний отчетный период для сельскохозяйственных потребительских кооперативов (для начинающих сельскохозяйственных потребительских кооперативов - при наличии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решения общего собрания членов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 о количестве членов кооператива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сельскохозяйственных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товаропроизводителей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статистические данные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федерального статистического наблюдения № 1-кооператив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«Сведения 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перерабатывающего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потребительского кооператива»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(или)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федерального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статистического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2-кооператив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«Сведения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снабженческо-сбытовых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потребительских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кооперативов»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сельскохозяйственных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потребительских кооперативов (для начинающих сельскохозяйственных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потребительских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кооперативов – при наличии)</a:t>
            </a: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решения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(решений) общего собрания кооператива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порядке и условиях формирования и расходования неделимого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фонда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 </a:t>
            </a: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справка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применяемой системе налогообложения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указанием, является ли сельскохозяйственный товаропроизводитель плательщиком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налога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добавленную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стоимость </a:t>
            </a:r>
            <a:endParaRPr lang="ru-RU" sz="2400" dirty="0"/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479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39088638"/>
              </p:ext>
            </p:extLst>
          </p:nvPr>
        </p:nvGraphicFramePr>
        <p:xfrm>
          <a:off x="412956" y="1692275"/>
          <a:ext cx="19278600" cy="906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65850" y="566807"/>
            <a:ext cx="5190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Конкурсный отбор</a:t>
            </a:r>
            <a:endParaRPr lang="ru-RU" sz="4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992" y="2918274"/>
            <a:ext cx="16915583" cy="553998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Основания для отклонения заявки на первом этапе отбора: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241" y="3825875"/>
            <a:ext cx="18440400" cy="6822380"/>
          </a:xfrm>
          <a:ln>
            <a:solidFill>
              <a:srgbClr val="00B0F0"/>
            </a:solidFill>
          </a:ln>
        </p:spPr>
        <p:txBody>
          <a:bodyPr/>
          <a:lstStyle/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dirty="0" smtClean="0"/>
              <a:t>      </a:t>
            </a:r>
            <a:r>
              <a:rPr lang="ru-RU" sz="2800" dirty="0" smtClean="0"/>
              <a:t>несоответствие </a:t>
            </a:r>
            <a:r>
              <a:rPr lang="ru-RU" sz="2800" dirty="0"/>
              <a:t>заявителя </a:t>
            </a:r>
            <a:r>
              <a:rPr lang="ru-RU" sz="2800" dirty="0" smtClean="0"/>
              <a:t>требованиям Порядка</a:t>
            </a:r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endParaRPr lang="ru-RU" sz="2800" dirty="0"/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    непредставление </a:t>
            </a:r>
            <a:r>
              <a:rPr lang="ru-RU" sz="2800" dirty="0"/>
              <a:t>(представление не в полном объеме) документов, указанных в </a:t>
            </a:r>
            <a:r>
              <a:rPr lang="ru-RU" sz="2800" dirty="0" smtClean="0"/>
              <a:t>объявлении</a:t>
            </a:r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endParaRPr lang="ru-RU" sz="2800" dirty="0"/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    несоответствие </a:t>
            </a:r>
            <a:r>
              <a:rPr lang="ru-RU" sz="2800" dirty="0"/>
              <a:t>представленных документов и (или) </a:t>
            </a:r>
            <a:r>
              <a:rPr lang="ru-RU" sz="2800" dirty="0" smtClean="0"/>
              <a:t>заявки </a:t>
            </a:r>
            <a:r>
              <a:rPr lang="ru-RU" sz="2800" dirty="0"/>
              <a:t>требованиям, установленным в </a:t>
            </a:r>
            <a:r>
              <a:rPr lang="ru-RU" sz="2800" dirty="0" smtClean="0"/>
              <a:t>объявлении</a:t>
            </a:r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endParaRPr lang="ru-RU" sz="2800" dirty="0"/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    недостоверность </a:t>
            </a:r>
            <a:r>
              <a:rPr lang="ru-RU" sz="2800" dirty="0"/>
              <a:t>информации, содержащейся в документах, представленных в составе </a:t>
            </a:r>
            <a:r>
              <a:rPr lang="ru-RU" sz="2800" dirty="0" smtClean="0"/>
              <a:t>заявки</a:t>
            </a:r>
            <a:r>
              <a:rPr lang="ru-RU" sz="2800" dirty="0"/>
              <a:t>, а также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установление </a:t>
            </a:r>
            <a:r>
              <a:rPr lang="ru-RU" sz="2800" dirty="0"/>
              <a:t>факта  </a:t>
            </a:r>
            <a:r>
              <a:rPr lang="ru-RU" sz="2800" dirty="0" smtClean="0"/>
              <a:t>недостоверности </a:t>
            </a:r>
            <a:r>
              <a:rPr lang="ru-RU" sz="2800" dirty="0"/>
              <a:t>представленной участниками конкурсного отбора </a:t>
            </a:r>
            <a:r>
              <a:rPr lang="ru-RU" sz="2800" dirty="0" smtClean="0"/>
              <a:t>информации</a:t>
            </a:r>
          </a:p>
          <a:p>
            <a:pPr>
              <a:lnSpc>
                <a:spcPts val="3800"/>
              </a:lnSpc>
            </a:pPr>
            <a:endParaRPr lang="ru-RU" sz="2800" dirty="0"/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    подача </a:t>
            </a:r>
            <a:r>
              <a:rPr lang="ru-RU" sz="2800" dirty="0"/>
              <a:t>участником конкурсного отбора </a:t>
            </a:r>
            <a:r>
              <a:rPr lang="ru-RU" sz="2800" dirty="0" smtClean="0"/>
              <a:t>заявки </a:t>
            </a:r>
            <a:r>
              <a:rPr lang="ru-RU" sz="2800" dirty="0"/>
              <a:t>после даты и (или) времени, определенных для </a:t>
            </a:r>
            <a:r>
              <a:rPr lang="ru-RU" sz="2800" dirty="0" smtClean="0"/>
              <a:t>подачи</a:t>
            </a:r>
            <a:br>
              <a:rPr lang="ru-RU" sz="2800" dirty="0" smtClean="0"/>
            </a:br>
            <a:r>
              <a:rPr lang="ru-RU" sz="2800" dirty="0" smtClean="0"/>
              <a:t>        заявок</a:t>
            </a:r>
          </a:p>
          <a:p>
            <a:pPr>
              <a:lnSpc>
                <a:spcPts val="3800"/>
              </a:lnSpc>
            </a:pPr>
            <a:endParaRPr lang="ru-RU" sz="2800" dirty="0"/>
          </a:p>
          <a:p>
            <a:pPr>
              <a:lnSpc>
                <a:spcPts val="3800"/>
              </a:lnSpc>
              <a:buFont typeface="Wingdings" panose="05000000000000000000" pitchFamily="2" charset="2"/>
              <a:buChar char="ü"/>
            </a:pPr>
            <a:r>
              <a:rPr lang="ru-RU" sz="2800" dirty="0"/>
              <a:t> </a:t>
            </a:r>
            <a:r>
              <a:rPr lang="ru-RU" sz="2800" dirty="0" smtClean="0"/>
              <a:t>    проект </a:t>
            </a:r>
            <a:r>
              <a:rPr lang="ru-RU" sz="2800" dirty="0"/>
              <a:t>грантополучателя имеет стоимость менее 5 млн рублей.</a:t>
            </a:r>
          </a:p>
          <a:p>
            <a:pPr>
              <a:lnSpc>
                <a:spcPts val="3800"/>
              </a:lnSpc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36650" y="549275"/>
            <a:ext cx="18122269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Заявка признается надлежащей, если она соответствует требованиям,</a:t>
            </a:r>
            <a:b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указанным в объявлении, и при отсутствии основания для отклонения</a:t>
            </a:r>
            <a:b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заявки  </a:t>
            </a:r>
            <a:endParaRPr lang="ru-RU" sz="3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07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856" y="320675"/>
            <a:ext cx="19354800" cy="10710624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ПЕРЕЧЕНЬ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вопросов, по которым проводится </a:t>
            </a:r>
            <a:r>
              <a:rPr lang="ru-RU" sz="3600" b="1" dirty="0" smtClean="0">
                <a:solidFill>
                  <a:srgbClr val="C00000"/>
                </a:solidFill>
              </a:rPr>
              <a:t>собеседование</a:t>
            </a:r>
          </a:p>
          <a:p>
            <a:pPr algn="ctr"/>
            <a:endParaRPr lang="ru-RU" sz="3600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сельскохозяйственного потребительского кооператива или начинающего сельскохозяйственного потребительского кооператива (отрасль сельского хозяйства, вид производимой продукции, планируемые приобретения, их необходимость для реализации проекта грантополучателя, ожидаемые результаты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Собственные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ресурсы сельскохозяйственного потребительского кооператива или начинающего сельскохозяйственного потребительского кооператива (здания, сооружения, помещения, сельскохозяйственная техника, оборудование, посевные площади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Социально-экономическая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значимость проекта грантополучателя (количество планируемых к созданию рабочих мест, размер заработной платы, вид налогообложения, планируемые отчисления и налоговые выплаты, срок окупаемости проекта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грантополучателя)</a:t>
            </a:r>
          </a:p>
          <a:p>
            <a:pPr marL="514350" indent="-514350" algn="just">
              <a:buAutoNum type="arabicPeriod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Планируемые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ассортимент производимой продукции, объемы производства и реализации сельскохозяйственной продукции (на начало и на конец реализации проекта создания и (или) развития хозяйства), рынки сбыта производимой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присутствие участника конкурсного отбора на защите проекта грантополучателя является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обязательным!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интересов участника конкурсного отбора на защите проекта грантополучателя иными лицами 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допускается!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322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0450" y="3245473"/>
            <a:ext cx="16915583" cy="55399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Основания для отказа в предоставлении Гранта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908050" y="4435475"/>
            <a:ext cx="18038414" cy="5170646"/>
          </a:xfrm>
          <a:ln>
            <a:solidFill>
              <a:srgbClr val="00B0F0"/>
            </a:solidFill>
          </a:ln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неявка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на очное собеседование, а также на участие в собеседовании посредством видео-конференц-связи либо наличие технических неполадок в оборудовании у кооператива, не позволяющих произвести оценку проекта получателя Гранта или ответов на вопросы комиссии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Министерства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получение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участником конкурсного отбора по результатам оценки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заявки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балла меньше минимального проходного балла, установленного 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объявлении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несоответствие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представленных участником конкурсного отбора документов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требованиям Порядка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, или непредставление (представление не в полном объеме)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документов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установление факта недостоверности представленной участником конкурсного отбора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информации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050" y="625475"/>
            <a:ext cx="19126200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Победителем конкурсного отбора признаются участники,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включенные  </a:t>
            </a:r>
          </a:p>
          <a:p>
            <a:pPr algn="just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в рейтинг сформированный комиссией Министерства агропромышленного комплекса Пермского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края по результатам ранжирования заявок,  набравших в совокупности не менее минимального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проходного балла в порядке присвоения заявке регистрационного номера в системе ЭБ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259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650" y="149225"/>
            <a:ext cx="19430999" cy="11264622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ОБЯЗАТЕЛЬСТВА ГРАНТОПОЛУЧАТЕЛЯ</a:t>
            </a:r>
          </a:p>
          <a:p>
            <a:pPr algn="ctr"/>
            <a:endParaRPr lang="ru-RU" sz="36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 в течение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24 месяцев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его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</a:t>
            </a: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трудоустроить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постоянную работу новых работников исходя из расчета трудоустройства на постоянную работу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одного нового работника на каждые 10 млн рублей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гранта, но не менее одного нового работника на один грант, в срок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24 месяцев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предоставления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деятельность, на которую предоставлен грант в течение не менее 5 лет с даты получения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сохранять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созданные рабочие места в рамках реализации проекта грантополучателя и представлять отчетность об их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сохранении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достижение значения результата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гранта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достижение значений плановых показателей деятельности, предусмотренных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проектом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отчетность о реализации проекта грантополучателя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использовать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имущество, приобретенное с участием гранта, в финансово-хозяйственной деятельности, которое должно находиться по адресу осуществления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совершать действий по продаже, дарению, передаче в аренду, обмену,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отчуждению или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иным образом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5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согласовывать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продление срока использования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с Минагро Пермского края (при наступлении обстоятельств непреодолимой 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силы, документарное подтверждение)</a:t>
            </a:r>
          </a:p>
          <a:p>
            <a:pPr algn="just"/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согласовывать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внесение изменений в план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расходов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Минагро Пермского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края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достижения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значений плановых показателей деятельности согласовывать внесение изменений в плановые показатели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 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1 апреля года следующего за отчетным предоставить документы)</a:t>
            </a:r>
          </a:p>
          <a:p>
            <a:endParaRPr lang="ru-RU" sz="2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6803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2956" y="473075"/>
            <a:ext cx="19278600" cy="944874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субсидий на возмещение части затрат сельскохозяйственным кооперативам на развитие материально-технической базы и закуп сельскохозяйственной продукции у членов кооператива № 412-п от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01.07.2024 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Электронный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</a:t>
            </a:r>
            <a:endParaRPr lang="ru-RU" sz="3600" b="1" spc="-229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Сельскохозяйственный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потребительский кооператив (далее – СПОК)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 юридическое лицо, являющееся субъектом малого и среднего предпринимательства, зарегистрированное на сельской территории или на территории сельской агломерации, осуществляющее деятельность по заготовке, хранению, подработке, переработке, сортировке, убою, первичной переработке, охлаждению, подготовке к реализации, транспортировке и реализации сельскохозяйственной продукции, дикорастущих пищевых ресурсов, а также продуктов переработки указанной продукции, объединяющее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5 граждан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 и (или)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сельскохозяйственных товаропроизводителей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(кроме ассоциированных членов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/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понятию "сельскохозяйственный потребительский кооператив" также относится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потребительское общество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созданное в соответствии с Федеральным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19 июня 1992 г. N 3085-1 "О потребительской кооперации (потребительских обществах, их союзах) в Российской Федерации", не менее 70 процентов выручки которого формируется за счет осуществления видов деятельности по заготовке, хранению, переработке и сбыту сельскохозяйственной продукции, дикорастущих пищевых ресурсов, а также продуктов переработки указанной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</a:t>
            </a: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Затраты сельскохозяйственного потребительского кооператива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средства, уплаченные сельскохозяйственным потребительским кооперативом своим членам за произведенную ими сельскохозяйственную продукцию или собранные пищевые лесные ресурсы (дикорастущие плоды, ягоды, орехи, грибы, семена и подобные лесные ресурсы) в целях их дальнейшей реализации или переработки с последующей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реализацией</a:t>
            </a: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Неделимый фонд кооператива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часть имущества кооператива, которая не подлежит в период существования кооператива разделу на паи членов кооператива и ассоциированных членов кооператива или выплате при прекращении ими членства в кооперативе и используемая на цели, определенные настоящим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Порядком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65505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2250" y="396875"/>
            <a:ext cx="19105214" cy="9889887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Требования к сельскохозяйственным товаропроизводителям: </a:t>
            </a:r>
          </a:p>
          <a:p>
            <a:pPr algn="ctr"/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указанным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статье 3 Федерального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закона от 29 декабря 2006 г. N 264-ФЗ "О развитии сельского хозяйства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</a:p>
          <a:p>
            <a:pPr>
              <a:lnSpc>
                <a:spcPts val="2500"/>
              </a:lnSpc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осуществляющим сельскохозяйственную деятельность на сельской территории или в сельской агломерации Пермского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края</a:t>
            </a: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реестр получателей государственной поддержки сельскохозяйственного производства, утвержденный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</a:t>
            </a:r>
          </a:p>
          <a:p>
            <a:pPr>
              <a:lnSpc>
                <a:spcPts val="2500"/>
              </a:lnSpc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кооперативов отсутствует просроченная (неурегулированная) задолженность по возврату в бюджет Пермского края иных субсидий, бюджетных инвестиций, а также иной просроченной (неурегулированной) задолженности по денежным обязательствам перед Пермским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краем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2500"/>
              </a:lnSpc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- юридические лица не находятся в процессе ликвидации, в отношении них не введена процедура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банкротства</a:t>
            </a:r>
          </a:p>
          <a:p>
            <a:pPr>
              <a:lnSpc>
                <a:spcPts val="2500"/>
              </a:lnSpc>
            </a:pP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не являются иностранными юридическими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лицами</a:t>
            </a: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не должны получать средства из бюджета Пермского края на основании иных нормативных правовых актов на цель, указанную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пункте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 Порядка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не находятся в перечне организаций и физических лиц, в отношении которых имеются сведения об их причастности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экстремистской деятельности или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терроризму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не находятся в составляемых в рамках реализации полномочий, предусмотренных главой VII Устава ООН, Советом Безопасности ООН или органами, специально созданными решениями Совета Безопасности ООН, перечнях организаций и физических лиц, связанных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террористическими организациями и террористами или с распространением оружия массового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уничтожения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кооперативы не являются иностранными агентами в соответствии с Федеральным законом от 14 июля 2022 г. N 255-ФЗ "О контроле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деятельностью лиц, находящихся под иностранным влиянием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кооперативов на едином налоговом счете отсутствует или не превышает размер, определенный пунктом 3 статьи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Налогового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кодекса Российской Федерации, задолженность по уплате налогов, сборов и страховых взносов в бюджеты бюджетной системы Российской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2500"/>
              </a:lnSpc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кооперативами отчета о своем финансово-экономическом состоянии по форме, устанавливаемой Министерством сельского хозяйства Российской Федерации, в порядке и сроки, установленные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</a:t>
            </a:r>
          </a:p>
          <a:p>
            <a:pPr algn="just">
              <a:lnSpc>
                <a:spcPts val="2500"/>
              </a:lnSpc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Эффективность использования субсидии оценивается Министерством ежегодно на основании анализа достижения кооперативами значений результатов, в целях достижения которых предоставляется субсидия, установленных кооперативу в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Соглашении</a:t>
            </a:r>
            <a:endParaRPr lang="ru-RU" dirty="0"/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28099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7050" y="353039"/>
            <a:ext cx="19278600" cy="11910953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Субсидии предоставляются кооперативам при соблюдении следующих </a:t>
            </a:r>
            <a:r>
              <a:rPr lang="ru-RU" sz="2800" b="1" dirty="0" smtClean="0">
                <a:solidFill>
                  <a:srgbClr val="C00000"/>
                </a:solidFill>
              </a:rPr>
              <a:t>условий: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субъектом малого и среднего предпринимательства в соответствии с Федеральным законом от 24 июля 2007 г. N 209-ФЗ "О развитии малого и среднего предпринимательства в Российской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ооператив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 граждан и (или) 3 сельскохозяйственных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товаропроизводителей (кроме ассоциированных членов).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кооператива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сельскохозяйственных товаропроизводителей должны относиться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микропредприятиям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малым предприятиям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условиями, установленными Федеральным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законом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24 июля 2007 г. N 209-ФЗ "О развитии малого и среднего предпринимательства в Российской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документальное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фактически произведенных затрат </a:t>
            </a:r>
            <a:endParaRPr lang="ru-RU" sz="2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атраты не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возмещены в рамках предоставления иных форм государственной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заключенного между Министерством и кооперативом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Субсидия предоставляется кооперативам в целях возмещения части затрат, понесенных в текущем финансовом году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последующей передачи (реализации) приобретенного имущества в собственность членов (кроме ассоциированных членов) указанного кооператива. (перечень такого имущества определяется Министерством сельского хозяйства Российской Федерации и указан в приложении 1 к Порядку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 рогатого скота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замены крупного рогатого скота, больного или инфицированного лейкозом, принадлежащего членам (кроме ассоциированных членов) указанного кооператива на праве собственности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последующим внесением в неделимый фонд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сельскохозяйственной техники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специализированного автотранспорта, оборудования для организации хранения, переработки, упаковки, маркировки, транспортировки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сельскохозяйственной продукции и мобильных торговых объектов для оказания услуг членам кооператива (перечень такой техники, транспорта, оборудования и объектов определяется 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</a:t>
            </a:r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14.09.2023 № 25-01.2-02-242, от 30.07.2024 № </a:t>
            </a:r>
            <a:r>
              <a:rPr lang="ru-RU" sz="2400" b="1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25-01.2-02-174</a:t>
            </a:r>
            <a:r>
              <a:rPr lang="ru-RU" sz="2400" b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сельскохозяйственной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(кроме мяса свиней и свиней на убой) и (или) дикорастущих пищевых ресурсов у членов кооператива (кроме ассоциированных членов) и (или) у граждан, ведущих личные подсобные хозяйства, не являющихся членами этого кооператива.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лизинговых платежей за приобретенные в лизинг объекты для организации хранения, переработки, упаковки, маркировки и реализации сельскохозяйственной продукции, а также оборудование для их комплектации (перечень таких объектов и оборудования определяется приказом Министерства)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0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75728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88599" y="10848930"/>
            <a:ext cx="12509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1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45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7820" y="471052"/>
            <a:ext cx="185928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3600" spc="-120" dirty="0" smtClean="0">
                <a:solidFill>
                  <a:srgbClr val="C00000"/>
                </a:solidFill>
              </a:rPr>
              <a:t>Грант сельскохозяйственным потребительским кооперативам на развитие материально-технической базы </a:t>
            </a:r>
            <a:endParaRPr sz="4400" dirty="0">
              <a:solidFill>
                <a:srgbClr val="C00000"/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19883" y="9441735"/>
            <a:ext cx="18993106" cy="1367740"/>
            <a:chOff x="1539196" y="2303355"/>
            <a:chExt cx="16973550" cy="1150620"/>
          </a:xfrm>
        </p:grpSpPr>
        <p:sp>
          <p:nvSpPr>
            <p:cNvPr id="5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944631" y="2549989"/>
            <a:ext cx="18869063" cy="1301259"/>
            <a:chOff x="1591551" y="3879328"/>
            <a:chExt cx="16887266" cy="1586865"/>
          </a:xfrm>
        </p:grpSpPr>
        <p:sp>
          <p:nvSpPr>
            <p:cNvPr id="9" name="object 9"/>
            <p:cNvSpPr/>
            <p:nvPr/>
          </p:nvSpPr>
          <p:spPr>
            <a:xfrm>
              <a:off x="1672907" y="3879328"/>
              <a:ext cx="16805910" cy="1586865"/>
            </a:xfrm>
            <a:custGeom>
              <a:avLst/>
              <a:gdLst/>
              <a:ahLst/>
              <a:cxnLst/>
              <a:rect l="l" t="t" r="r" b="b"/>
              <a:pathLst>
                <a:path w="16805910" h="1586864">
                  <a:moveTo>
                    <a:pt x="16805804" y="0"/>
                  </a:moveTo>
                  <a:lnTo>
                    <a:pt x="0" y="0"/>
                  </a:lnTo>
                  <a:lnTo>
                    <a:pt x="0" y="1586332"/>
                  </a:lnTo>
                  <a:lnTo>
                    <a:pt x="16805804" y="1586332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91551" y="4552915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4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02302" y="4552474"/>
              <a:ext cx="269709" cy="308670"/>
            </a:xfrm>
            <a:prstGeom prst="rect">
              <a:avLst/>
            </a:prstGeom>
          </p:spPr>
        </p:pic>
      </p:grpSp>
      <p:grpSp>
        <p:nvGrpSpPr>
          <p:cNvPr id="12" name="object 12"/>
          <p:cNvGrpSpPr/>
          <p:nvPr/>
        </p:nvGrpSpPr>
        <p:grpSpPr>
          <a:xfrm>
            <a:off x="897509" y="4191601"/>
            <a:ext cx="18961544" cy="1418825"/>
            <a:chOff x="1591551" y="5882639"/>
            <a:chExt cx="17454486" cy="1150620"/>
          </a:xfrm>
        </p:grpSpPr>
        <p:sp>
          <p:nvSpPr>
            <p:cNvPr id="13" name="object 13"/>
            <p:cNvSpPr/>
            <p:nvPr/>
          </p:nvSpPr>
          <p:spPr>
            <a:xfrm>
              <a:off x="1706731" y="5882639"/>
              <a:ext cx="17339306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91551" y="6342556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4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5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5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91551" y="6342556"/>
              <a:ext cx="230361" cy="230362"/>
            </a:xfrm>
            <a:prstGeom prst="rect">
              <a:avLst/>
            </a:prstGeom>
          </p:spPr>
        </p:pic>
      </p:grpSp>
      <p:grpSp>
        <p:nvGrpSpPr>
          <p:cNvPr id="25" name="object 25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26" name="object 26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595256" y="9478869"/>
            <a:ext cx="177575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Порядок предоставления 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грантов сельскохозяйственным потребительским кооперативам на развитие материально-технической </a:t>
            </a:r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базы утвержден постановлением Правительства Пермского края от 15.07.2024 № 464- п</a:t>
            </a:r>
            <a:endParaRPr lang="ru-RU" sz="2800" b="1" dirty="0">
              <a:solidFill>
                <a:srgbClr val="000000"/>
              </a:solidFill>
              <a:latin typeface="TimesNewRomanPSM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83940" y="2956036"/>
            <a:ext cx="18033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08 декабря 1995 г. № 193-ФЗ «О сельскохозяйственной кооперации»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595257" y="4562351"/>
            <a:ext cx="177575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 от 19 июня 1992 г. № 3085-1 «О потребительской кооперации (потребительских обществах, их союзах)  </a:t>
            </a:r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53418" y="1726206"/>
            <a:ext cx="922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Нормативно-правовая база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3" name="object 4"/>
          <p:cNvGrpSpPr/>
          <p:nvPr/>
        </p:nvGrpSpPr>
        <p:grpSpPr>
          <a:xfrm>
            <a:off x="755708" y="6024300"/>
            <a:ext cx="19057164" cy="1334188"/>
            <a:chOff x="1539196" y="2303355"/>
            <a:chExt cx="16973550" cy="1150620"/>
          </a:xfrm>
        </p:grpSpPr>
        <p:sp>
          <p:nvSpPr>
            <p:cNvPr id="34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sp>
        <p:nvSpPr>
          <p:cNvPr id="37" name="Прямоугольник 36"/>
          <p:cNvSpPr/>
          <p:nvPr/>
        </p:nvSpPr>
        <p:spPr>
          <a:xfrm>
            <a:off x="1683940" y="6048749"/>
            <a:ext cx="178564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Российской Федерации от  14 июля 2012 г № 717 «О государственной программе развития сельского хозяйства и регулирования рынков сельскохозяйственной продукции, сырья и продовольствия»</a:t>
            </a:r>
            <a:endParaRPr lang="ru-RU" sz="2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8" name="object 4"/>
          <p:cNvGrpSpPr/>
          <p:nvPr/>
        </p:nvGrpSpPr>
        <p:grpSpPr>
          <a:xfrm>
            <a:off x="815077" y="7699676"/>
            <a:ext cx="18998030" cy="1367740"/>
            <a:chOff x="1539196" y="2303355"/>
            <a:chExt cx="16973550" cy="1150620"/>
          </a:xfrm>
        </p:grpSpPr>
        <p:sp>
          <p:nvSpPr>
            <p:cNvPr id="39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sp>
        <p:nvSpPr>
          <p:cNvPr id="42" name="Прямоугольник 41"/>
          <p:cNvSpPr/>
          <p:nvPr/>
        </p:nvSpPr>
        <p:spPr>
          <a:xfrm>
            <a:off x="1724252" y="7719555"/>
            <a:ext cx="179643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Постановление Правительства Пермского края от 01.07.2024 № 412- п «Об утверждении порядков предоставления субсидий на создание системы поддержки фермеров и развитие сельской кооперации»</a:t>
            </a:r>
            <a:endParaRPr lang="ru-RU" sz="2800" b="1" dirty="0">
              <a:solidFill>
                <a:srgbClr val="000000"/>
              </a:solidFill>
              <a:latin typeface="TimesNewRomanPS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4650" y="473075"/>
            <a:ext cx="19431000" cy="10433625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предоставлении субсидий на возмещение части затрат,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имущества в целях последующей передачи (реализации) приобретенного имущества в собственность членов (кроме ассоциированных членов) указанного кооператива: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имущества, передаваемого (реализуемого) в собственность одного члена кооператива, не может превышать 30% общей стоимости приобретенного имущества в целях последующей передачи (реализации) в собственность членов (кроме ассоциированных членов) указанного кооператива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стоимость имущества, передаваемого (реализуемого) в собственность членам кооператива, не может превышать 50% от стоимости приобретенного кооперативом имущества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приобретение имущества кооперативом у своих членов (в том числе ассоциированных), в том числе у бывших членов кооператива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допускается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предоставлении субсидий на возмещение части затрат,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крупного рогатого скота в целях замены крупного рогатого скота, больного или инфицированного лейкозом, принадлежащего членам (кроме ассоциированных членов) указанного кооператива на праве собственности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крупного рогатого скота, передаваемого (реализуемого) в собственность одного члена кооператива, не может превышать 30% общей стоимости приобретаемого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поголовья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приобретаемого крупного рогатого скота не должен превышать 2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 рогатого скота, передаваемого (реализуемого) в собственность членам кооператива, не может превышать 50% от стоимости приобретенного крупного рогатого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скота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 рогатого скота кооперативом у своих членов (в том числе ассоциированных), в том числе у бывших членов кооператива,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замены крупного рогатого скота, больного или инфицированного лейкозом, принадлежащего членам (кроме ассоциированных членов) кооператива, устанавливается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</a:t>
            </a:r>
          </a:p>
          <a:p>
            <a:pPr algn="just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субсидий на возмещение части затрат, приобретением и последующим внесением в неделимый фонд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 для оказания услуг членам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кооператива</a:t>
            </a:r>
          </a:p>
          <a:p>
            <a:pPr algn="ctr"/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 приобретенной сельскохозяйственной техники, специализированного автотранспорта, оборудования для организации хранения, переработки, упаковки, маркировки, транспортировки и реализации сельскохозяйственной продукции и мобильных торговых объектов для оказания услуг членам кооператива в году получения средств субсидии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3 лет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года 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имущества, транспорта, техники, оборудования, объектов, указанных в пункте 2.1.3 настоящего Порядка, кооперативом у своих членов (в том числе ассоциированных), в том числе у бывших членов кооператива,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сточником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возмещения затрат кооператива не может быть грант "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Агростартап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источником затрат кооператива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кредитные средства российских кредитных организаций, допускается внесение в неделимый фонд приобретенного имущества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полного погашения обязательств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предусмотренных кредитным договором, связанных с приобретением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транспорта, оборудования 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endParaRPr lang="ru-RU" dirty="0"/>
          </a:p>
        </p:txBody>
      </p:sp>
      <p:grpSp>
        <p:nvGrpSpPr>
          <p:cNvPr id="4" name="object 13"/>
          <p:cNvGrpSpPr/>
          <p:nvPr/>
        </p:nvGrpSpPr>
        <p:grpSpPr>
          <a:xfrm>
            <a:off x="27607" y="168275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5409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250" y="317500"/>
            <a:ext cx="19050000" cy="9841156"/>
          </a:xfrm>
        </p:spPr>
        <p:txBody>
          <a:bodyPr/>
          <a:lstStyle/>
          <a:p>
            <a:endParaRPr lang="ru-RU" dirty="0"/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2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 </a:t>
            </a:r>
            <a:r>
              <a:rPr lang="ru-RU" sz="2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предоставлении субсидий на возмещение части затрат, закупка сельскохозяйственной продукции (кроме мяса свиней и свиней на убой) и (или) дикорастущих пищевых ресурсов у членов кооператива (кроме ассоциированных членов) и (или) у граждан, ведущих личные подсобные хозяйства, не являющихся членами этого кооператива </a:t>
            </a:r>
            <a:endParaRPr lang="ru-RU" sz="22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 и (или) дикорастущих пищевых ресурсов, закупленной у одного члена кооператива и (или) у гражданина, ведущего личное подсобное хозяйство, не являющегося членом этого кооператива, не должен превышать 15% всего объема продукции в стоимостном выражении, закупленной указанным кооперативом у членов кооператива и (или) у граждан, ведущих личные подсобные хозяйства, не являющихся членом этого кооператива,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итогам отчетного бухгалтерского периода (квартала) текущего финансового года, за который предоставляется возмещение части затрат.</a:t>
            </a:r>
          </a:p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случае если объем продукции и (или) дикорастущих пищевых ресурсов, закупленных у одного члена кооператива и (или) у гражданина, ведущего личное подсобное хозяйство, не являющегося членом этого кооператива, превышает 15% всего объема продукции в стоимостном выражении, закупленной указанным кооперативом у членов кооператива и (или) у граждан, ведущих личные подсобные хозяйства, не являющихся членами этого кооператива,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итогам отчетного бухгалтерского периода (квартала) текущего финансового года, возмещение части затрат, связанных с закупкой сельскохозяйственной продукции, осуществляется на основании расчета указанного максимального объема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 затрат кооперативов на закупку сельскохозяйственной продукции и (или) дикорастущих пищевых ресурсов у членов кооператива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(или) у граждан, ведущих личные подсобные хозяйства, не являющихся членами этого кооператива, за IV квартал отчетного финансового года может быть осуществлено в первом полугодии года, следующего за отчетным годом, в случае, если эти затраты не возмещались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ранее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части затрат кооперативов на закупку сельскохозяйственной продукции и (или) дикорастущих пищевых ресурсов у членов кооператива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(или) у граждан, ведущих личные подсобные хозяйства, не являющихся членами этого кооператива, может осуществляться за несколько кварталов текущего финансового года, если эти затраты не возмещались ранее в текущем отчетном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году</a:t>
            </a:r>
          </a:p>
          <a:p>
            <a:pPr algn="just"/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предоставлении субсидий на возмещение части </a:t>
            </a:r>
            <a:r>
              <a:rPr lang="ru-RU" sz="2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затрат, </a:t>
            </a:r>
            <a:r>
              <a:rPr lang="ru-RU" sz="2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лизинговых платежей за приобретенные в лизинг объекты для организации хранения, переработки, упаковки, маркировки и реализации сельскохозяйственной продукции, а также оборудование для их комплектации </a:t>
            </a:r>
            <a:endParaRPr lang="ru-RU" sz="22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 договора финансовой аренды (лизинга) соответствует перечню, утвержденному приказом Министерства, и передан кооперативу, подавшему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Заявку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документальное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подтверждение фактически произведенных затрат на уплату лизинговых платежей по договору финансовой аренды (лизинга) за приобретенные в лизинг объекты для организации хранения, переработки, упаковки, маркировки и реализации сельскохозяйственной продукции, а также оборудование для 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комплектации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 осуществляется за фактически внесенные платежи в течение срока действия договора финансовой аренды (договора лизинга).</a:t>
            </a:r>
          </a:p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27607" y="168275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58180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0850" y="238657"/>
            <a:ext cx="193001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субсидий на возмещение части затрат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СПоК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материально-технической 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базы и закуп сельскохозяйственной продукции у членов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кооператива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97699" y="1586675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субсидии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возмещение: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5959" y="2109895"/>
            <a:ext cx="18955028" cy="701730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50%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 и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3 млн рублей на один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приобретение имущества</a:t>
            </a:r>
            <a:b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последующей передачи (реализации) в собственность членов СПоК (кроме ассоциированных членов</a:t>
            </a:r>
          </a:p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50% затрат и не более 10 млн рублей на один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приобретении КРС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в целях замены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больного или инфицированного лейкозом скота</a:t>
            </a:r>
          </a:p>
          <a:p>
            <a:pPr algn="just">
              <a:lnSpc>
                <a:spcPts val="3000"/>
              </a:lnSpc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50% затрат и не более 10 млн рублей на один кооператив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приобретении</a:t>
            </a:r>
            <a:b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последующем занесением в неделимый фонд сельскохозяйственной техники, специализированного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</a:t>
            </a:r>
          </a:p>
          <a:p>
            <a:pPr algn="just">
              <a:lnSpc>
                <a:spcPts val="3000"/>
              </a:lnSpc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 затрат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закуп с/х продукции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(кроме мяса свиней и свиней на убой) и (или) дикорастущих пищевых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ресурсов у членов кооператива и (или) ЛПХ не являющихся членами кооператива. Размер %  (10,12 и 15)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возмещения затрат зависит от выручки от реализации продукции, закупленной у членов кооператива по итогам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отчетного бухгалтерского периода (квартала) текущего финансового года, за который предоставляется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возмещение  </a:t>
            </a:r>
          </a:p>
          <a:p>
            <a:pPr algn="just">
              <a:lnSpc>
                <a:spcPts val="3000"/>
              </a:lnSpc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342900" algn="just">
              <a:lnSpc>
                <a:spcPts val="3000"/>
              </a:lnSpc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20% затрат и не более 5 млн рублей на один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уплате лизинговых платежей </a:t>
            </a:r>
            <a:b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приобретенные в лизинг объекты для организации хранения, переработки, упаковки, маркировки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и реализации с/х продукции, а также оборудование для их комплектации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12850" y="9367223"/>
            <a:ext cx="18538137" cy="166199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Результатом предоставления субсидии является количество принятых членов кооператива - сельскохозяйственных товаропроизводителей в текущем финансовом году 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5), </a:t>
            </a:r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единиц</a:t>
            </a:r>
            <a:endParaRPr lang="ru-RU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91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650" y="930275"/>
            <a:ext cx="18745200" cy="10156627"/>
          </a:xfrm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заявке прилагаются электронные копии:</a:t>
            </a:r>
          </a:p>
          <a:p>
            <a:pPr algn="ctr"/>
            <a:endParaRPr lang="ru-RU" sz="36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справки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ревизионного союза сельскохозяйственных кооперативов о членстве кооператива в ревизионном союзе сельскохозяйственных кооперативов в соответствии с Федеральным законом от 08 декабря 1995 г.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193-ФЗ "О сельскохозяйственной кооперации" на дату не ранее чем за месяц до даты представления кооперативом документов для участия в отборе в соответствии с пунктом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настоящего Порядка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устав кооператива</a:t>
            </a:r>
          </a:p>
          <a:p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выписки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решения общего собрания членов кооператива о количестве членов кооператива - сельскохозяйственных товаропроизводителей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указанием наименований членов кооператива и даты вступления в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статистических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данных по форме федерального статистического наблюдения N 1-кооператив "Сведения о деятельности перерабатывающего сельскохозяйственного потребительского кооператива", и (или) по форме федерального статистического наблюдения N 2-кооператив "Сведения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 снабженческо-сбытовых сельскохозяйственных потребительских кооперативов", и (или) по форме федерального статистического наблюдения N 4-кооператив "Сведения о деятельности сельскохозяйственных потребительских кооперативов (за исключением перерабатывающих, снабженческо-сбытовых и кредитных)" и (или) информации о результатах деятельности сельскохозяйственных потребительских кооперативов (кроме кредитных) по форме N 1-СПР, утвержденной приказом Министерства сельского хозяйства Российской Федерации.</a:t>
            </a:r>
          </a:p>
          <a:p>
            <a:endParaRPr lang="ru-RU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31226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0" y="1082675"/>
            <a:ext cx="19431000" cy="830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24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61"/>
                </a:lnTo>
                <a:lnTo>
                  <a:pt x="20104099" y="11308561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6" y="0"/>
            <a:ext cx="20104665" cy="11308715"/>
            <a:chOff x="-6" y="0"/>
            <a:chExt cx="20104665" cy="11308715"/>
          </a:xfrm>
        </p:grpSpPr>
        <p:sp>
          <p:nvSpPr>
            <p:cNvPr id="4" name="object 4"/>
            <p:cNvSpPr/>
            <p:nvPr/>
          </p:nvSpPr>
          <p:spPr>
            <a:xfrm>
              <a:off x="12504773" y="53532"/>
              <a:ext cx="7599680" cy="9666605"/>
            </a:xfrm>
            <a:custGeom>
              <a:avLst/>
              <a:gdLst/>
              <a:ahLst/>
              <a:cxnLst/>
              <a:rect l="l" t="t" r="r" b="b"/>
              <a:pathLst>
                <a:path w="7599680" h="9666605">
                  <a:moveTo>
                    <a:pt x="7599321" y="0"/>
                  </a:moveTo>
                  <a:lnTo>
                    <a:pt x="0" y="7599320"/>
                  </a:lnTo>
                  <a:lnTo>
                    <a:pt x="2066763" y="9666080"/>
                  </a:lnTo>
                  <a:lnTo>
                    <a:pt x="7599321" y="4133522"/>
                  </a:lnTo>
                  <a:lnTo>
                    <a:pt x="75993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66064" y="2372332"/>
              <a:ext cx="6538595" cy="5610225"/>
            </a:xfrm>
            <a:custGeom>
              <a:avLst/>
              <a:gdLst/>
              <a:ahLst/>
              <a:cxnLst/>
              <a:rect l="l" t="t" r="r" b="b"/>
              <a:pathLst>
                <a:path w="6538594" h="5610225">
                  <a:moveTo>
                    <a:pt x="1258824" y="5227599"/>
                  </a:moveTo>
                  <a:lnTo>
                    <a:pt x="1126210" y="5095303"/>
                  </a:lnTo>
                  <a:lnTo>
                    <a:pt x="960882" y="5261026"/>
                  </a:lnTo>
                  <a:lnTo>
                    <a:pt x="795070" y="5095583"/>
                  </a:lnTo>
                  <a:lnTo>
                    <a:pt x="629767" y="5261330"/>
                  </a:lnTo>
                  <a:lnTo>
                    <a:pt x="629450" y="5261597"/>
                  </a:lnTo>
                  <a:lnTo>
                    <a:pt x="629145" y="5261330"/>
                  </a:lnTo>
                  <a:lnTo>
                    <a:pt x="463384" y="5096002"/>
                  </a:lnTo>
                  <a:lnTo>
                    <a:pt x="297942" y="5261851"/>
                  </a:lnTo>
                  <a:lnTo>
                    <a:pt x="132270" y="5096548"/>
                  </a:lnTo>
                  <a:lnTo>
                    <a:pt x="0" y="5229174"/>
                  </a:lnTo>
                  <a:lnTo>
                    <a:pt x="298284" y="5526760"/>
                  </a:lnTo>
                  <a:lnTo>
                    <a:pt x="463740" y="5360860"/>
                  </a:lnTo>
                  <a:lnTo>
                    <a:pt x="629462" y="5526214"/>
                  </a:lnTo>
                  <a:lnTo>
                    <a:pt x="629780" y="5525833"/>
                  </a:lnTo>
                  <a:lnTo>
                    <a:pt x="630110" y="5526214"/>
                  </a:lnTo>
                  <a:lnTo>
                    <a:pt x="630491" y="5525833"/>
                  </a:lnTo>
                  <a:lnTo>
                    <a:pt x="795020" y="5360860"/>
                  </a:lnTo>
                  <a:lnTo>
                    <a:pt x="795413" y="5360467"/>
                  </a:lnTo>
                  <a:lnTo>
                    <a:pt x="961199" y="5525935"/>
                  </a:lnTo>
                  <a:lnTo>
                    <a:pt x="1126286" y="5360467"/>
                  </a:lnTo>
                  <a:lnTo>
                    <a:pt x="1224661" y="5261851"/>
                  </a:lnTo>
                  <a:lnTo>
                    <a:pt x="1224902" y="5261597"/>
                  </a:lnTo>
                  <a:lnTo>
                    <a:pt x="1225486" y="5261026"/>
                  </a:lnTo>
                  <a:lnTo>
                    <a:pt x="1258824" y="5227599"/>
                  </a:lnTo>
                  <a:close/>
                </a:path>
                <a:path w="6538594" h="5610225">
                  <a:moveTo>
                    <a:pt x="1878469" y="3164408"/>
                  </a:moveTo>
                  <a:lnTo>
                    <a:pt x="1871916" y="3116110"/>
                  </a:lnTo>
                  <a:lnTo>
                    <a:pt x="1853565" y="3072714"/>
                  </a:lnTo>
                  <a:lnTo>
                    <a:pt x="1825117" y="3035960"/>
                  </a:lnTo>
                  <a:lnTo>
                    <a:pt x="1788312" y="3007588"/>
                  </a:lnTo>
                  <a:lnTo>
                    <a:pt x="1744891" y="2989326"/>
                  </a:lnTo>
                  <a:lnTo>
                    <a:pt x="1696567" y="2982887"/>
                  </a:lnTo>
                  <a:lnTo>
                    <a:pt x="1648307" y="2989440"/>
                  </a:lnTo>
                  <a:lnTo>
                    <a:pt x="1604949" y="3007817"/>
                  </a:lnTo>
                  <a:lnTo>
                    <a:pt x="1568246" y="3036290"/>
                  </a:lnTo>
                  <a:lnTo>
                    <a:pt x="1539900" y="3073108"/>
                  </a:lnTo>
                  <a:lnTo>
                    <a:pt x="1521650" y="3116542"/>
                  </a:lnTo>
                  <a:lnTo>
                    <a:pt x="1515224" y="3164865"/>
                  </a:lnTo>
                  <a:lnTo>
                    <a:pt x="1521764" y="3213138"/>
                  </a:lnTo>
                  <a:lnTo>
                    <a:pt x="1540129" y="3256508"/>
                  </a:lnTo>
                  <a:lnTo>
                    <a:pt x="1568564" y="3293237"/>
                  </a:lnTo>
                  <a:lnTo>
                    <a:pt x="1605343" y="3321596"/>
                  </a:lnTo>
                  <a:lnTo>
                    <a:pt x="1648739" y="3339858"/>
                  </a:lnTo>
                  <a:lnTo>
                    <a:pt x="1697012" y="3346285"/>
                  </a:lnTo>
                  <a:lnTo>
                    <a:pt x="1745322" y="3339744"/>
                  </a:lnTo>
                  <a:lnTo>
                    <a:pt x="1788706" y="3321380"/>
                  </a:lnTo>
                  <a:lnTo>
                    <a:pt x="1825434" y="3292919"/>
                  </a:lnTo>
                  <a:lnTo>
                    <a:pt x="1853793" y="3256127"/>
                  </a:lnTo>
                  <a:lnTo>
                    <a:pt x="1872043" y="3212706"/>
                  </a:lnTo>
                  <a:lnTo>
                    <a:pt x="1878469" y="3164408"/>
                  </a:lnTo>
                  <a:close/>
                </a:path>
                <a:path w="6538594" h="5610225">
                  <a:moveTo>
                    <a:pt x="2244369" y="5608802"/>
                  </a:moveTo>
                  <a:lnTo>
                    <a:pt x="2243455" y="4877257"/>
                  </a:lnTo>
                  <a:lnTo>
                    <a:pt x="2243226" y="4692942"/>
                  </a:lnTo>
                  <a:lnTo>
                    <a:pt x="2242832" y="4381474"/>
                  </a:lnTo>
                  <a:lnTo>
                    <a:pt x="2242540" y="4143933"/>
                  </a:lnTo>
                  <a:lnTo>
                    <a:pt x="1413624" y="4144962"/>
                  </a:lnTo>
                  <a:lnTo>
                    <a:pt x="1413624" y="4512894"/>
                  </a:lnTo>
                  <a:lnTo>
                    <a:pt x="1413573" y="4561510"/>
                  </a:lnTo>
                  <a:lnTo>
                    <a:pt x="1398993" y="4607534"/>
                  </a:lnTo>
                  <a:lnTo>
                    <a:pt x="1369504" y="4648466"/>
                  </a:lnTo>
                  <a:lnTo>
                    <a:pt x="1328661" y="4678057"/>
                  </a:lnTo>
                  <a:lnTo>
                    <a:pt x="1282280" y="4692878"/>
                  </a:lnTo>
                  <a:lnTo>
                    <a:pt x="1234046" y="4692942"/>
                  </a:lnTo>
                  <a:lnTo>
                    <a:pt x="1187627" y="4678235"/>
                  </a:lnTo>
                  <a:lnTo>
                    <a:pt x="1146695" y="4648759"/>
                  </a:lnTo>
                  <a:lnTo>
                    <a:pt x="1117092" y="4607890"/>
                  </a:lnTo>
                  <a:lnTo>
                    <a:pt x="1102258" y="4561510"/>
                  </a:lnTo>
                  <a:lnTo>
                    <a:pt x="1102321" y="4512894"/>
                  </a:lnTo>
                  <a:lnTo>
                    <a:pt x="1116914" y="4466844"/>
                  </a:lnTo>
                  <a:lnTo>
                    <a:pt x="1146429" y="4425899"/>
                  </a:lnTo>
                  <a:lnTo>
                    <a:pt x="1187284" y="4396333"/>
                  </a:lnTo>
                  <a:lnTo>
                    <a:pt x="1233665" y="4381512"/>
                  </a:lnTo>
                  <a:lnTo>
                    <a:pt x="1282001" y="4381512"/>
                  </a:lnTo>
                  <a:lnTo>
                    <a:pt x="1328293" y="4396194"/>
                  </a:lnTo>
                  <a:lnTo>
                    <a:pt x="1369212" y="4425670"/>
                  </a:lnTo>
                  <a:lnTo>
                    <a:pt x="1398790" y="4466526"/>
                  </a:lnTo>
                  <a:lnTo>
                    <a:pt x="1413624" y="4512894"/>
                  </a:lnTo>
                  <a:lnTo>
                    <a:pt x="1413624" y="4144962"/>
                  </a:lnTo>
                  <a:lnTo>
                    <a:pt x="777697" y="4145750"/>
                  </a:lnTo>
                  <a:lnTo>
                    <a:pt x="778611" y="4878184"/>
                  </a:lnTo>
                  <a:lnTo>
                    <a:pt x="1511007" y="4877727"/>
                  </a:lnTo>
                  <a:lnTo>
                    <a:pt x="1511935" y="5609717"/>
                  </a:lnTo>
                  <a:lnTo>
                    <a:pt x="2244369" y="5608802"/>
                  </a:lnTo>
                  <a:close/>
                </a:path>
                <a:path w="6538594" h="5610225">
                  <a:moveTo>
                    <a:pt x="2332799" y="3163836"/>
                  </a:moveTo>
                  <a:lnTo>
                    <a:pt x="2326246" y="3115538"/>
                  </a:lnTo>
                  <a:lnTo>
                    <a:pt x="2307869" y="3072142"/>
                  </a:lnTo>
                  <a:lnTo>
                    <a:pt x="2279421" y="3035401"/>
                  </a:lnTo>
                  <a:lnTo>
                    <a:pt x="2242616" y="3007017"/>
                  </a:lnTo>
                  <a:lnTo>
                    <a:pt x="2199195" y="2988754"/>
                  </a:lnTo>
                  <a:lnTo>
                    <a:pt x="2150884" y="2982315"/>
                  </a:lnTo>
                  <a:lnTo>
                    <a:pt x="2102586" y="2988868"/>
                  </a:lnTo>
                  <a:lnTo>
                    <a:pt x="2059203" y="3007245"/>
                  </a:lnTo>
                  <a:lnTo>
                    <a:pt x="2022462" y="3035719"/>
                  </a:lnTo>
                  <a:lnTo>
                    <a:pt x="1994103" y="3072536"/>
                  </a:lnTo>
                  <a:lnTo>
                    <a:pt x="1975840" y="3115983"/>
                  </a:lnTo>
                  <a:lnTo>
                    <a:pt x="1969414" y="3164294"/>
                  </a:lnTo>
                  <a:lnTo>
                    <a:pt x="1975954" y="3212579"/>
                  </a:lnTo>
                  <a:lnTo>
                    <a:pt x="1994331" y="3255949"/>
                  </a:lnTo>
                  <a:lnTo>
                    <a:pt x="2022779" y="3292678"/>
                  </a:lnTo>
                  <a:lnTo>
                    <a:pt x="2059597" y="3321037"/>
                  </a:lnTo>
                  <a:lnTo>
                    <a:pt x="2103018" y="3339287"/>
                  </a:lnTo>
                  <a:lnTo>
                    <a:pt x="2151342" y="3345726"/>
                  </a:lnTo>
                  <a:lnTo>
                    <a:pt x="2199627" y="3339173"/>
                  </a:lnTo>
                  <a:lnTo>
                    <a:pt x="2243010" y="3320808"/>
                  </a:lnTo>
                  <a:lnTo>
                    <a:pt x="2279739" y="3292360"/>
                  </a:lnTo>
                  <a:lnTo>
                    <a:pt x="2308110" y="3255556"/>
                  </a:lnTo>
                  <a:lnTo>
                    <a:pt x="2326373" y="3212134"/>
                  </a:lnTo>
                  <a:lnTo>
                    <a:pt x="2332799" y="3163836"/>
                  </a:lnTo>
                  <a:close/>
                </a:path>
                <a:path w="6538594" h="5610225">
                  <a:moveTo>
                    <a:pt x="2786519" y="3163278"/>
                  </a:moveTo>
                  <a:lnTo>
                    <a:pt x="2779966" y="3114979"/>
                  </a:lnTo>
                  <a:lnTo>
                    <a:pt x="2761602" y="3071584"/>
                  </a:lnTo>
                  <a:lnTo>
                    <a:pt x="2733167" y="3034830"/>
                  </a:lnTo>
                  <a:lnTo>
                    <a:pt x="2696362" y="3006458"/>
                  </a:lnTo>
                  <a:lnTo>
                    <a:pt x="2652941" y="2988183"/>
                  </a:lnTo>
                  <a:lnTo>
                    <a:pt x="2604630" y="2981756"/>
                  </a:lnTo>
                  <a:lnTo>
                    <a:pt x="2556332" y="2988297"/>
                  </a:lnTo>
                  <a:lnTo>
                    <a:pt x="2512949" y="3006674"/>
                  </a:lnTo>
                  <a:lnTo>
                    <a:pt x="2476220" y="3035147"/>
                  </a:lnTo>
                  <a:lnTo>
                    <a:pt x="2447848" y="3071977"/>
                  </a:lnTo>
                  <a:lnTo>
                    <a:pt x="2429586" y="3115411"/>
                  </a:lnTo>
                  <a:lnTo>
                    <a:pt x="2423147" y="3163735"/>
                  </a:lnTo>
                  <a:lnTo>
                    <a:pt x="2429700" y="3212007"/>
                  </a:lnTo>
                  <a:lnTo>
                    <a:pt x="2448077" y="3255378"/>
                  </a:lnTo>
                  <a:lnTo>
                    <a:pt x="2476538" y="3292106"/>
                  </a:lnTo>
                  <a:lnTo>
                    <a:pt x="2513342" y="3320465"/>
                  </a:lnTo>
                  <a:lnTo>
                    <a:pt x="2556776" y="3338728"/>
                  </a:lnTo>
                  <a:lnTo>
                    <a:pt x="2605087" y="3345154"/>
                  </a:lnTo>
                  <a:lnTo>
                    <a:pt x="2653385" y="3338601"/>
                  </a:lnTo>
                  <a:lnTo>
                    <a:pt x="2696768" y="3320237"/>
                  </a:lnTo>
                  <a:lnTo>
                    <a:pt x="2733484" y="3291789"/>
                  </a:lnTo>
                  <a:lnTo>
                    <a:pt x="2761843" y="3254984"/>
                  </a:lnTo>
                  <a:lnTo>
                    <a:pt x="2780093" y="3211576"/>
                  </a:lnTo>
                  <a:lnTo>
                    <a:pt x="2786519" y="3163278"/>
                  </a:lnTo>
                  <a:close/>
                </a:path>
                <a:path w="6538594" h="5610225">
                  <a:moveTo>
                    <a:pt x="4121810" y="2688412"/>
                  </a:moveTo>
                  <a:lnTo>
                    <a:pt x="4120172" y="2639745"/>
                  </a:lnTo>
                  <a:lnTo>
                    <a:pt x="4115460" y="2591917"/>
                  </a:lnTo>
                  <a:lnTo>
                    <a:pt x="4107751" y="2545042"/>
                  </a:lnTo>
                  <a:lnTo>
                    <a:pt x="4099318" y="2508516"/>
                  </a:lnTo>
                  <a:lnTo>
                    <a:pt x="4097172" y="2499195"/>
                  </a:lnTo>
                  <a:lnTo>
                    <a:pt x="4083786" y="2454491"/>
                  </a:lnTo>
                  <a:lnTo>
                    <a:pt x="4067721" y="2411031"/>
                  </a:lnTo>
                  <a:lnTo>
                    <a:pt x="4049052" y="2368880"/>
                  </a:lnTo>
                  <a:lnTo>
                    <a:pt x="4027894" y="2328176"/>
                  </a:lnTo>
                  <a:lnTo>
                    <a:pt x="4004322" y="2288997"/>
                  </a:lnTo>
                  <a:lnTo>
                    <a:pt x="3978465" y="2251430"/>
                  </a:lnTo>
                  <a:lnTo>
                    <a:pt x="3950398" y="2215591"/>
                  </a:lnTo>
                  <a:lnTo>
                    <a:pt x="3920223" y="2181568"/>
                  </a:lnTo>
                  <a:lnTo>
                    <a:pt x="3888041" y="2149462"/>
                  </a:lnTo>
                  <a:lnTo>
                    <a:pt x="3853954" y="2119376"/>
                  </a:lnTo>
                  <a:lnTo>
                    <a:pt x="3818039" y="2091385"/>
                  </a:lnTo>
                  <a:lnTo>
                    <a:pt x="3780421" y="2065616"/>
                  </a:lnTo>
                  <a:lnTo>
                    <a:pt x="3741178" y="2042147"/>
                  </a:lnTo>
                  <a:lnTo>
                    <a:pt x="3700424" y="2021090"/>
                  </a:lnTo>
                  <a:lnTo>
                    <a:pt x="3658235" y="2002523"/>
                  </a:lnTo>
                  <a:lnTo>
                    <a:pt x="3614724" y="1986559"/>
                  </a:lnTo>
                  <a:lnTo>
                    <a:pt x="3569982" y="1973287"/>
                  </a:lnTo>
                  <a:lnTo>
                    <a:pt x="3524123" y="1962810"/>
                  </a:lnTo>
                  <a:lnTo>
                    <a:pt x="3477222" y="1955228"/>
                  </a:lnTo>
                  <a:lnTo>
                    <a:pt x="3429381" y="1950618"/>
                  </a:lnTo>
                  <a:lnTo>
                    <a:pt x="3380714" y="1949107"/>
                  </a:lnTo>
                  <a:lnTo>
                    <a:pt x="3332048" y="1950745"/>
                  </a:lnTo>
                  <a:lnTo>
                    <a:pt x="3308845" y="1953044"/>
                  </a:lnTo>
                  <a:lnTo>
                    <a:pt x="3308845" y="2375370"/>
                  </a:lnTo>
                  <a:lnTo>
                    <a:pt x="3293986" y="2422245"/>
                  </a:lnTo>
                  <a:lnTo>
                    <a:pt x="3264192" y="2463571"/>
                  </a:lnTo>
                  <a:lnTo>
                    <a:pt x="3222955" y="2493467"/>
                  </a:lnTo>
                  <a:lnTo>
                    <a:pt x="3176117" y="2508453"/>
                  </a:lnTo>
                  <a:lnTo>
                    <a:pt x="3127400" y="2508516"/>
                  </a:lnTo>
                  <a:lnTo>
                    <a:pt x="3080512" y="2493657"/>
                  </a:lnTo>
                  <a:lnTo>
                    <a:pt x="3039160" y="2463863"/>
                  </a:lnTo>
                  <a:lnTo>
                    <a:pt x="3009303" y="2422614"/>
                  </a:lnTo>
                  <a:lnTo>
                    <a:pt x="2994342" y="2375789"/>
                  </a:lnTo>
                  <a:lnTo>
                    <a:pt x="2994291" y="2327084"/>
                  </a:lnTo>
                  <a:lnTo>
                    <a:pt x="3009138" y="2280221"/>
                  </a:lnTo>
                  <a:lnTo>
                    <a:pt x="3038906" y="2238908"/>
                  </a:lnTo>
                  <a:lnTo>
                    <a:pt x="3080169" y="2209012"/>
                  </a:lnTo>
                  <a:lnTo>
                    <a:pt x="3127019" y="2194014"/>
                  </a:lnTo>
                  <a:lnTo>
                    <a:pt x="3175952" y="2194014"/>
                  </a:lnTo>
                  <a:lnTo>
                    <a:pt x="3222599" y="2208771"/>
                  </a:lnTo>
                  <a:lnTo>
                    <a:pt x="3263900" y="2238540"/>
                  </a:lnTo>
                  <a:lnTo>
                    <a:pt x="3293808" y="2279815"/>
                  </a:lnTo>
                  <a:lnTo>
                    <a:pt x="3308794" y="2326652"/>
                  </a:lnTo>
                  <a:lnTo>
                    <a:pt x="3308845" y="2375370"/>
                  </a:lnTo>
                  <a:lnTo>
                    <a:pt x="3308845" y="1953044"/>
                  </a:lnTo>
                  <a:lnTo>
                    <a:pt x="3237357" y="1963166"/>
                  </a:lnTo>
                  <a:lnTo>
                    <a:pt x="3191510" y="1973757"/>
                  </a:lnTo>
                  <a:lnTo>
                    <a:pt x="3146818" y="1987143"/>
                  </a:lnTo>
                  <a:lnTo>
                    <a:pt x="3103346" y="2003209"/>
                  </a:lnTo>
                  <a:lnTo>
                    <a:pt x="3061208" y="2021878"/>
                  </a:lnTo>
                  <a:lnTo>
                    <a:pt x="3020504" y="2043049"/>
                  </a:lnTo>
                  <a:lnTo>
                    <a:pt x="2981325" y="2066620"/>
                  </a:lnTo>
                  <a:lnTo>
                    <a:pt x="2943771" y="2092477"/>
                  </a:lnTo>
                  <a:lnTo>
                    <a:pt x="2907931" y="2120557"/>
                  </a:lnTo>
                  <a:lnTo>
                    <a:pt x="2873908" y="2150732"/>
                  </a:lnTo>
                  <a:lnTo>
                    <a:pt x="2841815" y="2182914"/>
                  </a:lnTo>
                  <a:lnTo>
                    <a:pt x="2811716" y="2217013"/>
                  </a:lnTo>
                  <a:lnTo>
                    <a:pt x="2783738" y="2252916"/>
                  </a:lnTo>
                  <a:lnTo>
                    <a:pt x="2757970" y="2290546"/>
                  </a:lnTo>
                  <a:lnTo>
                    <a:pt x="2734513" y="2329789"/>
                  </a:lnTo>
                  <a:lnTo>
                    <a:pt x="2713444" y="2370556"/>
                  </a:lnTo>
                  <a:lnTo>
                    <a:pt x="2694889" y="2412733"/>
                  </a:lnTo>
                  <a:lnTo>
                    <a:pt x="2678925" y="2456243"/>
                  </a:lnTo>
                  <a:lnTo>
                    <a:pt x="2665653" y="2500985"/>
                  </a:lnTo>
                  <a:lnTo>
                    <a:pt x="2655189" y="2546858"/>
                  </a:lnTo>
                  <a:lnTo>
                    <a:pt x="2647594" y="2593746"/>
                  </a:lnTo>
                  <a:lnTo>
                    <a:pt x="2642997" y="2641587"/>
                  </a:lnTo>
                  <a:lnTo>
                    <a:pt x="2641485" y="2690253"/>
                  </a:lnTo>
                  <a:lnTo>
                    <a:pt x="3381641" y="2689796"/>
                  </a:lnTo>
                  <a:lnTo>
                    <a:pt x="3382568" y="3429495"/>
                  </a:lnTo>
                  <a:lnTo>
                    <a:pt x="3431235" y="3427857"/>
                  </a:lnTo>
                  <a:lnTo>
                    <a:pt x="3479063" y="3423145"/>
                  </a:lnTo>
                  <a:lnTo>
                    <a:pt x="3525939" y="3415436"/>
                  </a:lnTo>
                  <a:lnTo>
                    <a:pt x="3571773" y="3404844"/>
                  </a:lnTo>
                  <a:lnTo>
                    <a:pt x="3616477" y="3391458"/>
                  </a:lnTo>
                  <a:lnTo>
                    <a:pt x="3659949" y="3375393"/>
                  </a:lnTo>
                  <a:lnTo>
                    <a:pt x="3702088" y="3356724"/>
                  </a:lnTo>
                  <a:lnTo>
                    <a:pt x="3742791" y="3335553"/>
                  </a:lnTo>
                  <a:lnTo>
                    <a:pt x="3781971" y="3311995"/>
                  </a:lnTo>
                  <a:lnTo>
                    <a:pt x="3819537" y="3286125"/>
                  </a:lnTo>
                  <a:lnTo>
                    <a:pt x="3855364" y="3258058"/>
                  </a:lnTo>
                  <a:lnTo>
                    <a:pt x="3889387" y="3227882"/>
                  </a:lnTo>
                  <a:lnTo>
                    <a:pt x="3921493" y="3195701"/>
                  </a:lnTo>
                  <a:lnTo>
                    <a:pt x="3951579" y="3161614"/>
                  </a:lnTo>
                  <a:lnTo>
                    <a:pt x="3979557" y="3125698"/>
                  </a:lnTo>
                  <a:lnTo>
                    <a:pt x="4005326" y="3088081"/>
                  </a:lnTo>
                  <a:lnTo>
                    <a:pt x="4028783" y="3048838"/>
                  </a:lnTo>
                  <a:lnTo>
                    <a:pt x="4049852" y="3008084"/>
                  </a:lnTo>
                  <a:lnTo>
                    <a:pt x="4068407" y="2965894"/>
                  </a:lnTo>
                  <a:lnTo>
                    <a:pt x="4084370" y="2922397"/>
                  </a:lnTo>
                  <a:lnTo>
                    <a:pt x="4097642" y="2877655"/>
                  </a:lnTo>
                  <a:lnTo>
                    <a:pt x="4108119" y="2831795"/>
                  </a:lnTo>
                  <a:lnTo>
                    <a:pt x="4115701" y="2784906"/>
                  </a:lnTo>
                  <a:lnTo>
                    <a:pt x="4120299" y="2737066"/>
                  </a:lnTo>
                  <a:lnTo>
                    <a:pt x="4121785" y="2689326"/>
                  </a:lnTo>
                  <a:lnTo>
                    <a:pt x="4121810" y="2688412"/>
                  </a:lnTo>
                  <a:close/>
                </a:path>
                <a:path w="6538594" h="5610225">
                  <a:moveTo>
                    <a:pt x="5925185" y="1816"/>
                  </a:moveTo>
                  <a:lnTo>
                    <a:pt x="5600624" y="1422"/>
                  </a:lnTo>
                  <a:lnTo>
                    <a:pt x="5600624" y="417576"/>
                  </a:lnTo>
                  <a:lnTo>
                    <a:pt x="5585790" y="463956"/>
                  </a:lnTo>
                  <a:lnTo>
                    <a:pt x="5556186" y="504825"/>
                  </a:lnTo>
                  <a:lnTo>
                    <a:pt x="5515254" y="534301"/>
                  </a:lnTo>
                  <a:lnTo>
                    <a:pt x="5468836" y="549008"/>
                  </a:lnTo>
                  <a:lnTo>
                    <a:pt x="5420601" y="548944"/>
                  </a:lnTo>
                  <a:lnTo>
                    <a:pt x="5374221" y="534123"/>
                  </a:lnTo>
                  <a:lnTo>
                    <a:pt x="5333377" y="504532"/>
                  </a:lnTo>
                  <a:lnTo>
                    <a:pt x="5303888" y="463600"/>
                  </a:lnTo>
                  <a:lnTo>
                    <a:pt x="5289308" y="417576"/>
                  </a:lnTo>
                  <a:lnTo>
                    <a:pt x="5289258" y="368960"/>
                  </a:lnTo>
                  <a:lnTo>
                    <a:pt x="5304079" y="322592"/>
                  </a:lnTo>
                  <a:lnTo>
                    <a:pt x="5333670" y="281736"/>
                  </a:lnTo>
                  <a:lnTo>
                    <a:pt x="5374589" y="252260"/>
                  </a:lnTo>
                  <a:lnTo>
                    <a:pt x="5420995" y="237540"/>
                  </a:lnTo>
                  <a:lnTo>
                    <a:pt x="5469217" y="237578"/>
                  </a:lnTo>
                  <a:lnTo>
                    <a:pt x="5515597" y="252399"/>
                  </a:lnTo>
                  <a:lnTo>
                    <a:pt x="5556453" y="281965"/>
                  </a:lnTo>
                  <a:lnTo>
                    <a:pt x="5585955" y="322910"/>
                  </a:lnTo>
                  <a:lnTo>
                    <a:pt x="5600560" y="368960"/>
                  </a:lnTo>
                  <a:lnTo>
                    <a:pt x="5600624" y="417576"/>
                  </a:lnTo>
                  <a:lnTo>
                    <a:pt x="5600624" y="1422"/>
                  </a:lnTo>
                  <a:lnTo>
                    <a:pt x="4460341" y="0"/>
                  </a:lnTo>
                  <a:lnTo>
                    <a:pt x="4458513" y="1464868"/>
                  </a:lnTo>
                  <a:lnTo>
                    <a:pt x="5190947" y="1465783"/>
                  </a:lnTo>
                  <a:lnTo>
                    <a:pt x="5191874" y="733323"/>
                  </a:lnTo>
                  <a:lnTo>
                    <a:pt x="5924258" y="734250"/>
                  </a:lnTo>
                  <a:lnTo>
                    <a:pt x="5924270" y="733323"/>
                  </a:lnTo>
                  <a:lnTo>
                    <a:pt x="5924499" y="549008"/>
                  </a:lnTo>
                  <a:lnTo>
                    <a:pt x="5924893" y="237540"/>
                  </a:lnTo>
                  <a:lnTo>
                    <a:pt x="5925185" y="1816"/>
                  </a:lnTo>
                  <a:close/>
                </a:path>
                <a:path w="6538594" h="5610225">
                  <a:moveTo>
                    <a:pt x="6538023" y="985126"/>
                  </a:moveTo>
                  <a:lnTo>
                    <a:pt x="6404940" y="1117917"/>
                  </a:lnTo>
                  <a:lnTo>
                    <a:pt x="6404686" y="1117663"/>
                  </a:lnTo>
                  <a:lnTo>
                    <a:pt x="6239497" y="952068"/>
                  </a:lnTo>
                  <a:lnTo>
                    <a:pt x="6073737" y="1117396"/>
                  </a:lnTo>
                  <a:lnTo>
                    <a:pt x="6073432" y="1117663"/>
                  </a:lnTo>
                  <a:lnTo>
                    <a:pt x="6073114" y="1117396"/>
                  </a:lnTo>
                  <a:lnTo>
                    <a:pt x="6072810" y="1117092"/>
                  </a:lnTo>
                  <a:lnTo>
                    <a:pt x="5907811" y="951649"/>
                  </a:lnTo>
                  <a:lnTo>
                    <a:pt x="5742000" y="1117092"/>
                  </a:lnTo>
                  <a:lnTo>
                    <a:pt x="5576671" y="951369"/>
                  </a:lnTo>
                  <a:lnTo>
                    <a:pt x="5444058" y="1083665"/>
                  </a:lnTo>
                  <a:lnTo>
                    <a:pt x="5741644" y="1382001"/>
                  </a:lnTo>
                  <a:lnTo>
                    <a:pt x="5907468" y="1216533"/>
                  </a:lnTo>
                  <a:lnTo>
                    <a:pt x="6072771" y="1382280"/>
                  </a:lnTo>
                  <a:lnTo>
                    <a:pt x="6073102" y="1381899"/>
                  </a:lnTo>
                  <a:lnTo>
                    <a:pt x="6073419" y="1382280"/>
                  </a:lnTo>
                  <a:lnTo>
                    <a:pt x="6073800" y="1381899"/>
                  </a:lnTo>
                  <a:lnTo>
                    <a:pt x="6239141" y="1216926"/>
                  </a:lnTo>
                  <a:lnTo>
                    <a:pt x="6404597" y="1382826"/>
                  </a:lnTo>
                  <a:lnTo>
                    <a:pt x="6538023" y="1249718"/>
                  </a:lnTo>
                  <a:lnTo>
                    <a:pt x="6538023" y="1216926"/>
                  </a:lnTo>
                  <a:lnTo>
                    <a:pt x="6538023" y="1216533"/>
                  </a:lnTo>
                  <a:lnTo>
                    <a:pt x="6538023" y="1117917"/>
                  </a:lnTo>
                  <a:lnTo>
                    <a:pt x="6538023" y="98512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-6" y="0"/>
              <a:ext cx="20104100" cy="11308715"/>
            </a:xfrm>
            <a:custGeom>
              <a:avLst/>
              <a:gdLst/>
              <a:ahLst/>
              <a:cxnLst/>
              <a:rect l="l" t="t" r="r" b="b"/>
              <a:pathLst>
                <a:path w="20104100" h="11308715">
                  <a:moveTo>
                    <a:pt x="20104099" y="0"/>
                  </a:moveTo>
                  <a:lnTo>
                    <a:pt x="0" y="0"/>
                  </a:lnTo>
                  <a:lnTo>
                    <a:pt x="0" y="11308561"/>
                  </a:lnTo>
                  <a:lnTo>
                    <a:pt x="8849073" y="11308561"/>
                  </a:lnTo>
                  <a:lnTo>
                    <a:pt x="20104099" y="53536"/>
                  </a:lnTo>
                  <a:lnTo>
                    <a:pt x="20104099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94258" y="4481749"/>
            <a:ext cx="8272780" cy="95059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-110" dirty="0"/>
              <a:t>Спасибо</a:t>
            </a:r>
            <a:r>
              <a:rPr spc="-285" dirty="0"/>
              <a:t> </a:t>
            </a:r>
            <a:r>
              <a:rPr spc="-135" dirty="0"/>
              <a:t>за</a:t>
            </a:r>
            <a:r>
              <a:rPr spc="-285" dirty="0"/>
              <a:t> </a:t>
            </a:r>
            <a:r>
              <a:rPr spc="-380" dirty="0"/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88599" y="10848930"/>
            <a:ext cx="125095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10" dirty="0">
                <a:solidFill>
                  <a:srgbClr val="FFFFFF"/>
                </a:solidFill>
                <a:latin typeface="Tahoma"/>
                <a:cs typeface="Tahoma"/>
              </a:rPr>
              <a:t>2</a:t>
            </a:r>
            <a:endParaRPr sz="145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6259" y="1973517"/>
            <a:ext cx="17830800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ru-RU" sz="3600" spc="-120" dirty="0" smtClean="0">
                <a:solidFill>
                  <a:schemeClr val="accent1">
                    <a:lumMod val="50000"/>
                  </a:schemeClr>
                </a:solidFill>
              </a:rPr>
              <a:t>1. Грант сельскохозяйственным потребительским кооперативам на развитие </a:t>
            </a:r>
            <a:br>
              <a:rPr lang="ru-RU" sz="3600" spc="-12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spc="-120" dirty="0" smtClean="0">
                <a:solidFill>
                  <a:schemeClr val="accent1">
                    <a:lumMod val="50000"/>
                  </a:schemeClr>
                </a:solidFill>
              </a:rPr>
              <a:t>    материально-технической базы </a:t>
            </a:r>
            <a:endParaRPr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26" name="object 26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84250" y="408650"/>
            <a:ext cx="188294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поддержка потребительских кооперативов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(Порядок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грантов сельскохозяйственным потребительским кооперативам на развитие материально-технической базы утвержден постановлением Правительства Пермского края от 15.07.2024 № 464-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п)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4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3" name="object 18"/>
          <p:cNvGrpSpPr/>
          <p:nvPr/>
        </p:nvGrpSpPr>
        <p:grpSpPr>
          <a:xfrm>
            <a:off x="1543294" y="4650780"/>
            <a:ext cx="7402433" cy="2699385"/>
            <a:chOff x="12745727" y="5124084"/>
            <a:chExt cx="6520815" cy="2699385"/>
          </a:xfrm>
        </p:grpSpPr>
        <p:sp>
          <p:nvSpPr>
            <p:cNvPr id="34" name="object 19"/>
            <p:cNvSpPr/>
            <p:nvPr/>
          </p:nvSpPr>
          <p:spPr>
            <a:xfrm>
              <a:off x="15333132" y="5974277"/>
              <a:ext cx="203835" cy="203835"/>
            </a:xfrm>
            <a:custGeom>
              <a:avLst/>
              <a:gdLst/>
              <a:ahLst/>
              <a:cxnLst/>
              <a:rect l="l" t="t" r="r" b="b"/>
              <a:pathLst>
                <a:path w="203834" h="203835">
                  <a:moveTo>
                    <a:pt x="203239" y="0"/>
                  </a:moveTo>
                  <a:lnTo>
                    <a:pt x="0" y="0"/>
                  </a:lnTo>
                  <a:lnTo>
                    <a:pt x="0" y="203239"/>
                  </a:lnTo>
                  <a:lnTo>
                    <a:pt x="203239" y="203239"/>
                  </a:lnTo>
                  <a:lnTo>
                    <a:pt x="203239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20"/>
            <p:cNvSpPr/>
            <p:nvPr/>
          </p:nvSpPr>
          <p:spPr>
            <a:xfrm>
              <a:off x="15333132" y="6772637"/>
              <a:ext cx="203835" cy="203835"/>
            </a:xfrm>
            <a:custGeom>
              <a:avLst/>
              <a:gdLst/>
              <a:ahLst/>
              <a:cxnLst/>
              <a:rect l="l" t="t" r="r" b="b"/>
              <a:pathLst>
                <a:path w="203834" h="203834">
                  <a:moveTo>
                    <a:pt x="203239" y="0"/>
                  </a:moveTo>
                  <a:lnTo>
                    <a:pt x="0" y="0"/>
                  </a:lnTo>
                  <a:lnTo>
                    <a:pt x="0" y="203236"/>
                  </a:lnTo>
                  <a:lnTo>
                    <a:pt x="203239" y="203236"/>
                  </a:lnTo>
                  <a:lnTo>
                    <a:pt x="203239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21"/>
            <p:cNvSpPr/>
            <p:nvPr/>
          </p:nvSpPr>
          <p:spPr>
            <a:xfrm>
              <a:off x="12745727" y="5124084"/>
              <a:ext cx="6520815" cy="2699385"/>
            </a:xfrm>
            <a:custGeom>
              <a:avLst/>
              <a:gdLst/>
              <a:ahLst/>
              <a:cxnLst/>
              <a:rect l="l" t="t" r="r" b="b"/>
              <a:pathLst>
                <a:path w="6520815" h="2699384">
                  <a:moveTo>
                    <a:pt x="0" y="0"/>
                  </a:moveTo>
                  <a:lnTo>
                    <a:pt x="6520706" y="0"/>
                  </a:lnTo>
                  <a:lnTo>
                    <a:pt x="6520706" y="2699232"/>
                  </a:lnTo>
                  <a:lnTo>
                    <a:pt x="0" y="2699232"/>
                  </a:lnTo>
                  <a:lnTo>
                    <a:pt x="0" y="0"/>
                  </a:lnTo>
                  <a:close/>
                </a:path>
              </a:pathLst>
            </a:custGeom>
            <a:ln w="1570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9"/>
          <p:cNvGrpSpPr/>
          <p:nvPr/>
        </p:nvGrpSpPr>
        <p:grpSpPr>
          <a:xfrm>
            <a:off x="1721882" y="4837765"/>
            <a:ext cx="2025650" cy="2025650"/>
            <a:chOff x="13132528" y="5441465"/>
            <a:chExt cx="2025650" cy="2025650"/>
          </a:xfrm>
        </p:grpSpPr>
        <p:sp>
          <p:nvSpPr>
            <p:cNvPr id="38" name="object 10"/>
            <p:cNvSpPr/>
            <p:nvPr/>
          </p:nvSpPr>
          <p:spPr>
            <a:xfrm>
              <a:off x="13581887" y="5480701"/>
              <a:ext cx="1576070" cy="1986280"/>
            </a:xfrm>
            <a:custGeom>
              <a:avLst/>
              <a:gdLst/>
              <a:ahLst/>
              <a:cxnLst/>
              <a:rect l="l" t="t" r="r" b="b"/>
              <a:pathLst>
                <a:path w="1576069" h="1986279">
                  <a:moveTo>
                    <a:pt x="583586" y="0"/>
                  </a:moveTo>
                  <a:lnTo>
                    <a:pt x="583586" y="288845"/>
                  </a:lnTo>
                  <a:lnTo>
                    <a:pt x="631756" y="290516"/>
                  </a:lnTo>
                  <a:lnTo>
                    <a:pt x="679054" y="295360"/>
                  </a:lnTo>
                  <a:lnTo>
                    <a:pt x="725374" y="303274"/>
                  </a:lnTo>
                  <a:lnTo>
                    <a:pt x="770613" y="314151"/>
                  </a:lnTo>
                  <a:lnTo>
                    <a:pt x="814666" y="327888"/>
                  </a:lnTo>
                  <a:lnTo>
                    <a:pt x="857428" y="344380"/>
                  </a:lnTo>
                  <a:lnTo>
                    <a:pt x="898794" y="363523"/>
                  </a:lnTo>
                  <a:lnTo>
                    <a:pt x="938659" y="385210"/>
                  </a:lnTo>
                  <a:lnTo>
                    <a:pt x="976920" y="409339"/>
                  </a:lnTo>
                  <a:lnTo>
                    <a:pt x="1013471" y="435804"/>
                  </a:lnTo>
                  <a:lnTo>
                    <a:pt x="1048207" y="464500"/>
                  </a:lnTo>
                  <a:lnTo>
                    <a:pt x="1081024" y="495323"/>
                  </a:lnTo>
                  <a:lnTo>
                    <a:pt x="1111818" y="528168"/>
                  </a:lnTo>
                  <a:lnTo>
                    <a:pt x="1140483" y="562931"/>
                  </a:lnTo>
                  <a:lnTo>
                    <a:pt x="1166914" y="599507"/>
                  </a:lnTo>
                  <a:lnTo>
                    <a:pt x="1191008" y="637790"/>
                  </a:lnTo>
                  <a:lnTo>
                    <a:pt x="1212660" y="677677"/>
                  </a:lnTo>
                  <a:lnTo>
                    <a:pt x="1231764" y="719063"/>
                  </a:lnTo>
                  <a:lnTo>
                    <a:pt x="1248216" y="761843"/>
                  </a:lnTo>
                  <a:lnTo>
                    <a:pt x="1261912" y="805912"/>
                  </a:lnTo>
                  <a:lnTo>
                    <a:pt x="1272746" y="851166"/>
                  </a:lnTo>
                  <a:lnTo>
                    <a:pt x="1280615" y="897500"/>
                  </a:lnTo>
                  <a:lnTo>
                    <a:pt x="1285413" y="944810"/>
                  </a:lnTo>
                  <a:lnTo>
                    <a:pt x="1287035" y="992990"/>
                  </a:lnTo>
                  <a:lnTo>
                    <a:pt x="1285411" y="1041201"/>
                  </a:lnTo>
                  <a:lnTo>
                    <a:pt x="1280607" y="1088540"/>
                  </a:lnTo>
                  <a:lnTo>
                    <a:pt x="1272729" y="1134903"/>
                  </a:lnTo>
                  <a:lnTo>
                    <a:pt x="1261881" y="1180184"/>
                  </a:lnTo>
                  <a:lnTo>
                    <a:pt x="1248169" y="1224279"/>
                  </a:lnTo>
                  <a:lnTo>
                    <a:pt x="1231698" y="1267083"/>
                  </a:lnTo>
                  <a:lnTo>
                    <a:pt x="1212571" y="1308490"/>
                  </a:lnTo>
                  <a:lnTo>
                    <a:pt x="1190895" y="1348396"/>
                  </a:lnTo>
                  <a:lnTo>
                    <a:pt x="1166773" y="1386696"/>
                  </a:lnTo>
                  <a:lnTo>
                    <a:pt x="1140312" y="1423285"/>
                  </a:lnTo>
                  <a:lnTo>
                    <a:pt x="1111615" y="1458058"/>
                  </a:lnTo>
                  <a:lnTo>
                    <a:pt x="1080788" y="1490911"/>
                  </a:lnTo>
                  <a:lnTo>
                    <a:pt x="1047935" y="1521738"/>
                  </a:lnTo>
                  <a:lnTo>
                    <a:pt x="1013162" y="1550435"/>
                  </a:lnTo>
                  <a:lnTo>
                    <a:pt x="976572" y="1576897"/>
                  </a:lnTo>
                  <a:lnTo>
                    <a:pt x="938273" y="1601018"/>
                  </a:lnTo>
                  <a:lnTo>
                    <a:pt x="898367" y="1622695"/>
                  </a:lnTo>
                  <a:lnTo>
                    <a:pt x="856960" y="1641821"/>
                  </a:lnTo>
                  <a:lnTo>
                    <a:pt x="814156" y="1658293"/>
                  </a:lnTo>
                  <a:lnTo>
                    <a:pt x="770062" y="1672005"/>
                  </a:lnTo>
                  <a:lnTo>
                    <a:pt x="724781" y="1682853"/>
                  </a:lnTo>
                  <a:lnTo>
                    <a:pt x="678418" y="1690731"/>
                  </a:lnTo>
                  <a:lnTo>
                    <a:pt x="631079" y="1695534"/>
                  </a:lnTo>
                  <a:lnTo>
                    <a:pt x="582868" y="1697159"/>
                  </a:lnTo>
                  <a:lnTo>
                    <a:pt x="531834" y="1695336"/>
                  </a:lnTo>
                  <a:lnTo>
                    <a:pt x="481787" y="1689952"/>
                  </a:lnTo>
                  <a:lnTo>
                    <a:pt x="432851" y="1681131"/>
                  </a:lnTo>
                  <a:lnTo>
                    <a:pt x="385150" y="1668999"/>
                  </a:lnTo>
                  <a:lnTo>
                    <a:pt x="338808" y="1653681"/>
                  </a:lnTo>
                  <a:lnTo>
                    <a:pt x="293949" y="1635302"/>
                  </a:lnTo>
                  <a:lnTo>
                    <a:pt x="250697" y="1613989"/>
                  </a:lnTo>
                  <a:lnTo>
                    <a:pt x="209176" y="1589865"/>
                  </a:lnTo>
                  <a:lnTo>
                    <a:pt x="169510" y="1563056"/>
                  </a:lnTo>
                  <a:lnTo>
                    <a:pt x="0" y="1796941"/>
                  </a:lnTo>
                  <a:lnTo>
                    <a:pt x="41697" y="1825637"/>
                  </a:lnTo>
                  <a:lnTo>
                    <a:pt x="84890" y="1852228"/>
                  </a:lnTo>
                  <a:lnTo>
                    <a:pt x="129505" y="1876640"/>
                  </a:lnTo>
                  <a:lnTo>
                    <a:pt x="175469" y="1898799"/>
                  </a:lnTo>
                  <a:lnTo>
                    <a:pt x="222708" y="1918630"/>
                  </a:lnTo>
                  <a:lnTo>
                    <a:pt x="271147" y="1936058"/>
                  </a:lnTo>
                  <a:lnTo>
                    <a:pt x="320714" y="1951009"/>
                  </a:lnTo>
                  <a:lnTo>
                    <a:pt x="371334" y="1963410"/>
                  </a:lnTo>
                  <a:lnTo>
                    <a:pt x="422933" y="1973184"/>
                  </a:lnTo>
                  <a:lnTo>
                    <a:pt x="475437" y="1980257"/>
                  </a:lnTo>
                  <a:lnTo>
                    <a:pt x="528774" y="1984556"/>
                  </a:lnTo>
                  <a:lnTo>
                    <a:pt x="582868" y="1986006"/>
                  </a:lnTo>
                  <a:lnTo>
                    <a:pt x="630981" y="1984861"/>
                  </a:lnTo>
                  <a:lnTo>
                    <a:pt x="678502" y="1981460"/>
                  </a:lnTo>
                  <a:lnTo>
                    <a:pt x="725381" y="1975856"/>
                  </a:lnTo>
                  <a:lnTo>
                    <a:pt x="771565" y="1968100"/>
                  </a:lnTo>
                  <a:lnTo>
                    <a:pt x="817001" y="1958245"/>
                  </a:lnTo>
                  <a:lnTo>
                    <a:pt x="861639" y="1946343"/>
                  </a:lnTo>
                  <a:lnTo>
                    <a:pt x="905425" y="1932445"/>
                  </a:lnTo>
                  <a:lnTo>
                    <a:pt x="948308" y="1916603"/>
                  </a:lnTo>
                  <a:lnTo>
                    <a:pt x="990237" y="1898870"/>
                  </a:lnTo>
                  <a:lnTo>
                    <a:pt x="1031158" y="1879298"/>
                  </a:lnTo>
                  <a:lnTo>
                    <a:pt x="1071020" y="1857939"/>
                  </a:lnTo>
                  <a:lnTo>
                    <a:pt x="1109770" y="1834844"/>
                  </a:lnTo>
                  <a:lnTo>
                    <a:pt x="1147358" y="1810065"/>
                  </a:lnTo>
                  <a:lnTo>
                    <a:pt x="1183730" y="1783656"/>
                  </a:lnTo>
                  <a:lnTo>
                    <a:pt x="1218835" y="1755667"/>
                  </a:lnTo>
                  <a:lnTo>
                    <a:pt x="1252621" y="1726150"/>
                  </a:lnTo>
                  <a:lnTo>
                    <a:pt x="1285036" y="1695159"/>
                  </a:lnTo>
                  <a:lnTo>
                    <a:pt x="1316027" y="1662744"/>
                  </a:lnTo>
                  <a:lnTo>
                    <a:pt x="1345544" y="1628958"/>
                  </a:lnTo>
                  <a:lnTo>
                    <a:pt x="1373533" y="1593853"/>
                  </a:lnTo>
                  <a:lnTo>
                    <a:pt x="1399942" y="1557480"/>
                  </a:lnTo>
                  <a:lnTo>
                    <a:pt x="1424720" y="1519893"/>
                  </a:lnTo>
                  <a:lnTo>
                    <a:pt x="1447815" y="1481142"/>
                  </a:lnTo>
                  <a:lnTo>
                    <a:pt x="1469175" y="1441280"/>
                  </a:lnTo>
                  <a:lnTo>
                    <a:pt x="1488747" y="1400359"/>
                  </a:lnTo>
                  <a:lnTo>
                    <a:pt x="1506480" y="1358430"/>
                  </a:lnTo>
                  <a:lnTo>
                    <a:pt x="1522321" y="1315547"/>
                  </a:lnTo>
                  <a:lnTo>
                    <a:pt x="1536219" y="1271760"/>
                  </a:lnTo>
                  <a:lnTo>
                    <a:pt x="1548122" y="1227123"/>
                  </a:lnTo>
                  <a:lnTo>
                    <a:pt x="1557977" y="1181686"/>
                  </a:lnTo>
                  <a:lnTo>
                    <a:pt x="1565732" y="1135503"/>
                  </a:lnTo>
                  <a:lnTo>
                    <a:pt x="1571336" y="1088624"/>
                  </a:lnTo>
                  <a:lnTo>
                    <a:pt x="1574737" y="1041102"/>
                  </a:lnTo>
                  <a:lnTo>
                    <a:pt x="1575882" y="992990"/>
                  </a:lnTo>
                  <a:lnTo>
                    <a:pt x="1574738" y="944899"/>
                  </a:lnTo>
                  <a:lnTo>
                    <a:pt x="1571340" y="897399"/>
                  </a:lnTo>
                  <a:lnTo>
                    <a:pt x="1565741" y="850541"/>
                  </a:lnTo>
                  <a:lnTo>
                    <a:pt x="1557992" y="804378"/>
                  </a:lnTo>
                  <a:lnTo>
                    <a:pt x="1548146" y="758960"/>
                  </a:lnTo>
                  <a:lnTo>
                    <a:pt x="1536253" y="714342"/>
                  </a:lnTo>
                  <a:lnTo>
                    <a:pt x="1522367" y="670573"/>
                  </a:lnTo>
                  <a:lnTo>
                    <a:pt x="1506539" y="627706"/>
                  </a:lnTo>
                  <a:lnTo>
                    <a:pt x="1488821" y="585794"/>
                  </a:lnTo>
                  <a:lnTo>
                    <a:pt x="1469265" y="544888"/>
                  </a:lnTo>
                  <a:lnTo>
                    <a:pt x="1447923" y="505039"/>
                  </a:lnTo>
                  <a:lnTo>
                    <a:pt x="1424847" y="466301"/>
                  </a:lnTo>
                  <a:lnTo>
                    <a:pt x="1400089" y="428724"/>
                  </a:lnTo>
                  <a:lnTo>
                    <a:pt x="1373700" y="392361"/>
                  </a:lnTo>
                  <a:lnTo>
                    <a:pt x="1345733" y="357264"/>
                  </a:lnTo>
                  <a:lnTo>
                    <a:pt x="1316240" y="323485"/>
                  </a:lnTo>
                  <a:lnTo>
                    <a:pt x="1285273" y="291075"/>
                  </a:lnTo>
                  <a:lnTo>
                    <a:pt x="1252883" y="260087"/>
                  </a:lnTo>
                  <a:lnTo>
                    <a:pt x="1219123" y="230572"/>
                  </a:lnTo>
                  <a:lnTo>
                    <a:pt x="1184044" y="202583"/>
                  </a:lnTo>
                  <a:lnTo>
                    <a:pt x="1147699" y="176171"/>
                  </a:lnTo>
                  <a:lnTo>
                    <a:pt x="1110139" y="151389"/>
                  </a:lnTo>
                  <a:lnTo>
                    <a:pt x="1071416" y="128288"/>
                  </a:lnTo>
                  <a:lnTo>
                    <a:pt x="1031583" y="106920"/>
                  </a:lnTo>
                  <a:lnTo>
                    <a:pt x="990691" y="87338"/>
                  </a:lnTo>
                  <a:lnTo>
                    <a:pt x="948792" y="69592"/>
                  </a:lnTo>
                  <a:lnTo>
                    <a:pt x="905938" y="53736"/>
                  </a:lnTo>
                  <a:lnTo>
                    <a:pt x="862181" y="39821"/>
                  </a:lnTo>
                  <a:lnTo>
                    <a:pt x="817573" y="27898"/>
                  </a:lnTo>
                  <a:lnTo>
                    <a:pt x="772166" y="18021"/>
                  </a:lnTo>
                  <a:lnTo>
                    <a:pt x="726012" y="10240"/>
                  </a:lnTo>
                  <a:lnTo>
                    <a:pt x="679162" y="4609"/>
                  </a:lnTo>
                  <a:lnTo>
                    <a:pt x="631670" y="1178"/>
                  </a:lnTo>
                  <a:lnTo>
                    <a:pt x="583586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11"/>
            <p:cNvSpPr/>
            <p:nvPr/>
          </p:nvSpPr>
          <p:spPr>
            <a:xfrm>
              <a:off x="13171754" y="5480701"/>
              <a:ext cx="993775" cy="1797050"/>
            </a:xfrm>
            <a:custGeom>
              <a:avLst/>
              <a:gdLst/>
              <a:ahLst/>
              <a:cxnLst/>
              <a:rect l="l" t="t" r="r" b="b"/>
              <a:pathLst>
                <a:path w="993775" h="1797050">
                  <a:moveTo>
                    <a:pt x="993719" y="0"/>
                  </a:moveTo>
                  <a:lnTo>
                    <a:pt x="944890" y="1136"/>
                  </a:lnTo>
                  <a:lnTo>
                    <a:pt x="897369" y="4537"/>
                  </a:lnTo>
                  <a:lnTo>
                    <a:pt x="850492" y="10141"/>
                  </a:lnTo>
                  <a:lnTo>
                    <a:pt x="804309" y="17896"/>
                  </a:lnTo>
                  <a:lnTo>
                    <a:pt x="758874" y="27752"/>
                  </a:lnTo>
                  <a:lnTo>
                    <a:pt x="714237" y="39654"/>
                  </a:lnTo>
                  <a:lnTo>
                    <a:pt x="670451" y="53552"/>
                  </a:lnTo>
                  <a:lnTo>
                    <a:pt x="627569" y="69393"/>
                  </a:lnTo>
                  <a:lnTo>
                    <a:pt x="585641" y="87126"/>
                  </a:lnTo>
                  <a:lnTo>
                    <a:pt x="544721" y="106698"/>
                  </a:lnTo>
                  <a:lnTo>
                    <a:pt x="504860" y="128057"/>
                  </a:lnTo>
                  <a:lnTo>
                    <a:pt x="466109" y="151152"/>
                  </a:lnTo>
                  <a:lnTo>
                    <a:pt x="428522" y="175930"/>
                  </a:lnTo>
                  <a:lnTo>
                    <a:pt x="392150" y="202339"/>
                  </a:lnTo>
                  <a:lnTo>
                    <a:pt x="357045" y="230328"/>
                  </a:lnTo>
                  <a:lnTo>
                    <a:pt x="323260" y="259844"/>
                  </a:lnTo>
                  <a:lnTo>
                    <a:pt x="290845" y="290835"/>
                  </a:lnTo>
                  <a:lnTo>
                    <a:pt x="259854" y="323249"/>
                  </a:lnTo>
                  <a:lnTo>
                    <a:pt x="230338" y="357035"/>
                  </a:lnTo>
                  <a:lnTo>
                    <a:pt x="202349" y="392139"/>
                  </a:lnTo>
                  <a:lnTo>
                    <a:pt x="175940" y="428511"/>
                  </a:lnTo>
                  <a:lnTo>
                    <a:pt x="151161" y="466098"/>
                  </a:lnTo>
                  <a:lnTo>
                    <a:pt x="128067" y="504848"/>
                  </a:lnTo>
                  <a:lnTo>
                    <a:pt x="106707" y="544710"/>
                  </a:lnTo>
                  <a:lnTo>
                    <a:pt x="87135" y="585630"/>
                  </a:lnTo>
                  <a:lnTo>
                    <a:pt x="69402" y="627557"/>
                  </a:lnTo>
                  <a:lnTo>
                    <a:pt x="53561" y="670440"/>
                  </a:lnTo>
                  <a:lnTo>
                    <a:pt x="39663" y="714225"/>
                  </a:lnTo>
                  <a:lnTo>
                    <a:pt x="27760" y="758862"/>
                  </a:lnTo>
                  <a:lnTo>
                    <a:pt x="17905" y="804298"/>
                  </a:lnTo>
                  <a:lnTo>
                    <a:pt x="10149" y="850480"/>
                  </a:lnTo>
                  <a:lnTo>
                    <a:pt x="4545" y="897358"/>
                  </a:lnTo>
                  <a:lnTo>
                    <a:pt x="1145" y="944878"/>
                  </a:lnTo>
                  <a:lnTo>
                    <a:pt x="0" y="992990"/>
                  </a:lnTo>
                  <a:lnTo>
                    <a:pt x="1332" y="1044870"/>
                  </a:lnTo>
                  <a:lnTo>
                    <a:pt x="5285" y="1096056"/>
                  </a:lnTo>
                  <a:lnTo>
                    <a:pt x="11794" y="1146484"/>
                  </a:lnTo>
                  <a:lnTo>
                    <a:pt x="20793" y="1196089"/>
                  </a:lnTo>
                  <a:lnTo>
                    <a:pt x="32217" y="1244804"/>
                  </a:lnTo>
                  <a:lnTo>
                    <a:pt x="46001" y="1292565"/>
                  </a:lnTo>
                  <a:lnTo>
                    <a:pt x="62078" y="1339307"/>
                  </a:lnTo>
                  <a:lnTo>
                    <a:pt x="80384" y="1384964"/>
                  </a:lnTo>
                  <a:lnTo>
                    <a:pt x="100853" y="1429470"/>
                  </a:lnTo>
                  <a:lnTo>
                    <a:pt x="123420" y="1472762"/>
                  </a:lnTo>
                  <a:lnTo>
                    <a:pt x="148019" y="1514774"/>
                  </a:lnTo>
                  <a:lnTo>
                    <a:pt x="174586" y="1555439"/>
                  </a:lnTo>
                  <a:lnTo>
                    <a:pt x="203054" y="1594694"/>
                  </a:lnTo>
                  <a:lnTo>
                    <a:pt x="233358" y="1632473"/>
                  </a:lnTo>
                  <a:lnTo>
                    <a:pt x="265433" y="1668710"/>
                  </a:lnTo>
                  <a:lnTo>
                    <a:pt x="299213" y="1703341"/>
                  </a:lnTo>
                  <a:lnTo>
                    <a:pt x="334634" y="1736300"/>
                  </a:lnTo>
                  <a:lnTo>
                    <a:pt x="371629" y="1767522"/>
                  </a:lnTo>
                  <a:lnTo>
                    <a:pt x="410133" y="1796941"/>
                  </a:lnTo>
                  <a:lnTo>
                    <a:pt x="579643" y="1563056"/>
                  </a:lnTo>
                  <a:lnTo>
                    <a:pt x="542849" y="1534431"/>
                  </a:lnTo>
                  <a:lnTo>
                    <a:pt x="508056" y="1503482"/>
                  </a:lnTo>
                  <a:lnTo>
                    <a:pt x="475381" y="1470326"/>
                  </a:lnTo>
                  <a:lnTo>
                    <a:pt x="444939" y="1435079"/>
                  </a:lnTo>
                  <a:lnTo>
                    <a:pt x="416846" y="1397855"/>
                  </a:lnTo>
                  <a:lnTo>
                    <a:pt x="391218" y="1358770"/>
                  </a:lnTo>
                  <a:lnTo>
                    <a:pt x="368172" y="1317941"/>
                  </a:lnTo>
                  <a:lnTo>
                    <a:pt x="347822" y="1275482"/>
                  </a:lnTo>
                  <a:lnTo>
                    <a:pt x="330284" y="1231510"/>
                  </a:lnTo>
                  <a:lnTo>
                    <a:pt x="315676" y="1186140"/>
                  </a:lnTo>
                  <a:lnTo>
                    <a:pt x="304112" y="1139487"/>
                  </a:lnTo>
                  <a:lnTo>
                    <a:pt x="295708" y="1091667"/>
                  </a:lnTo>
                  <a:lnTo>
                    <a:pt x="290581" y="1042796"/>
                  </a:lnTo>
                  <a:lnTo>
                    <a:pt x="288846" y="992990"/>
                  </a:lnTo>
                  <a:lnTo>
                    <a:pt x="290471" y="944780"/>
                  </a:lnTo>
                  <a:lnTo>
                    <a:pt x="295275" y="897443"/>
                  </a:lnTo>
                  <a:lnTo>
                    <a:pt x="303153" y="851081"/>
                  </a:lnTo>
                  <a:lnTo>
                    <a:pt x="314000" y="805802"/>
                  </a:lnTo>
                  <a:lnTo>
                    <a:pt x="327712" y="761708"/>
                  </a:lnTo>
                  <a:lnTo>
                    <a:pt x="344184" y="718906"/>
                  </a:lnTo>
                  <a:lnTo>
                    <a:pt x="363310" y="677500"/>
                  </a:lnTo>
                  <a:lnTo>
                    <a:pt x="384986" y="637595"/>
                  </a:lnTo>
                  <a:lnTo>
                    <a:pt x="409108" y="599296"/>
                  </a:lnTo>
                  <a:lnTo>
                    <a:pt x="435569" y="562708"/>
                  </a:lnTo>
                  <a:lnTo>
                    <a:pt x="464266" y="527935"/>
                  </a:lnTo>
                  <a:lnTo>
                    <a:pt x="495092" y="495083"/>
                  </a:lnTo>
                  <a:lnTo>
                    <a:pt x="527945" y="464256"/>
                  </a:lnTo>
                  <a:lnTo>
                    <a:pt x="562718" y="435559"/>
                  </a:lnTo>
                  <a:lnTo>
                    <a:pt x="599306" y="409098"/>
                  </a:lnTo>
                  <a:lnTo>
                    <a:pt x="637605" y="384977"/>
                  </a:lnTo>
                  <a:lnTo>
                    <a:pt x="677510" y="363301"/>
                  </a:lnTo>
                  <a:lnTo>
                    <a:pt x="718917" y="344174"/>
                  </a:lnTo>
                  <a:lnTo>
                    <a:pt x="761719" y="327703"/>
                  </a:lnTo>
                  <a:lnTo>
                    <a:pt x="805812" y="313991"/>
                  </a:lnTo>
                  <a:lnTo>
                    <a:pt x="851092" y="303143"/>
                  </a:lnTo>
                  <a:lnTo>
                    <a:pt x="897454" y="295265"/>
                  </a:lnTo>
                  <a:lnTo>
                    <a:pt x="944792" y="290461"/>
                  </a:lnTo>
                  <a:lnTo>
                    <a:pt x="993719" y="288845"/>
                  </a:lnTo>
                  <a:lnTo>
                    <a:pt x="993719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12"/>
            <p:cNvSpPr/>
            <p:nvPr/>
          </p:nvSpPr>
          <p:spPr>
            <a:xfrm>
              <a:off x="13132528" y="5441465"/>
              <a:ext cx="1072515" cy="1891030"/>
            </a:xfrm>
            <a:custGeom>
              <a:avLst/>
              <a:gdLst/>
              <a:ahLst/>
              <a:cxnLst/>
              <a:rect l="l" t="t" r="r" b="b"/>
              <a:pathLst>
                <a:path w="1072515" h="1891029">
                  <a:moveTo>
                    <a:pt x="1032227" y="0"/>
                  </a:moveTo>
                  <a:lnTo>
                    <a:pt x="979110" y="1343"/>
                  </a:lnTo>
                  <a:lnTo>
                    <a:pt x="926690" y="5329"/>
                  </a:lnTo>
                  <a:lnTo>
                    <a:pt x="875032" y="11893"/>
                  </a:lnTo>
                  <a:lnTo>
                    <a:pt x="824201" y="20971"/>
                  </a:lnTo>
                  <a:lnTo>
                    <a:pt x="774262" y="32498"/>
                  </a:lnTo>
                  <a:lnTo>
                    <a:pt x="725279" y="46408"/>
                  </a:lnTo>
                  <a:lnTo>
                    <a:pt x="677318" y="62636"/>
                  </a:lnTo>
                  <a:lnTo>
                    <a:pt x="630443" y="81119"/>
                  </a:lnTo>
                  <a:lnTo>
                    <a:pt x="584719" y="101791"/>
                  </a:lnTo>
                  <a:lnTo>
                    <a:pt x="540212" y="124587"/>
                  </a:lnTo>
                  <a:lnTo>
                    <a:pt x="496985" y="149442"/>
                  </a:lnTo>
                  <a:lnTo>
                    <a:pt x="455104" y="176291"/>
                  </a:lnTo>
                  <a:lnTo>
                    <a:pt x="414634" y="205070"/>
                  </a:lnTo>
                  <a:lnTo>
                    <a:pt x="375639" y="235714"/>
                  </a:lnTo>
                  <a:lnTo>
                    <a:pt x="338185" y="268157"/>
                  </a:lnTo>
                  <a:lnTo>
                    <a:pt x="302336" y="302336"/>
                  </a:lnTo>
                  <a:lnTo>
                    <a:pt x="268157" y="338185"/>
                  </a:lnTo>
                  <a:lnTo>
                    <a:pt x="235714" y="375639"/>
                  </a:lnTo>
                  <a:lnTo>
                    <a:pt x="205070" y="414634"/>
                  </a:lnTo>
                  <a:lnTo>
                    <a:pt x="176291" y="455104"/>
                  </a:lnTo>
                  <a:lnTo>
                    <a:pt x="149442" y="496984"/>
                  </a:lnTo>
                  <a:lnTo>
                    <a:pt x="124587" y="540211"/>
                  </a:lnTo>
                  <a:lnTo>
                    <a:pt x="101791" y="584718"/>
                  </a:lnTo>
                  <a:lnTo>
                    <a:pt x="81119" y="630442"/>
                  </a:lnTo>
                  <a:lnTo>
                    <a:pt x="62636" y="677316"/>
                  </a:lnTo>
                  <a:lnTo>
                    <a:pt x="46408" y="725277"/>
                  </a:lnTo>
                  <a:lnTo>
                    <a:pt x="32498" y="774260"/>
                  </a:lnTo>
                  <a:lnTo>
                    <a:pt x="20971" y="824199"/>
                  </a:lnTo>
                  <a:lnTo>
                    <a:pt x="11893" y="875030"/>
                  </a:lnTo>
                  <a:lnTo>
                    <a:pt x="5329" y="926688"/>
                  </a:lnTo>
                  <a:lnTo>
                    <a:pt x="1343" y="979108"/>
                  </a:lnTo>
                  <a:lnTo>
                    <a:pt x="0" y="1032225"/>
                  </a:lnTo>
                  <a:lnTo>
                    <a:pt x="1193" y="1082032"/>
                  </a:lnTo>
                  <a:lnTo>
                    <a:pt x="4780" y="1132158"/>
                  </a:lnTo>
                  <a:lnTo>
                    <a:pt x="10674" y="1181140"/>
                  </a:lnTo>
                  <a:lnTo>
                    <a:pt x="18829" y="1229394"/>
                  </a:lnTo>
                  <a:lnTo>
                    <a:pt x="29191" y="1276864"/>
                  </a:lnTo>
                  <a:lnTo>
                    <a:pt x="41704" y="1323495"/>
                  </a:lnTo>
                  <a:lnTo>
                    <a:pt x="56314" y="1369232"/>
                  </a:lnTo>
                  <a:lnTo>
                    <a:pt x="72965" y="1414019"/>
                  </a:lnTo>
                  <a:lnTo>
                    <a:pt x="91602" y="1457803"/>
                  </a:lnTo>
                  <a:lnTo>
                    <a:pt x="112171" y="1500527"/>
                  </a:lnTo>
                  <a:lnTo>
                    <a:pt x="135503" y="1543688"/>
                  </a:lnTo>
                  <a:lnTo>
                    <a:pt x="160797" y="1585586"/>
                  </a:lnTo>
                  <a:lnTo>
                    <a:pt x="187991" y="1626158"/>
                  </a:lnTo>
                  <a:lnTo>
                    <a:pt x="217024" y="1665344"/>
                  </a:lnTo>
                  <a:lnTo>
                    <a:pt x="247834" y="1703082"/>
                  </a:lnTo>
                  <a:lnTo>
                    <a:pt x="280359" y="1739311"/>
                  </a:lnTo>
                  <a:lnTo>
                    <a:pt x="314538" y="1773968"/>
                  </a:lnTo>
                  <a:lnTo>
                    <a:pt x="350308" y="1806991"/>
                  </a:lnTo>
                  <a:lnTo>
                    <a:pt x="387608" y="1838321"/>
                  </a:lnTo>
                  <a:lnTo>
                    <a:pt x="426376" y="1867894"/>
                  </a:lnTo>
                  <a:lnTo>
                    <a:pt x="458064" y="1890906"/>
                  </a:lnTo>
                  <a:lnTo>
                    <a:pt x="497730" y="1836177"/>
                  </a:lnTo>
                  <a:lnTo>
                    <a:pt x="449359" y="1836177"/>
                  </a:lnTo>
                  <a:lnTo>
                    <a:pt x="410855" y="1806757"/>
                  </a:lnTo>
                  <a:lnTo>
                    <a:pt x="373860" y="1775535"/>
                  </a:lnTo>
                  <a:lnTo>
                    <a:pt x="338439" y="1742576"/>
                  </a:lnTo>
                  <a:lnTo>
                    <a:pt x="304659" y="1707946"/>
                  </a:lnTo>
                  <a:lnTo>
                    <a:pt x="272584" y="1671708"/>
                  </a:lnTo>
                  <a:lnTo>
                    <a:pt x="242280" y="1633930"/>
                  </a:lnTo>
                  <a:lnTo>
                    <a:pt x="213812" y="1594675"/>
                  </a:lnTo>
                  <a:lnTo>
                    <a:pt x="187246" y="1554009"/>
                  </a:lnTo>
                  <a:lnTo>
                    <a:pt x="162646" y="1511998"/>
                  </a:lnTo>
                  <a:lnTo>
                    <a:pt x="140079" y="1468706"/>
                  </a:lnTo>
                  <a:lnTo>
                    <a:pt x="119610" y="1424199"/>
                  </a:lnTo>
                  <a:lnTo>
                    <a:pt x="101304" y="1378542"/>
                  </a:lnTo>
                  <a:lnTo>
                    <a:pt x="85227" y="1331801"/>
                  </a:lnTo>
                  <a:lnTo>
                    <a:pt x="71443" y="1284039"/>
                  </a:lnTo>
                  <a:lnTo>
                    <a:pt x="60019" y="1235324"/>
                  </a:lnTo>
                  <a:lnTo>
                    <a:pt x="51020" y="1185720"/>
                  </a:lnTo>
                  <a:lnTo>
                    <a:pt x="44511" y="1135292"/>
                  </a:lnTo>
                  <a:lnTo>
                    <a:pt x="40558" y="1084105"/>
                  </a:lnTo>
                  <a:lnTo>
                    <a:pt x="39226" y="1032225"/>
                  </a:lnTo>
                  <a:lnTo>
                    <a:pt x="40371" y="984114"/>
                  </a:lnTo>
                  <a:lnTo>
                    <a:pt x="43771" y="936593"/>
                  </a:lnTo>
                  <a:lnTo>
                    <a:pt x="49375" y="889716"/>
                  </a:lnTo>
                  <a:lnTo>
                    <a:pt x="57131" y="843533"/>
                  </a:lnTo>
                  <a:lnTo>
                    <a:pt x="66986" y="798097"/>
                  </a:lnTo>
                  <a:lnTo>
                    <a:pt x="78889" y="753461"/>
                  </a:lnTo>
                  <a:lnTo>
                    <a:pt x="92787" y="709675"/>
                  </a:lnTo>
                  <a:lnTo>
                    <a:pt x="108628" y="666793"/>
                  </a:lnTo>
                  <a:lnTo>
                    <a:pt x="126361" y="624865"/>
                  </a:lnTo>
                  <a:lnTo>
                    <a:pt x="145933" y="583945"/>
                  </a:lnTo>
                  <a:lnTo>
                    <a:pt x="167293" y="544084"/>
                  </a:lnTo>
                  <a:lnTo>
                    <a:pt x="190387" y="505334"/>
                  </a:lnTo>
                  <a:lnTo>
                    <a:pt x="215166" y="467747"/>
                  </a:lnTo>
                  <a:lnTo>
                    <a:pt x="241575" y="431375"/>
                  </a:lnTo>
                  <a:lnTo>
                    <a:pt x="269564" y="396270"/>
                  </a:lnTo>
                  <a:lnTo>
                    <a:pt x="299080" y="362485"/>
                  </a:lnTo>
                  <a:lnTo>
                    <a:pt x="330071" y="330070"/>
                  </a:lnTo>
                  <a:lnTo>
                    <a:pt x="362486" y="299079"/>
                  </a:lnTo>
                  <a:lnTo>
                    <a:pt x="396271" y="269563"/>
                  </a:lnTo>
                  <a:lnTo>
                    <a:pt x="431376" y="241575"/>
                  </a:lnTo>
                  <a:lnTo>
                    <a:pt x="467748" y="215165"/>
                  </a:lnTo>
                  <a:lnTo>
                    <a:pt x="505335" y="190387"/>
                  </a:lnTo>
                  <a:lnTo>
                    <a:pt x="544086" y="167293"/>
                  </a:lnTo>
                  <a:lnTo>
                    <a:pt x="583947" y="145933"/>
                  </a:lnTo>
                  <a:lnTo>
                    <a:pt x="624867" y="126361"/>
                  </a:lnTo>
                  <a:lnTo>
                    <a:pt x="666795" y="108629"/>
                  </a:lnTo>
                  <a:lnTo>
                    <a:pt x="709678" y="92787"/>
                  </a:lnTo>
                  <a:lnTo>
                    <a:pt x="753463" y="78889"/>
                  </a:lnTo>
                  <a:lnTo>
                    <a:pt x="798100" y="66987"/>
                  </a:lnTo>
                  <a:lnTo>
                    <a:pt x="843535" y="57132"/>
                  </a:lnTo>
                  <a:lnTo>
                    <a:pt x="889718" y="49376"/>
                  </a:lnTo>
                  <a:lnTo>
                    <a:pt x="936595" y="43772"/>
                  </a:lnTo>
                  <a:lnTo>
                    <a:pt x="984116" y="40372"/>
                  </a:lnTo>
                  <a:lnTo>
                    <a:pt x="1032227" y="39227"/>
                  </a:lnTo>
                  <a:lnTo>
                    <a:pt x="1072173" y="39227"/>
                  </a:lnTo>
                  <a:lnTo>
                    <a:pt x="1072173" y="647"/>
                  </a:lnTo>
                  <a:lnTo>
                    <a:pt x="1032533" y="153"/>
                  </a:lnTo>
                  <a:lnTo>
                    <a:pt x="1032227" y="0"/>
                  </a:lnTo>
                  <a:close/>
                </a:path>
                <a:path w="1072515" h="1891029">
                  <a:moveTo>
                    <a:pt x="1032227" y="328072"/>
                  </a:moveTo>
                  <a:lnTo>
                    <a:pt x="984018" y="329697"/>
                  </a:lnTo>
                  <a:lnTo>
                    <a:pt x="936680" y="334501"/>
                  </a:lnTo>
                  <a:lnTo>
                    <a:pt x="890318" y="342379"/>
                  </a:lnTo>
                  <a:lnTo>
                    <a:pt x="845039" y="353226"/>
                  </a:lnTo>
                  <a:lnTo>
                    <a:pt x="800945" y="366938"/>
                  </a:lnTo>
                  <a:lnTo>
                    <a:pt x="758143" y="383410"/>
                  </a:lnTo>
                  <a:lnTo>
                    <a:pt x="716737" y="402536"/>
                  </a:lnTo>
                  <a:lnTo>
                    <a:pt x="676831" y="424212"/>
                  </a:lnTo>
                  <a:lnTo>
                    <a:pt x="638532" y="448334"/>
                  </a:lnTo>
                  <a:lnTo>
                    <a:pt x="601944" y="474795"/>
                  </a:lnTo>
                  <a:lnTo>
                    <a:pt x="567171" y="503491"/>
                  </a:lnTo>
                  <a:lnTo>
                    <a:pt x="534318" y="534318"/>
                  </a:lnTo>
                  <a:lnTo>
                    <a:pt x="503492" y="567170"/>
                  </a:lnTo>
                  <a:lnTo>
                    <a:pt x="474795" y="601943"/>
                  </a:lnTo>
                  <a:lnTo>
                    <a:pt x="448334" y="638532"/>
                  </a:lnTo>
                  <a:lnTo>
                    <a:pt x="424212" y="676831"/>
                  </a:lnTo>
                  <a:lnTo>
                    <a:pt x="402536" y="716736"/>
                  </a:lnTo>
                  <a:lnTo>
                    <a:pt x="383410" y="758142"/>
                  </a:lnTo>
                  <a:lnTo>
                    <a:pt x="366938" y="800944"/>
                  </a:lnTo>
                  <a:lnTo>
                    <a:pt x="353226" y="845037"/>
                  </a:lnTo>
                  <a:lnTo>
                    <a:pt x="342379" y="890317"/>
                  </a:lnTo>
                  <a:lnTo>
                    <a:pt x="334501" y="936678"/>
                  </a:lnTo>
                  <a:lnTo>
                    <a:pt x="329694" y="984114"/>
                  </a:lnTo>
                  <a:lnTo>
                    <a:pt x="328072" y="1032225"/>
                  </a:lnTo>
                  <a:lnTo>
                    <a:pt x="329807" y="1082032"/>
                  </a:lnTo>
                  <a:lnTo>
                    <a:pt x="334934" y="1130903"/>
                  </a:lnTo>
                  <a:lnTo>
                    <a:pt x="343338" y="1178722"/>
                  </a:lnTo>
                  <a:lnTo>
                    <a:pt x="354902" y="1225375"/>
                  </a:lnTo>
                  <a:lnTo>
                    <a:pt x="369510" y="1270746"/>
                  </a:lnTo>
                  <a:lnTo>
                    <a:pt x="387048" y="1314718"/>
                  </a:lnTo>
                  <a:lnTo>
                    <a:pt x="407398" y="1357176"/>
                  </a:lnTo>
                  <a:lnTo>
                    <a:pt x="430445" y="1398006"/>
                  </a:lnTo>
                  <a:lnTo>
                    <a:pt x="456072" y="1437090"/>
                  </a:lnTo>
                  <a:lnTo>
                    <a:pt x="484165" y="1474314"/>
                  </a:lnTo>
                  <a:lnTo>
                    <a:pt x="514607" y="1509562"/>
                  </a:lnTo>
                  <a:lnTo>
                    <a:pt x="547282" y="1542718"/>
                  </a:lnTo>
                  <a:lnTo>
                    <a:pt x="582075" y="1573666"/>
                  </a:lnTo>
                  <a:lnTo>
                    <a:pt x="618869" y="1602292"/>
                  </a:lnTo>
                  <a:lnTo>
                    <a:pt x="449359" y="1836177"/>
                  </a:lnTo>
                  <a:lnTo>
                    <a:pt x="497730" y="1836177"/>
                  </a:lnTo>
                  <a:lnTo>
                    <a:pt x="673542" y="1593596"/>
                  </a:lnTo>
                  <a:lnTo>
                    <a:pt x="641850" y="1570574"/>
                  </a:lnTo>
                  <a:lnTo>
                    <a:pt x="600772" y="1538203"/>
                  </a:lnTo>
                  <a:lnTo>
                    <a:pt x="562390" y="1502757"/>
                  </a:lnTo>
                  <a:lnTo>
                    <a:pt x="526887" y="1464420"/>
                  </a:lnTo>
                  <a:lnTo>
                    <a:pt x="494447" y="1423377"/>
                  </a:lnTo>
                  <a:lnTo>
                    <a:pt x="465255" y="1379810"/>
                  </a:lnTo>
                  <a:lnTo>
                    <a:pt x="439495" y="1333905"/>
                  </a:lnTo>
                  <a:lnTo>
                    <a:pt x="418121" y="1287683"/>
                  </a:lnTo>
                  <a:lnTo>
                    <a:pt x="400264" y="1239619"/>
                  </a:lnTo>
                  <a:lnTo>
                    <a:pt x="386089" y="1189878"/>
                  </a:lnTo>
                  <a:lnTo>
                    <a:pt x="375760" y="1138622"/>
                  </a:lnTo>
                  <a:lnTo>
                    <a:pt x="369442" y="1086017"/>
                  </a:lnTo>
                  <a:lnTo>
                    <a:pt x="367299" y="1032225"/>
                  </a:lnTo>
                  <a:lnTo>
                    <a:pt x="369123" y="982602"/>
                  </a:lnTo>
                  <a:lnTo>
                    <a:pt x="374509" y="933968"/>
                  </a:lnTo>
                  <a:lnTo>
                    <a:pt x="383329" y="886454"/>
                  </a:lnTo>
                  <a:lnTo>
                    <a:pt x="395453" y="840187"/>
                  </a:lnTo>
                  <a:lnTo>
                    <a:pt x="410753" y="795296"/>
                  </a:lnTo>
                  <a:lnTo>
                    <a:pt x="429101" y="751910"/>
                  </a:lnTo>
                  <a:lnTo>
                    <a:pt x="450368" y="710157"/>
                  </a:lnTo>
                  <a:lnTo>
                    <a:pt x="474425" y="670166"/>
                  </a:lnTo>
                  <a:lnTo>
                    <a:pt x="501144" y="632066"/>
                  </a:lnTo>
                  <a:lnTo>
                    <a:pt x="530396" y="595986"/>
                  </a:lnTo>
                  <a:lnTo>
                    <a:pt x="562053" y="562053"/>
                  </a:lnTo>
                  <a:lnTo>
                    <a:pt x="595985" y="530396"/>
                  </a:lnTo>
                  <a:lnTo>
                    <a:pt x="632066" y="501144"/>
                  </a:lnTo>
                  <a:lnTo>
                    <a:pt x="670166" y="474425"/>
                  </a:lnTo>
                  <a:lnTo>
                    <a:pt x="710156" y="450368"/>
                  </a:lnTo>
                  <a:lnTo>
                    <a:pt x="751909" y="429101"/>
                  </a:lnTo>
                  <a:lnTo>
                    <a:pt x="795295" y="410753"/>
                  </a:lnTo>
                  <a:lnTo>
                    <a:pt x="840187" y="395453"/>
                  </a:lnTo>
                  <a:lnTo>
                    <a:pt x="886454" y="383329"/>
                  </a:lnTo>
                  <a:lnTo>
                    <a:pt x="933969" y="374509"/>
                  </a:lnTo>
                  <a:lnTo>
                    <a:pt x="982603" y="369123"/>
                  </a:lnTo>
                  <a:lnTo>
                    <a:pt x="1032227" y="367299"/>
                  </a:lnTo>
                  <a:lnTo>
                    <a:pt x="1032227" y="367148"/>
                  </a:lnTo>
                  <a:lnTo>
                    <a:pt x="1072173" y="367148"/>
                  </a:lnTo>
                  <a:lnTo>
                    <a:pt x="1072173" y="328081"/>
                  </a:lnTo>
                  <a:lnTo>
                    <a:pt x="1032227" y="328072"/>
                  </a:lnTo>
                  <a:close/>
                </a:path>
                <a:path w="1072515" h="1891029">
                  <a:moveTo>
                    <a:pt x="1072173" y="367148"/>
                  </a:moveTo>
                  <a:lnTo>
                    <a:pt x="1032227" y="367148"/>
                  </a:lnTo>
                  <a:lnTo>
                    <a:pt x="1072173" y="367643"/>
                  </a:lnTo>
                  <a:lnTo>
                    <a:pt x="1072173" y="367148"/>
                  </a:lnTo>
                  <a:close/>
                </a:path>
                <a:path w="1072515" h="1891029">
                  <a:moveTo>
                    <a:pt x="1072173" y="39227"/>
                  </a:moveTo>
                  <a:lnTo>
                    <a:pt x="1032227" y="39227"/>
                  </a:lnTo>
                  <a:lnTo>
                    <a:pt x="1032946" y="39235"/>
                  </a:lnTo>
                  <a:lnTo>
                    <a:pt x="1032946" y="328081"/>
                  </a:lnTo>
                  <a:lnTo>
                    <a:pt x="1072173" y="328081"/>
                  </a:lnTo>
                  <a:lnTo>
                    <a:pt x="1072173" y="392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15"/>
          <p:cNvSpPr txBox="1"/>
          <p:nvPr/>
        </p:nvSpPr>
        <p:spPr>
          <a:xfrm>
            <a:off x="5158913" y="5356330"/>
            <a:ext cx="3261360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1010919" algn="l"/>
              </a:tabLst>
            </a:pPr>
            <a:r>
              <a:rPr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60%</a:t>
            </a:r>
            <a:r>
              <a:rPr sz="4275" baseline="-9746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50" spc="120" dirty="0">
                <a:latin typeface="Arial" panose="020B0604020202020204" pitchFamily="34" charset="0"/>
                <a:cs typeface="Arial" panose="020B0604020202020204" pitchFamily="34" charset="0"/>
              </a:rPr>
              <a:t>средства</a:t>
            </a:r>
            <a:r>
              <a:rPr sz="205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130" dirty="0"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15"/>
          <p:cNvSpPr txBox="1"/>
          <p:nvPr/>
        </p:nvSpPr>
        <p:spPr>
          <a:xfrm>
            <a:off x="5101562" y="6177401"/>
            <a:ext cx="3655101" cy="45525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1010919" algn="l"/>
              </a:tabLst>
            </a:pPr>
            <a:r>
              <a:rPr lang="ru-RU"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4275" b="1" spc="-37" baseline="-9746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4275" baseline="-9746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aseline="-9746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собственные средства</a:t>
            </a:r>
            <a:r>
              <a:rPr sz="28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16"/>
          <p:cNvSpPr txBox="1"/>
          <p:nvPr/>
        </p:nvSpPr>
        <p:spPr>
          <a:xfrm>
            <a:off x="2199866" y="5316105"/>
            <a:ext cx="1382565" cy="9188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sz="2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5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лн. руб.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5" name="object 18"/>
          <p:cNvGrpSpPr/>
          <p:nvPr/>
        </p:nvGrpSpPr>
        <p:grpSpPr>
          <a:xfrm>
            <a:off x="11423650" y="4653184"/>
            <a:ext cx="7532767" cy="2696981"/>
            <a:chOff x="12745727" y="5124084"/>
            <a:chExt cx="6520815" cy="2699385"/>
          </a:xfrm>
        </p:grpSpPr>
        <p:sp>
          <p:nvSpPr>
            <p:cNvPr id="46" name="object 19"/>
            <p:cNvSpPr/>
            <p:nvPr/>
          </p:nvSpPr>
          <p:spPr>
            <a:xfrm>
              <a:off x="15333132" y="5974277"/>
              <a:ext cx="203835" cy="203835"/>
            </a:xfrm>
            <a:custGeom>
              <a:avLst/>
              <a:gdLst/>
              <a:ahLst/>
              <a:cxnLst/>
              <a:rect l="l" t="t" r="r" b="b"/>
              <a:pathLst>
                <a:path w="203834" h="203835">
                  <a:moveTo>
                    <a:pt x="203239" y="0"/>
                  </a:moveTo>
                  <a:lnTo>
                    <a:pt x="0" y="0"/>
                  </a:lnTo>
                  <a:lnTo>
                    <a:pt x="0" y="203239"/>
                  </a:lnTo>
                  <a:lnTo>
                    <a:pt x="203239" y="203239"/>
                  </a:lnTo>
                  <a:lnTo>
                    <a:pt x="203239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0"/>
            <p:cNvSpPr/>
            <p:nvPr/>
          </p:nvSpPr>
          <p:spPr>
            <a:xfrm>
              <a:off x="15333132" y="6772637"/>
              <a:ext cx="203835" cy="203835"/>
            </a:xfrm>
            <a:custGeom>
              <a:avLst/>
              <a:gdLst/>
              <a:ahLst/>
              <a:cxnLst/>
              <a:rect l="l" t="t" r="r" b="b"/>
              <a:pathLst>
                <a:path w="203834" h="203834">
                  <a:moveTo>
                    <a:pt x="203239" y="0"/>
                  </a:moveTo>
                  <a:lnTo>
                    <a:pt x="0" y="0"/>
                  </a:lnTo>
                  <a:lnTo>
                    <a:pt x="0" y="203236"/>
                  </a:lnTo>
                  <a:lnTo>
                    <a:pt x="203239" y="203236"/>
                  </a:lnTo>
                  <a:lnTo>
                    <a:pt x="203239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1"/>
            <p:cNvSpPr/>
            <p:nvPr/>
          </p:nvSpPr>
          <p:spPr>
            <a:xfrm>
              <a:off x="12745727" y="5124084"/>
              <a:ext cx="6520815" cy="2699385"/>
            </a:xfrm>
            <a:custGeom>
              <a:avLst/>
              <a:gdLst/>
              <a:ahLst/>
              <a:cxnLst/>
              <a:rect l="l" t="t" r="r" b="b"/>
              <a:pathLst>
                <a:path w="6520815" h="2699384">
                  <a:moveTo>
                    <a:pt x="0" y="0"/>
                  </a:moveTo>
                  <a:lnTo>
                    <a:pt x="6520706" y="0"/>
                  </a:lnTo>
                  <a:lnTo>
                    <a:pt x="6520706" y="2699232"/>
                  </a:lnTo>
                  <a:lnTo>
                    <a:pt x="0" y="2699232"/>
                  </a:lnTo>
                  <a:lnTo>
                    <a:pt x="0" y="0"/>
                  </a:lnTo>
                  <a:close/>
                </a:path>
              </a:pathLst>
            </a:custGeom>
            <a:ln w="1570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9"/>
          <p:cNvGrpSpPr/>
          <p:nvPr/>
        </p:nvGrpSpPr>
        <p:grpSpPr>
          <a:xfrm>
            <a:off x="11945134" y="4950733"/>
            <a:ext cx="2025650" cy="2025650"/>
            <a:chOff x="13132528" y="5441465"/>
            <a:chExt cx="2025650" cy="2025650"/>
          </a:xfrm>
        </p:grpSpPr>
        <p:sp>
          <p:nvSpPr>
            <p:cNvPr id="50" name="object 10"/>
            <p:cNvSpPr/>
            <p:nvPr/>
          </p:nvSpPr>
          <p:spPr>
            <a:xfrm>
              <a:off x="13581887" y="5480701"/>
              <a:ext cx="1576070" cy="1986280"/>
            </a:xfrm>
            <a:custGeom>
              <a:avLst/>
              <a:gdLst/>
              <a:ahLst/>
              <a:cxnLst/>
              <a:rect l="l" t="t" r="r" b="b"/>
              <a:pathLst>
                <a:path w="1576069" h="1986279">
                  <a:moveTo>
                    <a:pt x="583586" y="0"/>
                  </a:moveTo>
                  <a:lnTo>
                    <a:pt x="583586" y="288845"/>
                  </a:lnTo>
                  <a:lnTo>
                    <a:pt x="631756" y="290516"/>
                  </a:lnTo>
                  <a:lnTo>
                    <a:pt x="679054" y="295360"/>
                  </a:lnTo>
                  <a:lnTo>
                    <a:pt x="725374" y="303274"/>
                  </a:lnTo>
                  <a:lnTo>
                    <a:pt x="770613" y="314151"/>
                  </a:lnTo>
                  <a:lnTo>
                    <a:pt x="814666" y="327888"/>
                  </a:lnTo>
                  <a:lnTo>
                    <a:pt x="857428" y="344380"/>
                  </a:lnTo>
                  <a:lnTo>
                    <a:pt x="898794" y="363523"/>
                  </a:lnTo>
                  <a:lnTo>
                    <a:pt x="938659" y="385210"/>
                  </a:lnTo>
                  <a:lnTo>
                    <a:pt x="976920" y="409339"/>
                  </a:lnTo>
                  <a:lnTo>
                    <a:pt x="1013471" y="435804"/>
                  </a:lnTo>
                  <a:lnTo>
                    <a:pt x="1048207" y="464500"/>
                  </a:lnTo>
                  <a:lnTo>
                    <a:pt x="1081024" y="495323"/>
                  </a:lnTo>
                  <a:lnTo>
                    <a:pt x="1111818" y="528168"/>
                  </a:lnTo>
                  <a:lnTo>
                    <a:pt x="1140483" y="562931"/>
                  </a:lnTo>
                  <a:lnTo>
                    <a:pt x="1166914" y="599507"/>
                  </a:lnTo>
                  <a:lnTo>
                    <a:pt x="1191008" y="637790"/>
                  </a:lnTo>
                  <a:lnTo>
                    <a:pt x="1212660" y="677677"/>
                  </a:lnTo>
                  <a:lnTo>
                    <a:pt x="1231764" y="719063"/>
                  </a:lnTo>
                  <a:lnTo>
                    <a:pt x="1248216" y="761843"/>
                  </a:lnTo>
                  <a:lnTo>
                    <a:pt x="1261912" y="805912"/>
                  </a:lnTo>
                  <a:lnTo>
                    <a:pt x="1272746" y="851166"/>
                  </a:lnTo>
                  <a:lnTo>
                    <a:pt x="1280615" y="897500"/>
                  </a:lnTo>
                  <a:lnTo>
                    <a:pt x="1285413" y="944810"/>
                  </a:lnTo>
                  <a:lnTo>
                    <a:pt x="1287035" y="992990"/>
                  </a:lnTo>
                  <a:lnTo>
                    <a:pt x="1285411" y="1041201"/>
                  </a:lnTo>
                  <a:lnTo>
                    <a:pt x="1280607" y="1088540"/>
                  </a:lnTo>
                  <a:lnTo>
                    <a:pt x="1272729" y="1134903"/>
                  </a:lnTo>
                  <a:lnTo>
                    <a:pt x="1261881" y="1180184"/>
                  </a:lnTo>
                  <a:lnTo>
                    <a:pt x="1248169" y="1224279"/>
                  </a:lnTo>
                  <a:lnTo>
                    <a:pt x="1231698" y="1267083"/>
                  </a:lnTo>
                  <a:lnTo>
                    <a:pt x="1212571" y="1308490"/>
                  </a:lnTo>
                  <a:lnTo>
                    <a:pt x="1190895" y="1348396"/>
                  </a:lnTo>
                  <a:lnTo>
                    <a:pt x="1166773" y="1386696"/>
                  </a:lnTo>
                  <a:lnTo>
                    <a:pt x="1140312" y="1423285"/>
                  </a:lnTo>
                  <a:lnTo>
                    <a:pt x="1111615" y="1458058"/>
                  </a:lnTo>
                  <a:lnTo>
                    <a:pt x="1080788" y="1490911"/>
                  </a:lnTo>
                  <a:lnTo>
                    <a:pt x="1047935" y="1521738"/>
                  </a:lnTo>
                  <a:lnTo>
                    <a:pt x="1013162" y="1550435"/>
                  </a:lnTo>
                  <a:lnTo>
                    <a:pt x="976572" y="1576897"/>
                  </a:lnTo>
                  <a:lnTo>
                    <a:pt x="938273" y="1601018"/>
                  </a:lnTo>
                  <a:lnTo>
                    <a:pt x="898367" y="1622695"/>
                  </a:lnTo>
                  <a:lnTo>
                    <a:pt x="856960" y="1641821"/>
                  </a:lnTo>
                  <a:lnTo>
                    <a:pt x="814156" y="1658293"/>
                  </a:lnTo>
                  <a:lnTo>
                    <a:pt x="770062" y="1672005"/>
                  </a:lnTo>
                  <a:lnTo>
                    <a:pt x="724781" y="1682853"/>
                  </a:lnTo>
                  <a:lnTo>
                    <a:pt x="678418" y="1690731"/>
                  </a:lnTo>
                  <a:lnTo>
                    <a:pt x="631079" y="1695534"/>
                  </a:lnTo>
                  <a:lnTo>
                    <a:pt x="582868" y="1697159"/>
                  </a:lnTo>
                  <a:lnTo>
                    <a:pt x="531834" y="1695336"/>
                  </a:lnTo>
                  <a:lnTo>
                    <a:pt x="481787" y="1689952"/>
                  </a:lnTo>
                  <a:lnTo>
                    <a:pt x="432851" y="1681131"/>
                  </a:lnTo>
                  <a:lnTo>
                    <a:pt x="385150" y="1668999"/>
                  </a:lnTo>
                  <a:lnTo>
                    <a:pt x="338808" y="1653681"/>
                  </a:lnTo>
                  <a:lnTo>
                    <a:pt x="293949" y="1635302"/>
                  </a:lnTo>
                  <a:lnTo>
                    <a:pt x="250697" y="1613989"/>
                  </a:lnTo>
                  <a:lnTo>
                    <a:pt x="209176" y="1589865"/>
                  </a:lnTo>
                  <a:lnTo>
                    <a:pt x="169510" y="1563056"/>
                  </a:lnTo>
                  <a:lnTo>
                    <a:pt x="0" y="1796941"/>
                  </a:lnTo>
                  <a:lnTo>
                    <a:pt x="41697" y="1825637"/>
                  </a:lnTo>
                  <a:lnTo>
                    <a:pt x="84890" y="1852228"/>
                  </a:lnTo>
                  <a:lnTo>
                    <a:pt x="129505" y="1876640"/>
                  </a:lnTo>
                  <a:lnTo>
                    <a:pt x="175469" y="1898799"/>
                  </a:lnTo>
                  <a:lnTo>
                    <a:pt x="222708" y="1918630"/>
                  </a:lnTo>
                  <a:lnTo>
                    <a:pt x="271147" y="1936058"/>
                  </a:lnTo>
                  <a:lnTo>
                    <a:pt x="320714" y="1951009"/>
                  </a:lnTo>
                  <a:lnTo>
                    <a:pt x="371334" y="1963410"/>
                  </a:lnTo>
                  <a:lnTo>
                    <a:pt x="422933" y="1973184"/>
                  </a:lnTo>
                  <a:lnTo>
                    <a:pt x="475437" y="1980257"/>
                  </a:lnTo>
                  <a:lnTo>
                    <a:pt x="528774" y="1984556"/>
                  </a:lnTo>
                  <a:lnTo>
                    <a:pt x="582868" y="1986006"/>
                  </a:lnTo>
                  <a:lnTo>
                    <a:pt x="630981" y="1984861"/>
                  </a:lnTo>
                  <a:lnTo>
                    <a:pt x="678502" y="1981460"/>
                  </a:lnTo>
                  <a:lnTo>
                    <a:pt x="725381" y="1975856"/>
                  </a:lnTo>
                  <a:lnTo>
                    <a:pt x="771565" y="1968100"/>
                  </a:lnTo>
                  <a:lnTo>
                    <a:pt x="817001" y="1958245"/>
                  </a:lnTo>
                  <a:lnTo>
                    <a:pt x="861639" y="1946343"/>
                  </a:lnTo>
                  <a:lnTo>
                    <a:pt x="905425" y="1932445"/>
                  </a:lnTo>
                  <a:lnTo>
                    <a:pt x="948308" y="1916603"/>
                  </a:lnTo>
                  <a:lnTo>
                    <a:pt x="990237" y="1898870"/>
                  </a:lnTo>
                  <a:lnTo>
                    <a:pt x="1031158" y="1879298"/>
                  </a:lnTo>
                  <a:lnTo>
                    <a:pt x="1071020" y="1857939"/>
                  </a:lnTo>
                  <a:lnTo>
                    <a:pt x="1109770" y="1834844"/>
                  </a:lnTo>
                  <a:lnTo>
                    <a:pt x="1147358" y="1810065"/>
                  </a:lnTo>
                  <a:lnTo>
                    <a:pt x="1183730" y="1783656"/>
                  </a:lnTo>
                  <a:lnTo>
                    <a:pt x="1218835" y="1755667"/>
                  </a:lnTo>
                  <a:lnTo>
                    <a:pt x="1252621" y="1726150"/>
                  </a:lnTo>
                  <a:lnTo>
                    <a:pt x="1285036" y="1695159"/>
                  </a:lnTo>
                  <a:lnTo>
                    <a:pt x="1316027" y="1662744"/>
                  </a:lnTo>
                  <a:lnTo>
                    <a:pt x="1345544" y="1628958"/>
                  </a:lnTo>
                  <a:lnTo>
                    <a:pt x="1373533" y="1593853"/>
                  </a:lnTo>
                  <a:lnTo>
                    <a:pt x="1399942" y="1557480"/>
                  </a:lnTo>
                  <a:lnTo>
                    <a:pt x="1424720" y="1519893"/>
                  </a:lnTo>
                  <a:lnTo>
                    <a:pt x="1447815" y="1481142"/>
                  </a:lnTo>
                  <a:lnTo>
                    <a:pt x="1469175" y="1441280"/>
                  </a:lnTo>
                  <a:lnTo>
                    <a:pt x="1488747" y="1400359"/>
                  </a:lnTo>
                  <a:lnTo>
                    <a:pt x="1506480" y="1358430"/>
                  </a:lnTo>
                  <a:lnTo>
                    <a:pt x="1522321" y="1315547"/>
                  </a:lnTo>
                  <a:lnTo>
                    <a:pt x="1536219" y="1271760"/>
                  </a:lnTo>
                  <a:lnTo>
                    <a:pt x="1548122" y="1227123"/>
                  </a:lnTo>
                  <a:lnTo>
                    <a:pt x="1557977" y="1181686"/>
                  </a:lnTo>
                  <a:lnTo>
                    <a:pt x="1565732" y="1135503"/>
                  </a:lnTo>
                  <a:lnTo>
                    <a:pt x="1571336" y="1088624"/>
                  </a:lnTo>
                  <a:lnTo>
                    <a:pt x="1574737" y="1041102"/>
                  </a:lnTo>
                  <a:lnTo>
                    <a:pt x="1575882" y="992990"/>
                  </a:lnTo>
                  <a:lnTo>
                    <a:pt x="1574738" y="944899"/>
                  </a:lnTo>
                  <a:lnTo>
                    <a:pt x="1571340" y="897399"/>
                  </a:lnTo>
                  <a:lnTo>
                    <a:pt x="1565741" y="850541"/>
                  </a:lnTo>
                  <a:lnTo>
                    <a:pt x="1557992" y="804378"/>
                  </a:lnTo>
                  <a:lnTo>
                    <a:pt x="1548146" y="758960"/>
                  </a:lnTo>
                  <a:lnTo>
                    <a:pt x="1536253" y="714342"/>
                  </a:lnTo>
                  <a:lnTo>
                    <a:pt x="1522367" y="670573"/>
                  </a:lnTo>
                  <a:lnTo>
                    <a:pt x="1506539" y="627706"/>
                  </a:lnTo>
                  <a:lnTo>
                    <a:pt x="1488821" y="585794"/>
                  </a:lnTo>
                  <a:lnTo>
                    <a:pt x="1469265" y="544888"/>
                  </a:lnTo>
                  <a:lnTo>
                    <a:pt x="1447923" y="505039"/>
                  </a:lnTo>
                  <a:lnTo>
                    <a:pt x="1424847" y="466301"/>
                  </a:lnTo>
                  <a:lnTo>
                    <a:pt x="1400089" y="428724"/>
                  </a:lnTo>
                  <a:lnTo>
                    <a:pt x="1373700" y="392361"/>
                  </a:lnTo>
                  <a:lnTo>
                    <a:pt x="1345733" y="357264"/>
                  </a:lnTo>
                  <a:lnTo>
                    <a:pt x="1316240" y="323485"/>
                  </a:lnTo>
                  <a:lnTo>
                    <a:pt x="1285273" y="291075"/>
                  </a:lnTo>
                  <a:lnTo>
                    <a:pt x="1252883" y="260087"/>
                  </a:lnTo>
                  <a:lnTo>
                    <a:pt x="1219123" y="230572"/>
                  </a:lnTo>
                  <a:lnTo>
                    <a:pt x="1184044" y="202583"/>
                  </a:lnTo>
                  <a:lnTo>
                    <a:pt x="1147699" y="176171"/>
                  </a:lnTo>
                  <a:lnTo>
                    <a:pt x="1110139" y="151389"/>
                  </a:lnTo>
                  <a:lnTo>
                    <a:pt x="1071416" y="128288"/>
                  </a:lnTo>
                  <a:lnTo>
                    <a:pt x="1031583" y="106920"/>
                  </a:lnTo>
                  <a:lnTo>
                    <a:pt x="990691" y="87338"/>
                  </a:lnTo>
                  <a:lnTo>
                    <a:pt x="948792" y="69592"/>
                  </a:lnTo>
                  <a:lnTo>
                    <a:pt x="905938" y="53736"/>
                  </a:lnTo>
                  <a:lnTo>
                    <a:pt x="862181" y="39821"/>
                  </a:lnTo>
                  <a:lnTo>
                    <a:pt x="817573" y="27898"/>
                  </a:lnTo>
                  <a:lnTo>
                    <a:pt x="772166" y="18021"/>
                  </a:lnTo>
                  <a:lnTo>
                    <a:pt x="726012" y="10240"/>
                  </a:lnTo>
                  <a:lnTo>
                    <a:pt x="679162" y="4609"/>
                  </a:lnTo>
                  <a:lnTo>
                    <a:pt x="631670" y="1178"/>
                  </a:lnTo>
                  <a:lnTo>
                    <a:pt x="583586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11"/>
            <p:cNvSpPr/>
            <p:nvPr/>
          </p:nvSpPr>
          <p:spPr>
            <a:xfrm>
              <a:off x="13171754" y="5480701"/>
              <a:ext cx="993775" cy="1797050"/>
            </a:xfrm>
            <a:custGeom>
              <a:avLst/>
              <a:gdLst/>
              <a:ahLst/>
              <a:cxnLst/>
              <a:rect l="l" t="t" r="r" b="b"/>
              <a:pathLst>
                <a:path w="993775" h="1797050">
                  <a:moveTo>
                    <a:pt x="993719" y="0"/>
                  </a:moveTo>
                  <a:lnTo>
                    <a:pt x="944890" y="1136"/>
                  </a:lnTo>
                  <a:lnTo>
                    <a:pt x="897369" y="4537"/>
                  </a:lnTo>
                  <a:lnTo>
                    <a:pt x="850492" y="10141"/>
                  </a:lnTo>
                  <a:lnTo>
                    <a:pt x="804309" y="17896"/>
                  </a:lnTo>
                  <a:lnTo>
                    <a:pt x="758874" y="27752"/>
                  </a:lnTo>
                  <a:lnTo>
                    <a:pt x="714237" y="39654"/>
                  </a:lnTo>
                  <a:lnTo>
                    <a:pt x="670451" y="53552"/>
                  </a:lnTo>
                  <a:lnTo>
                    <a:pt x="627569" y="69393"/>
                  </a:lnTo>
                  <a:lnTo>
                    <a:pt x="585641" y="87126"/>
                  </a:lnTo>
                  <a:lnTo>
                    <a:pt x="544721" y="106698"/>
                  </a:lnTo>
                  <a:lnTo>
                    <a:pt x="504860" y="128057"/>
                  </a:lnTo>
                  <a:lnTo>
                    <a:pt x="466109" y="151152"/>
                  </a:lnTo>
                  <a:lnTo>
                    <a:pt x="428522" y="175930"/>
                  </a:lnTo>
                  <a:lnTo>
                    <a:pt x="392150" y="202339"/>
                  </a:lnTo>
                  <a:lnTo>
                    <a:pt x="357045" y="230328"/>
                  </a:lnTo>
                  <a:lnTo>
                    <a:pt x="323260" y="259844"/>
                  </a:lnTo>
                  <a:lnTo>
                    <a:pt x="290845" y="290835"/>
                  </a:lnTo>
                  <a:lnTo>
                    <a:pt x="259854" y="323249"/>
                  </a:lnTo>
                  <a:lnTo>
                    <a:pt x="230338" y="357035"/>
                  </a:lnTo>
                  <a:lnTo>
                    <a:pt x="202349" y="392139"/>
                  </a:lnTo>
                  <a:lnTo>
                    <a:pt x="175940" y="428511"/>
                  </a:lnTo>
                  <a:lnTo>
                    <a:pt x="151161" y="466098"/>
                  </a:lnTo>
                  <a:lnTo>
                    <a:pt x="128067" y="504848"/>
                  </a:lnTo>
                  <a:lnTo>
                    <a:pt x="106707" y="544710"/>
                  </a:lnTo>
                  <a:lnTo>
                    <a:pt x="87135" y="585630"/>
                  </a:lnTo>
                  <a:lnTo>
                    <a:pt x="69402" y="627557"/>
                  </a:lnTo>
                  <a:lnTo>
                    <a:pt x="53561" y="670440"/>
                  </a:lnTo>
                  <a:lnTo>
                    <a:pt x="39663" y="714225"/>
                  </a:lnTo>
                  <a:lnTo>
                    <a:pt x="27760" y="758862"/>
                  </a:lnTo>
                  <a:lnTo>
                    <a:pt x="17905" y="804298"/>
                  </a:lnTo>
                  <a:lnTo>
                    <a:pt x="10149" y="850480"/>
                  </a:lnTo>
                  <a:lnTo>
                    <a:pt x="4545" y="897358"/>
                  </a:lnTo>
                  <a:lnTo>
                    <a:pt x="1145" y="944878"/>
                  </a:lnTo>
                  <a:lnTo>
                    <a:pt x="0" y="992990"/>
                  </a:lnTo>
                  <a:lnTo>
                    <a:pt x="1332" y="1044870"/>
                  </a:lnTo>
                  <a:lnTo>
                    <a:pt x="5285" y="1096056"/>
                  </a:lnTo>
                  <a:lnTo>
                    <a:pt x="11794" y="1146484"/>
                  </a:lnTo>
                  <a:lnTo>
                    <a:pt x="20793" y="1196089"/>
                  </a:lnTo>
                  <a:lnTo>
                    <a:pt x="32217" y="1244804"/>
                  </a:lnTo>
                  <a:lnTo>
                    <a:pt x="46001" y="1292565"/>
                  </a:lnTo>
                  <a:lnTo>
                    <a:pt x="62078" y="1339307"/>
                  </a:lnTo>
                  <a:lnTo>
                    <a:pt x="80384" y="1384964"/>
                  </a:lnTo>
                  <a:lnTo>
                    <a:pt x="100853" y="1429470"/>
                  </a:lnTo>
                  <a:lnTo>
                    <a:pt x="123420" y="1472762"/>
                  </a:lnTo>
                  <a:lnTo>
                    <a:pt x="148019" y="1514774"/>
                  </a:lnTo>
                  <a:lnTo>
                    <a:pt x="174586" y="1555439"/>
                  </a:lnTo>
                  <a:lnTo>
                    <a:pt x="203054" y="1594694"/>
                  </a:lnTo>
                  <a:lnTo>
                    <a:pt x="233358" y="1632473"/>
                  </a:lnTo>
                  <a:lnTo>
                    <a:pt x="265433" y="1668710"/>
                  </a:lnTo>
                  <a:lnTo>
                    <a:pt x="299213" y="1703341"/>
                  </a:lnTo>
                  <a:lnTo>
                    <a:pt x="334634" y="1736300"/>
                  </a:lnTo>
                  <a:lnTo>
                    <a:pt x="371629" y="1767522"/>
                  </a:lnTo>
                  <a:lnTo>
                    <a:pt x="410133" y="1796941"/>
                  </a:lnTo>
                  <a:lnTo>
                    <a:pt x="579643" y="1563056"/>
                  </a:lnTo>
                  <a:lnTo>
                    <a:pt x="542849" y="1534431"/>
                  </a:lnTo>
                  <a:lnTo>
                    <a:pt x="508056" y="1503482"/>
                  </a:lnTo>
                  <a:lnTo>
                    <a:pt x="475381" y="1470326"/>
                  </a:lnTo>
                  <a:lnTo>
                    <a:pt x="444939" y="1435079"/>
                  </a:lnTo>
                  <a:lnTo>
                    <a:pt x="416846" y="1397855"/>
                  </a:lnTo>
                  <a:lnTo>
                    <a:pt x="391218" y="1358770"/>
                  </a:lnTo>
                  <a:lnTo>
                    <a:pt x="368172" y="1317941"/>
                  </a:lnTo>
                  <a:lnTo>
                    <a:pt x="347822" y="1275482"/>
                  </a:lnTo>
                  <a:lnTo>
                    <a:pt x="330284" y="1231510"/>
                  </a:lnTo>
                  <a:lnTo>
                    <a:pt x="315676" y="1186140"/>
                  </a:lnTo>
                  <a:lnTo>
                    <a:pt x="304112" y="1139487"/>
                  </a:lnTo>
                  <a:lnTo>
                    <a:pt x="295708" y="1091667"/>
                  </a:lnTo>
                  <a:lnTo>
                    <a:pt x="290581" y="1042796"/>
                  </a:lnTo>
                  <a:lnTo>
                    <a:pt x="288846" y="992990"/>
                  </a:lnTo>
                  <a:lnTo>
                    <a:pt x="290471" y="944780"/>
                  </a:lnTo>
                  <a:lnTo>
                    <a:pt x="295275" y="897443"/>
                  </a:lnTo>
                  <a:lnTo>
                    <a:pt x="303153" y="851081"/>
                  </a:lnTo>
                  <a:lnTo>
                    <a:pt x="314000" y="805802"/>
                  </a:lnTo>
                  <a:lnTo>
                    <a:pt x="327712" y="761708"/>
                  </a:lnTo>
                  <a:lnTo>
                    <a:pt x="344184" y="718906"/>
                  </a:lnTo>
                  <a:lnTo>
                    <a:pt x="363310" y="677500"/>
                  </a:lnTo>
                  <a:lnTo>
                    <a:pt x="384986" y="637595"/>
                  </a:lnTo>
                  <a:lnTo>
                    <a:pt x="409108" y="599296"/>
                  </a:lnTo>
                  <a:lnTo>
                    <a:pt x="435569" y="562708"/>
                  </a:lnTo>
                  <a:lnTo>
                    <a:pt x="464266" y="527935"/>
                  </a:lnTo>
                  <a:lnTo>
                    <a:pt x="495092" y="495083"/>
                  </a:lnTo>
                  <a:lnTo>
                    <a:pt x="527945" y="464256"/>
                  </a:lnTo>
                  <a:lnTo>
                    <a:pt x="562718" y="435559"/>
                  </a:lnTo>
                  <a:lnTo>
                    <a:pt x="599306" y="409098"/>
                  </a:lnTo>
                  <a:lnTo>
                    <a:pt x="637605" y="384977"/>
                  </a:lnTo>
                  <a:lnTo>
                    <a:pt x="677510" y="363301"/>
                  </a:lnTo>
                  <a:lnTo>
                    <a:pt x="718917" y="344174"/>
                  </a:lnTo>
                  <a:lnTo>
                    <a:pt x="761719" y="327703"/>
                  </a:lnTo>
                  <a:lnTo>
                    <a:pt x="805812" y="313991"/>
                  </a:lnTo>
                  <a:lnTo>
                    <a:pt x="851092" y="303143"/>
                  </a:lnTo>
                  <a:lnTo>
                    <a:pt x="897454" y="295265"/>
                  </a:lnTo>
                  <a:lnTo>
                    <a:pt x="944792" y="290461"/>
                  </a:lnTo>
                  <a:lnTo>
                    <a:pt x="993719" y="288845"/>
                  </a:lnTo>
                  <a:lnTo>
                    <a:pt x="993719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12"/>
            <p:cNvSpPr/>
            <p:nvPr/>
          </p:nvSpPr>
          <p:spPr>
            <a:xfrm>
              <a:off x="13132528" y="5441465"/>
              <a:ext cx="1072515" cy="1891030"/>
            </a:xfrm>
            <a:custGeom>
              <a:avLst/>
              <a:gdLst/>
              <a:ahLst/>
              <a:cxnLst/>
              <a:rect l="l" t="t" r="r" b="b"/>
              <a:pathLst>
                <a:path w="1072515" h="1891029">
                  <a:moveTo>
                    <a:pt x="1032227" y="0"/>
                  </a:moveTo>
                  <a:lnTo>
                    <a:pt x="979110" y="1343"/>
                  </a:lnTo>
                  <a:lnTo>
                    <a:pt x="926690" y="5329"/>
                  </a:lnTo>
                  <a:lnTo>
                    <a:pt x="875032" y="11893"/>
                  </a:lnTo>
                  <a:lnTo>
                    <a:pt x="824201" y="20971"/>
                  </a:lnTo>
                  <a:lnTo>
                    <a:pt x="774262" y="32498"/>
                  </a:lnTo>
                  <a:lnTo>
                    <a:pt x="725279" y="46408"/>
                  </a:lnTo>
                  <a:lnTo>
                    <a:pt x="677318" y="62636"/>
                  </a:lnTo>
                  <a:lnTo>
                    <a:pt x="630443" y="81119"/>
                  </a:lnTo>
                  <a:lnTo>
                    <a:pt x="584719" y="101791"/>
                  </a:lnTo>
                  <a:lnTo>
                    <a:pt x="540212" y="124587"/>
                  </a:lnTo>
                  <a:lnTo>
                    <a:pt x="496985" y="149442"/>
                  </a:lnTo>
                  <a:lnTo>
                    <a:pt x="455104" y="176291"/>
                  </a:lnTo>
                  <a:lnTo>
                    <a:pt x="414634" y="205070"/>
                  </a:lnTo>
                  <a:lnTo>
                    <a:pt x="375639" y="235714"/>
                  </a:lnTo>
                  <a:lnTo>
                    <a:pt x="338185" y="268157"/>
                  </a:lnTo>
                  <a:lnTo>
                    <a:pt x="302336" y="302336"/>
                  </a:lnTo>
                  <a:lnTo>
                    <a:pt x="268157" y="338185"/>
                  </a:lnTo>
                  <a:lnTo>
                    <a:pt x="235714" y="375639"/>
                  </a:lnTo>
                  <a:lnTo>
                    <a:pt x="205070" y="414634"/>
                  </a:lnTo>
                  <a:lnTo>
                    <a:pt x="176291" y="455104"/>
                  </a:lnTo>
                  <a:lnTo>
                    <a:pt x="149442" y="496984"/>
                  </a:lnTo>
                  <a:lnTo>
                    <a:pt x="124587" y="540211"/>
                  </a:lnTo>
                  <a:lnTo>
                    <a:pt x="101791" y="584718"/>
                  </a:lnTo>
                  <a:lnTo>
                    <a:pt x="81119" y="630442"/>
                  </a:lnTo>
                  <a:lnTo>
                    <a:pt x="62636" y="677316"/>
                  </a:lnTo>
                  <a:lnTo>
                    <a:pt x="46408" y="725277"/>
                  </a:lnTo>
                  <a:lnTo>
                    <a:pt x="32498" y="774260"/>
                  </a:lnTo>
                  <a:lnTo>
                    <a:pt x="20971" y="824199"/>
                  </a:lnTo>
                  <a:lnTo>
                    <a:pt x="11893" y="875030"/>
                  </a:lnTo>
                  <a:lnTo>
                    <a:pt x="5329" y="926688"/>
                  </a:lnTo>
                  <a:lnTo>
                    <a:pt x="1343" y="979108"/>
                  </a:lnTo>
                  <a:lnTo>
                    <a:pt x="0" y="1032225"/>
                  </a:lnTo>
                  <a:lnTo>
                    <a:pt x="1193" y="1082032"/>
                  </a:lnTo>
                  <a:lnTo>
                    <a:pt x="4780" y="1132158"/>
                  </a:lnTo>
                  <a:lnTo>
                    <a:pt x="10674" y="1181140"/>
                  </a:lnTo>
                  <a:lnTo>
                    <a:pt x="18829" y="1229394"/>
                  </a:lnTo>
                  <a:lnTo>
                    <a:pt x="29191" y="1276864"/>
                  </a:lnTo>
                  <a:lnTo>
                    <a:pt x="41704" y="1323495"/>
                  </a:lnTo>
                  <a:lnTo>
                    <a:pt x="56314" y="1369232"/>
                  </a:lnTo>
                  <a:lnTo>
                    <a:pt x="72965" y="1414019"/>
                  </a:lnTo>
                  <a:lnTo>
                    <a:pt x="91602" y="1457803"/>
                  </a:lnTo>
                  <a:lnTo>
                    <a:pt x="112171" y="1500527"/>
                  </a:lnTo>
                  <a:lnTo>
                    <a:pt x="135503" y="1543688"/>
                  </a:lnTo>
                  <a:lnTo>
                    <a:pt x="160797" y="1585586"/>
                  </a:lnTo>
                  <a:lnTo>
                    <a:pt x="187991" y="1626158"/>
                  </a:lnTo>
                  <a:lnTo>
                    <a:pt x="217024" y="1665344"/>
                  </a:lnTo>
                  <a:lnTo>
                    <a:pt x="247834" y="1703082"/>
                  </a:lnTo>
                  <a:lnTo>
                    <a:pt x="280359" y="1739311"/>
                  </a:lnTo>
                  <a:lnTo>
                    <a:pt x="314538" y="1773968"/>
                  </a:lnTo>
                  <a:lnTo>
                    <a:pt x="350308" y="1806991"/>
                  </a:lnTo>
                  <a:lnTo>
                    <a:pt x="387608" y="1838321"/>
                  </a:lnTo>
                  <a:lnTo>
                    <a:pt x="426376" y="1867894"/>
                  </a:lnTo>
                  <a:lnTo>
                    <a:pt x="458064" y="1890906"/>
                  </a:lnTo>
                  <a:lnTo>
                    <a:pt x="497730" y="1836177"/>
                  </a:lnTo>
                  <a:lnTo>
                    <a:pt x="449359" y="1836177"/>
                  </a:lnTo>
                  <a:lnTo>
                    <a:pt x="410855" y="1806757"/>
                  </a:lnTo>
                  <a:lnTo>
                    <a:pt x="373860" y="1775535"/>
                  </a:lnTo>
                  <a:lnTo>
                    <a:pt x="338439" y="1742576"/>
                  </a:lnTo>
                  <a:lnTo>
                    <a:pt x="304659" y="1707946"/>
                  </a:lnTo>
                  <a:lnTo>
                    <a:pt x="272584" y="1671708"/>
                  </a:lnTo>
                  <a:lnTo>
                    <a:pt x="242280" y="1633930"/>
                  </a:lnTo>
                  <a:lnTo>
                    <a:pt x="213812" y="1594675"/>
                  </a:lnTo>
                  <a:lnTo>
                    <a:pt x="187246" y="1554009"/>
                  </a:lnTo>
                  <a:lnTo>
                    <a:pt x="162646" y="1511998"/>
                  </a:lnTo>
                  <a:lnTo>
                    <a:pt x="140079" y="1468706"/>
                  </a:lnTo>
                  <a:lnTo>
                    <a:pt x="119610" y="1424199"/>
                  </a:lnTo>
                  <a:lnTo>
                    <a:pt x="101304" y="1378542"/>
                  </a:lnTo>
                  <a:lnTo>
                    <a:pt x="85227" y="1331801"/>
                  </a:lnTo>
                  <a:lnTo>
                    <a:pt x="71443" y="1284039"/>
                  </a:lnTo>
                  <a:lnTo>
                    <a:pt x="60019" y="1235324"/>
                  </a:lnTo>
                  <a:lnTo>
                    <a:pt x="51020" y="1185720"/>
                  </a:lnTo>
                  <a:lnTo>
                    <a:pt x="44511" y="1135292"/>
                  </a:lnTo>
                  <a:lnTo>
                    <a:pt x="40558" y="1084105"/>
                  </a:lnTo>
                  <a:lnTo>
                    <a:pt x="39226" y="1032225"/>
                  </a:lnTo>
                  <a:lnTo>
                    <a:pt x="40371" y="984114"/>
                  </a:lnTo>
                  <a:lnTo>
                    <a:pt x="43771" y="936593"/>
                  </a:lnTo>
                  <a:lnTo>
                    <a:pt x="49375" y="889716"/>
                  </a:lnTo>
                  <a:lnTo>
                    <a:pt x="57131" y="843533"/>
                  </a:lnTo>
                  <a:lnTo>
                    <a:pt x="66986" y="798097"/>
                  </a:lnTo>
                  <a:lnTo>
                    <a:pt x="78889" y="753461"/>
                  </a:lnTo>
                  <a:lnTo>
                    <a:pt x="92787" y="709675"/>
                  </a:lnTo>
                  <a:lnTo>
                    <a:pt x="108628" y="666793"/>
                  </a:lnTo>
                  <a:lnTo>
                    <a:pt x="126361" y="624865"/>
                  </a:lnTo>
                  <a:lnTo>
                    <a:pt x="145933" y="583945"/>
                  </a:lnTo>
                  <a:lnTo>
                    <a:pt x="167293" y="544084"/>
                  </a:lnTo>
                  <a:lnTo>
                    <a:pt x="190387" y="505334"/>
                  </a:lnTo>
                  <a:lnTo>
                    <a:pt x="215166" y="467747"/>
                  </a:lnTo>
                  <a:lnTo>
                    <a:pt x="241575" y="431375"/>
                  </a:lnTo>
                  <a:lnTo>
                    <a:pt x="269564" y="396270"/>
                  </a:lnTo>
                  <a:lnTo>
                    <a:pt x="299080" y="362485"/>
                  </a:lnTo>
                  <a:lnTo>
                    <a:pt x="330071" y="330070"/>
                  </a:lnTo>
                  <a:lnTo>
                    <a:pt x="362486" y="299079"/>
                  </a:lnTo>
                  <a:lnTo>
                    <a:pt x="396271" y="269563"/>
                  </a:lnTo>
                  <a:lnTo>
                    <a:pt x="431376" y="241575"/>
                  </a:lnTo>
                  <a:lnTo>
                    <a:pt x="467748" y="215165"/>
                  </a:lnTo>
                  <a:lnTo>
                    <a:pt x="505335" y="190387"/>
                  </a:lnTo>
                  <a:lnTo>
                    <a:pt x="544086" y="167293"/>
                  </a:lnTo>
                  <a:lnTo>
                    <a:pt x="583947" y="145933"/>
                  </a:lnTo>
                  <a:lnTo>
                    <a:pt x="624867" y="126361"/>
                  </a:lnTo>
                  <a:lnTo>
                    <a:pt x="666795" y="108629"/>
                  </a:lnTo>
                  <a:lnTo>
                    <a:pt x="709678" y="92787"/>
                  </a:lnTo>
                  <a:lnTo>
                    <a:pt x="753463" y="78889"/>
                  </a:lnTo>
                  <a:lnTo>
                    <a:pt x="798100" y="66987"/>
                  </a:lnTo>
                  <a:lnTo>
                    <a:pt x="843535" y="57132"/>
                  </a:lnTo>
                  <a:lnTo>
                    <a:pt x="889718" y="49376"/>
                  </a:lnTo>
                  <a:lnTo>
                    <a:pt x="936595" y="43772"/>
                  </a:lnTo>
                  <a:lnTo>
                    <a:pt x="984116" y="40372"/>
                  </a:lnTo>
                  <a:lnTo>
                    <a:pt x="1032227" y="39227"/>
                  </a:lnTo>
                  <a:lnTo>
                    <a:pt x="1072173" y="39227"/>
                  </a:lnTo>
                  <a:lnTo>
                    <a:pt x="1072173" y="647"/>
                  </a:lnTo>
                  <a:lnTo>
                    <a:pt x="1032533" y="153"/>
                  </a:lnTo>
                  <a:lnTo>
                    <a:pt x="1032227" y="0"/>
                  </a:lnTo>
                  <a:close/>
                </a:path>
                <a:path w="1072515" h="1891029">
                  <a:moveTo>
                    <a:pt x="1032227" y="328072"/>
                  </a:moveTo>
                  <a:lnTo>
                    <a:pt x="984018" y="329697"/>
                  </a:lnTo>
                  <a:lnTo>
                    <a:pt x="936680" y="334501"/>
                  </a:lnTo>
                  <a:lnTo>
                    <a:pt x="890318" y="342379"/>
                  </a:lnTo>
                  <a:lnTo>
                    <a:pt x="845039" y="353226"/>
                  </a:lnTo>
                  <a:lnTo>
                    <a:pt x="800945" y="366938"/>
                  </a:lnTo>
                  <a:lnTo>
                    <a:pt x="758143" y="383410"/>
                  </a:lnTo>
                  <a:lnTo>
                    <a:pt x="716737" y="402536"/>
                  </a:lnTo>
                  <a:lnTo>
                    <a:pt x="676831" y="424212"/>
                  </a:lnTo>
                  <a:lnTo>
                    <a:pt x="638532" y="448334"/>
                  </a:lnTo>
                  <a:lnTo>
                    <a:pt x="601944" y="474795"/>
                  </a:lnTo>
                  <a:lnTo>
                    <a:pt x="567171" y="503491"/>
                  </a:lnTo>
                  <a:lnTo>
                    <a:pt x="534318" y="534318"/>
                  </a:lnTo>
                  <a:lnTo>
                    <a:pt x="503492" y="567170"/>
                  </a:lnTo>
                  <a:lnTo>
                    <a:pt x="474795" y="601943"/>
                  </a:lnTo>
                  <a:lnTo>
                    <a:pt x="448334" y="638532"/>
                  </a:lnTo>
                  <a:lnTo>
                    <a:pt x="424212" y="676831"/>
                  </a:lnTo>
                  <a:lnTo>
                    <a:pt x="402536" y="716736"/>
                  </a:lnTo>
                  <a:lnTo>
                    <a:pt x="383410" y="758142"/>
                  </a:lnTo>
                  <a:lnTo>
                    <a:pt x="366938" y="800944"/>
                  </a:lnTo>
                  <a:lnTo>
                    <a:pt x="353226" y="845037"/>
                  </a:lnTo>
                  <a:lnTo>
                    <a:pt x="342379" y="890317"/>
                  </a:lnTo>
                  <a:lnTo>
                    <a:pt x="334501" y="936678"/>
                  </a:lnTo>
                  <a:lnTo>
                    <a:pt x="329694" y="984114"/>
                  </a:lnTo>
                  <a:lnTo>
                    <a:pt x="328072" y="1032225"/>
                  </a:lnTo>
                  <a:lnTo>
                    <a:pt x="329807" y="1082032"/>
                  </a:lnTo>
                  <a:lnTo>
                    <a:pt x="334934" y="1130903"/>
                  </a:lnTo>
                  <a:lnTo>
                    <a:pt x="343338" y="1178722"/>
                  </a:lnTo>
                  <a:lnTo>
                    <a:pt x="354902" y="1225375"/>
                  </a:lnTo>
                  <a:lnTo>
                    <a:pt x="369510" y="1270746"/>
                  </a:lnTo>
                  <a:lnTo>
                    <a:pt x="387048" y="1314718"/>
                  </a:lnTo>
                  <a:lnTo>
                    <a:pt x="407398" y="1357176"/>
                  </a:lnTo>
                  <a:lnTo>
                    <a:pt x="430445" y="1398006"/>
                  </a:lnTo>
                  <a:lnTo>
                    <a:pt x="456072" y="1437090"/>
                  </a:lnTo>
                  <a:lnTo>
                    <a:pt x="484165" y="1474314"/>
                  </a:lnTo>
                  <a:lnTo>
                    <a:pt x="514607" y="1509562"/>
                  </a:lnTo>
                  <a:lnTo>
                    <a:pt x="547282" y="1542718"/>
                  </a:lnTo>
                  <a:lnTo>
                    <a:pt x="582075" y="1573666"/>
                  </a:lnTo>
                  <a:lnTo>
                    <a:pt x="618869" y="1602292"/>
                  </a:lnTo>
                  <a:lnTo>
                    <a:pt x="449359" y="1836177"/>
                  </a:lnTo>
                  <a:lnTo>
                    <a:pt x="497730" y="1836177"/>
                  </a:lnTo>
                  <a:lnTo>
                    <a:pt x="673542" y="1593596"/>
                  </a:lnTo>
                  <a:lnTo>
                    <a:pt x="641850" y="1570574"/>
                  </a:lnTo>
                  <a:lnTo>
                    <a:pt x="600772" y="1538203"/>
                  </a:lnTo>
                  <a:lnTo>
                    <a:pt x="562390" y="1502757"/>
                  </a:lnTo>
                  <a:lnTo>
                    <a:pt x="526887" y="1464420"/>
                  </a:lnTo>
                  <a:lnTo>
                    <a:pt x="494447" y="1423377"/>
                  </a:lnTo>
                  <a:lnTo>
                    <a:pt x="465255" y="1379810"/>
                  </a:lnTo>
                  <a:lnTo>
                    <a:pt x="439495" y="1333905"/>
                  </a:lnTo>
                  <a:lnTo>
                    <a:pt x="418121" y="1287683"/>
                  </a:lnTo>
                  <a:lnTo>
                    <a:pt x="400264" y="1239619"/>
                  </a:lnTo>
                  <a:lnTo>
                    <a:pt x="386089" y="1189878"/>
                  </a:lnTo>
                  <a:lnTo>
                    <a:pt x="375760" y="1138622"/>
                  </a:lnTo>
                  <a:lnTo>
                    <a:pt x="369442" y="1086017"/>
                  </a:lnTo>
                  <a:lnTo>
                    <a:pt x="367299" y="1032225"/>
                  </a:lnTo>
                  <a:lnTo>
                    <a:pt x="369123" y="982602"/>
                  </a:lnTo>
                  <a:lnTo>
                    <a:pt x="374509" y="933968"/>
                  </a:lnTo>
                  <a:lnTo>
                    <a:pt x="383329" y="886454"/>
                  </a:lnTo>
                  <a:lnTo>
                    <a:pt x="395453" y="840187"/>
                  </a:lnTo>
                  <a:lnTo>
                    <a:pt x="410753" y="795296"/>
                  </a:lnTo>
                  <a:lnTo>
                    <a:pt x="429101" y="751910"/>
                  </a:lnTo>
                  <a:lnTo>
                    <a:pt x="450368" y="710157"/>
                  </a:lnTo>
                  <a:lnTo>
                    <a:pt x="474425" y="670166"/>
                  </a:lnTo>
                  <a:lnTo>
                    <a:pt x="501144" y="632066"/>
                  </a:lnTo>
                  <a:lnTo>
                    <a:pt x="530396" y="595986"/>
                  </a:lnTo>
                  <a:lnTo>
                    <a:pt x="562053" y="562053"/>
                  </a:lnTo>
                  <a:lnTo>
                    <a:pt x="595985" y="530396"/>
                  </a:lnTo>
                  <a:lnTo>
                    <a:pt x="632066" y="501144"/>
                  </a:lnTo>
                  <a:lnTo>
                    <a:pt x="670166" y="474425"/>
                  </a:lnTo>
                  <a:lnTo>
                    <a:pt x="710156" y="450368"/>
                  </a:lnTo>
                  <a:lnTo>
                    <a:pt x="751909" y="429101"/>
                  </a:lnTo>
                  <a:lnTo>
                    <a:pt x="795295" y="410753"/>
                  </a:lnTo>
                  <a:lnTo>
                    <a:pt x="840187" y="395453"/>
                  </a:lnTo>
                  <a:lnTo>
                    <a:pt x="886454" y="383329"/>
                  </a:lnTo>
                  <a:lnTo>
                    <a:pt x="933969" y="374509"/>
                  </a:lnTo>
                  <a:lnTo>
                    <a:pt x="982603" y="369123"/>
                  </a:lnTo>
                  <a:lnTo>
                    <a:pt x="1032227" y="367299"/>
                  </a:lnTo>
                  <a:lnTo>
                    <a:pt x="1032227" y="367148"/>
                  </a:lnTo>
                  <a:lnTo>
                    <a:pt x="1072173" y="367148"/>
                  </a:lnTo>
                  <a:lnTo>
                    <a:pt x="1072173" y="328081"/>
                  </a:lnTo>
                  <a:lnTo>
                    <a:pt x="1032227" y="328072"/>
                  </a:lnTo>
                  <a:close/>
                </a:path>
                <a:path w="1072515" h="1891029">
                  <a:moveTo>
                    <a:pt x="1072173" y="367148"/>
                  </a:moveTo>
                  <a:lnTo>
                    <a:pt x="1032227" y="367148"/>
                  </a:lnTo>
                  <a:lnTo>
                    <a:pt x="1072173" y="367643"/>
                  </a:lnTo>
                  <a:lnTo>
                    <a:pt x="1072173" y="367148"/>
                  </a:lnTo>
                  <a:close/>
                </a:path>
                <a:path w="1072515" h="1891029">
                  <a:moveTo>
                    <a:pt x="1072173" y="39227"/>
                  </a:moveTo>
                  <a:lnTo>
                    <a:pt x="1032227" y="39227"/>
                  </a:lnTo>
                  <a:lnTo>
                    <a:pt x="1032946" y="39235"/>
                  </a:lnTo>
                  <a:lnTo>
                    <a:pt x="1032946" y="328081"/>
                  </a:lnTo>
                  <a:lnTo>
                    <a:pt x="1072173" y="328081"/>
                  </a:lnTo>
                  <a:lnTo>
                    <a:pt x="1072173" y="392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15"/>
          <p:cNvSpPr txBox="1"/>
          <p:nvPr/>
        </p:nvSpPr>
        <p:spPr>
          <a:xfrm>
            <a:off x="15066218" y="5257897"/>
            <a:ext cx="3261360" cy="4648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1010919" algn="l"/>
              </a:tabLst>
            </a:pPr>
            <a:r>
              <a:rPr lang="ru-RU"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sz="4275" b="1" spc="-37" baseline="-9746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4275" baseline="-9746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050" spc="120" dirty="0">
                <a:latin typeface="Arial" panose="020B0604020202020204" pitchFamily="34" charset="0"/>
                <a:cs typeface="Arial" panose="020B0604020202020204" pitchFamily="34" charset="0"/>
              </a:rPr>
              <a:t>средства</a:t>
            </a:r>
            <a:r>
              <a:rPr sz="205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50" spc="130" dirty="0">
                <a:latin typeface="Arial" panose="020B0604020202020204" pitchFamily="34" charset="0"/>
                <a:cs typeface="Arial" panose="020B0604020202020204" pitchFamily="34" charset="0"/>
              </a:rPr>
              <a:t>гранта</a:t>
            </a:r>
            <a:endParaRPr sz="2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15"/>
          <p:cNvSpPr txBox="1"/>
          <p:nvPr/>
        </p:nvSpPr>
        <p:spPr>
          <a:xfrm>
            <a:off x="15078845" y="6104816"/>
            <a:ext cx="3655101" cy="45525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1010919" algn="l"/>
              </a:tabLst>
            </a:pPr>
            <a:r>
              <a:rPr lang="ru-RU"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4275" b="1" spc="-37" baseline="-9746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sz="4275" b="1" spc="-37" baseline="-9746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sz="4275" baseline="-9746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800" baseline="-9746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собственные средства</a:t>
            </a:r>
            <a:r>
              <a:rPr sz="2800" spc="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16"/>
          <p:cNvSpPr txBox="1"/>
          <p:nvPr/>
        </p:nvSpPr>
        <p:spPr>
          <a:xfrm>
            <a:off x="12458661" y="5400918"/>
            <a:ext cx="1382565" cy="9188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sz="28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r>
              <a:rPr lang="ru-RU" spc="-5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pc="-50" dirty="0" smtClean="0">
                <a:latin typeface="Arial" panose="020B0604020202020204" pitchFamily="34" charset="0"/>
                <a:cs typeface="Arial" panose="020B0604020202020204" pitchFamily="34" charset="0"/>
              </a:rPr>
              <a:t>лн. руб.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89452" y="3102209"/>
            <a:ext cx="7072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Для начинающих СПоК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(действует менее 12 мес.):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43856" y="3136270"/>
            <a:ext cx="7072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Для  СПоК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(действует более 12 мес.):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99389" y="7681799"/>
            <a:ext cx="1856298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Цель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финансовое обеспечение затрат СПоК (без  учета НДС) развития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материально-технической базы на сельских территориях и территориях сельских</a:t>
            </a:r>
          </a:p>
          <a:p>
            <a:pPr algn="just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агломераций Пермского края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9508" y="9534861"/>
            <a:ext cx="787106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объявления: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2024 г – до 20 августа 2024 г</a:t>
            </a: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жегодно в срок до 01 марта текущего года  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4719" y="578989"/>
            <a:ext cx="19196466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ru-RU" sz="3600" spc="-120" dirty="0">
                <a:solidFill>
                  <a:srgbClr val="C00000"/>
                </a:solidFill>
              </a:rPr>
              <a:t>Грант сельскохозяйственным потребительским кооперативам на развитие материально-технической базы</a:t>
            </a:r>
            <a:endParaRPr sz="3600" dirty="0">
              <a:solidFill>
                <a:srgbClr val="C00000"/>
              </a:solidFill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9406" y="1935667"/>
            <a:ext cx="3329659" cy="54502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buClr>
                <a:srgbClr val="C00000"/>
              </a:buClr>
            </a:pPr>
            <a:r>
              <a:rPr sz="3450" b="1" spc="-229" dirty="0">
                <a:solidFill>
                  <a:srgbClr val="456480"/>
                </a:solidFill>
                <a:latin typeface="Tahoma"/>
                <a:cs typeface="Tahoma"/>
              </a:rPr>
              <a:t>Заявитель</a:t>
            </a:r>
            <a:endParaRPr sz="3450"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8490" y="2578801"/>
            <a:ext cx="19039996" cy="4440959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Сельскохозяйственный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потребительский кооператив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сельскохозяйственный потребительский перерабатывающий и (или) сбытовой кооператив, созданный и осуществляющий деятельность в соответствии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 законом №193-ФЗ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сельскохозяйственной кооперации», или потребительское общество (кооператив), созданное в соответствии с Законом Российской Федерации от 19 июня 1992 г. № 3085-1 «О потребительской кооперации (потребительских обществах, их союзах) в Российской Федерации», 70 процентов выручки которого формируется за счет осуществления видов деятельности по заготовке, хранению, переработке и сбыту сельскохозяйственной продукции, действующие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менее 12 месяцев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их регистрации,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зарегистрированные на сельской территории или на территории сельской агломерации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 территориях Пермского края, относящихся к районам Крайнего Севера и приравненным к ним местностям,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осуществляющие деятельность по заготовке, хранению, подработке, переработке, сортировке, убою, первичной переработке, охлаждению, подготовке к реализации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транспортировке и реализации сельскохозяйственной продукции, пищевых лесных ресурсов,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также продуктов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переработки указанной продукции, объединяющие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не менее 10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сельскохозяйственных товаропроизводителей на правах членов кооперативов (кроме ассоциированного членства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19" name="object 19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4</a:t>
            </a:fld>
            <a:endParaRPr spc="-8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5427" y="7651254"/>
            <a:ext cx="191336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Начинающий сельскохозяйственный потребительский кооператив </a:t>
            </a:r>
            <a:r>
              <a:rPr lang="ru-RU" sz="24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сельскохозяйственный потребительский кооператив,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действующий менее 12 месяцев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регистрации,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зарегистрированный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сельской территории или на территории сельской агломерации, на территориях Пермского края, относящихся к районам Крайнего Севера и приравненным к ним местностям,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осуществляющий деятельность по заготовке, хранению, подработке, переработке, сортировке, убою, первичной переработке, охлаждению, подготовке к реализации, транспортировке и реализации сельскохозяйственной продукции, пищевых лесных ресурсов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также продуктов переработки указанной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продукции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625475"/>
            <a:ext cx="18772601" cy="993348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Материально-техническая база кооператива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производственные здания, строения, помещения, цеха, лаборатории производственного контроля качества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выпускаемой (производимой и перерабатываемой) продукции и проведения государственной ветеринарно-санитарной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экспертизы,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оборудование и техника для производственных объектов, предназначенных для заготовки, хранения, подработки, переработки, сортировки, убоя, первичной переработки, охлаждения, подготовки к реализации, погрузки, разгрузки сельскохозяйственной продукции, дикорастущих пищевых ресурсов и продуктов переработки указанной продукции, а также оборудование для лабораторного анализа качества сельскохозяйственной продукции для оснащения лабораторий производственного контроля качества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безопасности выпускаемой (производимой и перерабатываемой) продукции и проведения государственной ветеринарно-санитарной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экспертизы</a:t>
            </a: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еконструкция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изменение параметров объекта капитального строительства, его частей (высоты, количества этажей, площади, объема), в том числе надстройка, перестройка, расширение объекта капитального строительства, а также замена и (или) восстановление несущих строительных конструкций объекта капитального строительства, за исключением замены отдельных элементов таких конструкций на аналогичные или иные улучшающие показатели таких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конструкций элементы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(или) восстановления указанных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элементов</a:t>
            </a:r>
          </a:p>
          <a:p>
            <a:pPr algn="just"/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троительство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создание зданий, строений, сооружений (в том числе на месте сносимых объектов капитального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строительства)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Модернизация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производственных зданий, строений, помещений и цехов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работы по восстановлению объектов основных средств и замене оборудования, которые приводят к улучшению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ранее принятых нормативных показателей функционирования объекта.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grpSp>
        <p:nvGrpSpPr>
          <p:cNvPr id="5" name="object 2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6" name="object 2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2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2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69810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object 2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24" name="object 2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5" name="object 2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6" name="object 2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556098" y="0"/>
            <a:ext cx="19219517" cy="9432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Требования к сельскохозяйственным товаропроизводителям: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6</a:t>
            </a:fld>
            <a:endParaRPr spc="-8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92544" y="990701"/>
            <a:ext cx="19119423" cy="102797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реестр получателей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господдержки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производства</a:t>
            </a:r>
          </a:p>
          <a:p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зарегистрированы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сельской территории или на территории сельской агломерации Пермского края,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осуществляющим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сельскохозяйственную деятельность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 12 месяцев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(СПоК)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12 месяцев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(начинающие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СПоК)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даты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регистрации</a:t>
            </a: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отсутствует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просроченная (неурегулированная) задолженность по возврату в бюджет Пермского края иных субсидий,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бюджетных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инвестиций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также иная просроченная (неурегулированная) задолженность по денежным обязательствам перед Пермским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краем</a:t>
            </a: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отношении сельскохозяйственного товаропроизводителя, грантополучателя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введена процедура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банкротства</a:t>
            </a:r>
          </a:p>
          <a:p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товаропроизводителя в году, предшествующем году получения Гранта, отсутствуют случаи привлечения его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ответственности за несоблюдение запрета на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выжигание сухой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травянистой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растительности на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землях сельскохозяйственного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назначения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сельскохозяйственный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товаропроизводитель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является иностранным юридическим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лицом</a:t>
            </a:r>
          </a:p>
          <a:p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сельскохозяйственный товаропроизводитель не находится в перечне организаций и физических лиц, в отношении которых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имеются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сведения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 их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причастности к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экстремистской деятельности или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терроризму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сельскохозяйственный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товаропроизводитель не находится в составляемых в рамках реализации полномочий, предусмотренных главой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VII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Устава ООН, Советом Безопасности ООН или органами, специально созданными решениями Совета Безопасности ООН,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перечнях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физических лиц, связанных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террористическими организациями и террористами или с распространением оружия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массового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уничтожения</a:t>
            </a:r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сельскохозяйственного товаропроизводителя отсутствуют неисполненные обязательства по уплате налогов, сборов, страховых взносов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пеней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штрафов, процентов, подлежащих уплате в соответствии с законодательством Российской Федерации о налогах и сборах, в сумме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превышающей 10 тыс.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</a:p>
          <a:p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представление отчета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своем финансово-экономическом состоянии по форме, устанавливаемой Министерством сельского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хозяйства</a:t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Российской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Федерации, в порядке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сроки, установленные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</a:t>
            </a:r>
            <a:endParaRPr lang="ru-RU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1173166" y="1526732"/>
            <a:ext cx="6191886" cy="1222390"/>
          </a:xfrm>
          <a:custGeom>
            <a:avLst/>
            <a:gdLst/>
            <a:ahLst/>
            <a:cxnLst/>
            <a:rect l="l" t="t" r="r" b="b"/>
            <a:pathLst>
              <a:path w="5491480" h="1202054">
                <a:moveTo>
                  <a:pt x="0" y="0"/>
                </a:moveTo>
                <a:lnTo>
                  <a:pt x="5491013" y="0"/>
                </a:lnTo>
                <a:lnTo>
                  <a:pt x="549101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47690" y="1540203"/>
            <a:ext cx="225465" cy="1208919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324271" y="3185278"/>
            <a:ext cx="11521540" cy="1266635"/>
          </a:xfrm>
          <a:custGeom>
            <a:avLst/>
            <a:gdLst/>
            <a:ahLst/>
            <a:cxnLst/>
            <a:rect l="l" t="t" r="r" b="b"/>
            <a:pathLst>
              <a:path w="5004434" h="1202054">
                <a:moveTo>
                  <a:pt x="0" y="0"/>
                </a:moveTo>
                <a:lnTo>
                  <a:pt x="5004175" y="0"/>
                </a:lnTo>
                <a:lnTo>
                  <a:pt x="5004175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448261" y="3170927"/>
            <a:ext cx="11397549" cy="112530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Трудоустройство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постоянную работу новых работников исходя из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расчета: не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менее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нового работника на каждые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млн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Гранта, в срок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24 месяцев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 дня предоставления гранта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121359" y="4786474"/>
            <a:ext cx="228601" cy="1222098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24270" y="4810352"/>
            <a:ext cx="11521539" cy="1175111"/>
          </a:xfrm>
          <a:custGeom>
            <a:avLst/>
            <a:gdLst/>
            <a:ahLst/>
            <a:cxnLst/>
            <a:rect l="l" t="t" r="r" b="b"/>
            <a:pathLst>
              <a:path w="14823440" h="1202054">
                <a:moveTo>
                  <a:pt x="0" y="0"/>
                </a:moveTo>
                <a:lnTo>
                  <a:pt x="14823053" y="0"/>
                </a:lnTo>
                <a:lnTo>
                  <a:pt x="1482305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8550110" y="4960424"/>
            <a:ext cx="11135156" cy="7559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Имущество, приобретенное в целях развития материально-технической базы за счет средств Гранта, вносится в неделимый фонд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кооператива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45484" y="9543788"/>
            <a:ext cx="244172" cy="1185951"/>
          </a:xfrm>
          <a:custGeom>
            <a:avLst/>
            <a:gdLst/>
            <a:ahLst/>
            <a:cxnLst/>
            <a:rect l="l" t="t" r="r" b="b"/>
            <a:pathLst>
              <a:path w="87630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24" name="object 2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7</a:t>
            </a:fld>
            <a:endParaRPr spc="-8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73154" y="9533342"/>
            <a:ext cx="18485332" cy="11225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object 22"/>
          <p:cNvSpPr/>
          <p:nvPr/>
        </p:nvSpPr>
        <p:spPr>
          <a:xfrm flipH="1">
            <a:off x="945484" y="4796495"/>
            <a:ext cx="222720" cy="1202055"/>
          </a:xfrm>
          <a:custGeom>
            <a:avLst/>
            <a:gdLst/>
            <a:ahLst/>
            <a:cxnLst/>
            <a:rect l="l" t="t" r="r" b="b"/>
            <a:pathLst>
              <a:path w="87630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1140789" y="4783409"/>
            <a:ext cx="6221226" cy="1202054"/>
          </a:xfrm>
          <a:custGeom>
            <a:avLst/>
            <a:gdLst/>
            <a:ahLst/>
            <a:cxnLst/>
            <a:rect l="l" t="t" r="r" b="b"/>
            <a:pathLst>
              <a:path w="14823440" h="1202054">
                <a:moveTo>
                  <a:pt x="0" y="0"/>
                </a:moveTo>
                <a:lnTo>
                  <a:pt x="14823053" y="0"/>
                </a:lnTo>
                <a:lnTo>
                  <a:pt x="1482305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8324271" y="1522835"/>
            <a:ext cx="11521540" cy="12464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Повторное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при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условии завершения реализации проекта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объеме, достижения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плановых показателей деятельности, но не ранее чем через </a:t>
            </a:r>
            <a:r>
              <a:rPr lang="ru-RU" sz="24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 месяцев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получения предыдущего Гранта </a:t>
            </a:r>
            <a:endParaRPr lang="ru-RU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450" y="554587"/>
            <a:ext cx="889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Условия предоставления гранта</a:t>
            </a:r>
            <a:endParaRPr lang="ru-RU" sz="40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93065" y="1885122"/>
            <a:ext cx="59592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Соответствие требованиям Порядка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object 14"/>
          <p:cNvSpPr/>
          <p:nvPr/>
        </p:nvSpPr>
        <p:spPr>
          <a:xfrm>
            <a:off x="1056844" y="3185278"/>
            <a:ext cx="6308208" cy="1222390"/>
          </a:xfrm>
          <a:custGeom>
            <a:avLst/>
            <a:gdLst/>
            <a:ahLst/>
            <a:cxnLst/>
            <a:rect l="l" t="t" r="r" b="b"/>
            <a:pathLst>
              <a:path w="5491480" h="1202054">
                <a:moveTo>
                  <a:pt x="0" y="0"/>
                </a:moveTo>
                <a:lnTo>
                  <a:pt x="5491013" y="0"/>
                </a:lnTo>
                <a:lnTo>
                  <a:pt x="549101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Прямоугольник 31"/>
          <p:cNvSpPr/>
          <p:nvPr/>
        </p:nvSpPr>
        <p:spPr>
          <a:xfrm>
            <a:off x="1289476" y="3377402"/>
            <a:ext cx="5959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на счете собственных средств 20 % или  40 %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object 16"/>
          <p:cNvSpPr/>
          <p:nvPr/>
        </p:nvSpPr>
        <p:spPr>
          <a:xfrm>
            <a:off x="947691" y="3185278"/>
            <a:ext cx="207714" cy="1252573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16"/>
          <p:cNvSpPr/>
          <p:nvPr/>
        </p:nvSpPr>
        <p:spPr>
          <a:xfrm>
            <a:off x="8147050" y="1511225"/>
            <a:ext cx="177221" cy="1276149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16"/>
          <p:cNvSpPr/>
          <p:nvPr/>
        </p:nvSpPr>
        <p:spPr>
          <a:xfrm>
            <a:off x="8147050" y="3175764"/>
            <a:ext cx="177221" cy="1276149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329247" y="4810352"/>
            <a:ext cx="6126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 01 января 2025 наличие документального подтверждения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 пользования земельными участками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91889" y="6357194"/>
            <a:ext cx="627012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Сделки купли-продажи за счет средств – между лицами, не являющимися взаимозависимыми  (ст.20 НК РФ) по б/н 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object 22"/>
          <p:cNvSpPr/>
          <p:nvPr/>
        </p:nvSpPr>
        <p:spPr>
          <a:xfrm flipH="1">
            <a:off x="918069" y="6389792"/>
            <a:ext cx="222720" cy="1202055"/>
          </a:xfrm>
          <a:custGeom>
            <a:avLst/>
            <a:gdLst/>
            <a:ahLst/>
            <a:cxnLst/>
            <a:rect l="l" t="t" r="r" b="b"/>
            <a:pathLst>
              <a:path w="87630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0"/>
          <p:cNvSpPr/>
          <p:nvPr/>
        </p:nvSpPr>
        <p:spPr>
          <a:xfrm>
            <a:off x="1140790" y="7945938"/>
            <a:ext cx="6221226" cy="1175111"/>
          </a:xfrm>
          <a:custGeom>
            <a:avLst/>
            <a:gdLst/>
            <a:ahLst/>
            <a:cxnLst/>
            <a:rect l="l" t="t" r="r" b="b"/>
            <a:pathLst>
              <a:path w="14823440" h="1202054">
                <a:moveTo>
                  <a:pt x="0" y="0"/>
                </a:moveTo>
                <a:lnTo>
                  <a:pt x="14823053" y="0"/>
                </a:lnTo>
                <a:lnTo>
                  <a:pt x="1482305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9"/>
          <p:cNvSpPr/>
          <p:nvPr/>
        </p:nvSpPr>
        <p:spPr>
          <a:xfrm>
            <a:off x="935204" y="7915591"/>
            <a:ext cx="228601" cy="1222098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1"/>
          <p:cNvSpPr txBox="1"/>
          <p:nvPr/>
        </p:nvSpPr>
        <p:spPr>
          <a:xfrm>
            <a:off x="1327721" y="8131624"/>
            <a:ext cx="5882762" cy="7559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Размер гранта не может быть менее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млн. руб.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object 20"/>
          <p:cNvSpPr/>
          <p:nvPr/>
        </p:nvSpPr>
        <p:spPr>
          <a:xfrm>
            <a:off x="8324269" y="6395320"/>
            <a:ext cx="11521539" cy="1175111"/>
          </a:xfrm>
          <a:custGeom>
            <a:avLst/>
            <a:gdLst/>
            <a:ahLst/>
            <a:cxnLst/>
            <a:rect l="l" t="t" r="r" b="b"/>
            <a:pathLst>
              <a:path w="14823440" h="1202054">
                <a:moveTo>
                  <a:pt x="0" y="0"/>
                </a:moveTo>
                <a:lnTo>
                  <a:pt x="14823053" y="0"/>
                </a:lnTo>
                <a:lnTo>
                  <a:pt x="1482305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19"/>
          <p:cNvSpPr/>
          <p:nvPr/>
        </p:nvSpPr>
        <p:spPr>
          <a:xfrm>
            <a:off x="8095668" y="6389792"/>
            <a:ext cx="228601" cy="1222098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1"/>
          <p:cNvSpPr txBox="1"/>
          <p:nvPr/>
        </p:nvSpPr>
        <p:spPr>
          <a:xfrm>
            <a:off x="8448261" y="6587280"/>
            <a:ext cx="11247220" cy="7559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 должен быть использован в течение </a:t>
            </a:r>
            <a:r>
              <a:rPr lang="ru-RU" sz="24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более 24 месяцев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 дня его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получения (день перечисления средств на лицевой счет)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object 20"/>
          <p:cNvSpPr/>
          <p:nvPr/>
        </p:nvSpPr>
        <p:spPr>
          <a:xfrm>
            <a:off x="8356919" y="7883037"/>
            <a:ext cx="11488890" cy="1175111"/>
          </a:xfrm>
          <a:custGeom>
            <a:avLst/>
            <a:gdLst/>
            <a:ahLst/>
            <a:cxnLst/>
            <a:rect l="l" t="t" r="r" b="b"/>
            <a:pathLst>
              <a:path w="14823440" h="1202054">
                <a:moveTo>
                  <a:pt x="0" y="0"/>
                </a:moveTo>
                <a:lnTo>
                  <a:pt x="14823053" y="0"/>
                </a:lnTo>
                <a:lnTo>
                  <a:pt x="14823053" y="1201538"/>
                </a:lnTo>
                <a:lnTo>
                  <a:pt x="0" y="1201538"/>
                </a:lnTo>
                <a:lnTo>
                  <a:pt x="0" y="0"/>
                </a:lnTo>
                <a:close/>
              </a:path>
            </a:pathLst>
          </a:custGeom>
          <a:ln w="20942">
            <a:solidFill>
              <a:srgbClr val="4564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9"/>
          <p:cNvSpPr/>
          <p:nvPr/>
        </p:nvSpPr>
        <p:spPr>
          <a:xfrm>
            <a:off x="8121358" y="7894125"/>
            <a:ext cx="228601" cy="1222098"/>
          </a:xfrm>
          <a:custGeom>
            <a:avLst/>
            <a:gdLst/>
            <a:ahLst/>
            <a:cxnLst/>
            <a:rect l="l" t="t" r="r" b="b"/>
            <a:pathLst>
              <a:path w="87629" h="1202054">
                <a:moveTo>
                  <a:pt x="87093" y="0"/>
                </a:moveTo>
                <a:lnTo>
                  <a:pt x="0" y="0"/>
                </a:lnTo>
                <a:lnTo>
                  <a:pt x="0" y="1201538"/>
                </a:lnTo>
                <a:lnTo>
                  <a:pt x="87093" y="1201538"/>
                </a:lnTo>
                <a:lnTo>
                  <a:pt x="87093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8448261" y="7937782"/>
            <a:ext cx="11247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конкурсного отбора осуществляется в государственной интегрированной информационной системе управления общественными финансами «Электронный бюджет»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object 21"/>
          <p:cNvSpPr txBox="1"/>
          <p:nvPr/>
        </p:nvSpPr>
        <p:spPr>
          <a:xfrm>
            <a:off x="1327721" y="9663072"/>
            <a:ext cx="17868329" cy="940642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РЕЗУЛЬТАТ: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ежегодный прирост объема реализации с/х продукции в течение не менее чем на</a:t>
            </a:r>
            <a: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8 % </a:t>
            </a:r>
            <a:br>
              <a:rPr lang="ru-RU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отчетном году по отношению к предыдущему году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250" y="300077"/>
            <a:ext cx="17449391" cy="430887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редства </a:t>
            </a:r>
            <a:r>
              <a:rPr lang="ru-RU" sz="28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могут направляться на осуществления следующих расходов</a:t>
            </a:r>
            <a:r>
              <a:rPr lang="ru-RU" sz="28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7256" y="730964"/>
            <a:ext cx="19050000" cy="1046440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Приобретение, строительство, капитальный ремонт, реконструкция или модернизация производственных объектов, в том числе приобретение и монтаж модульных производственных объектов по заготовке, хранению, подработке, переработке, сортировке, убою, первичной переработке, подготовке к реализации и реализации сельскохозяйственной продукции, пищевых лесных ресурсов и продуктов переработки указанной продукции и пищевых лесных ресурсов </a:t>
            </a:r>
          </a:p>
          <a:p>
            <a:pPr algn="just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и монтаж оборудования для производственных объектов, предназначенных для заготовки, хранения, подработки, переработки, сортировки, убоя, первичной переработки, охлаждения, подготовки к реализации, погрузки, разгрузки сельскохозяйственной продукции, транспортировки и реализации пищевых лесных ресурсов и продуктов переработки указанной продукции и пищевых лесных ресурсов.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утверждается Министерством </a:t>
            </a:r>
            <a:endParaRPr lang="ru-RU" sz="2000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000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и монтаж оборудования для рыбоводной инфраструктуры и товарной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аквакультуры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(товарного рыбоводства).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утверждается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</a:t>
            </a:r>
          </a:p>
          <a:p>
            <a:pPr algn="just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и монтаж оборудования для производственных объектов, предназначенных для первичной переработки льна и (или) технической конопли.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утверждается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Министерством</a:t>
            </a:r>
          </a:p>
          <a:p>
            <a:pPr algn="just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Доставка оборудования, сельскохозяйственным потребительским кооперативам на развитие материально - технической базы, в случае если сельскохозяйственный потребительский кооператив осуществляет деятельность на территориях Пермского края, относящихся к районам Крайнего Севера и приравненным к ним местностям</a:t>
            </a:r>
          </a:p>
          <a:p>
            <a:pPr algn="just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Погашение не более 20 процентов привлекаемого на реализацию проекта грантополучателя льготного инвестиционного кредита в соответствии с Правилами предоставления из федерального бюджета субсидий российским кредитным организациям, международным финансовым организациям и государственной корпорации развития «ВЭБ.РФ» на возмещение недополученных ими доходов по кредитам, выданным сельскохозяйственным товаропроизводителям (за исключением сельскохозяйственных кредитных потребительских кооперативов), организациям и индивидуальным предпринимателям, осуществляющим производство, первичную и (или) последующую (промышленную) переработку сельскохозяйственной продукции и ее реализацию, по льготной ставке, утвержденными постановлением Правительства Российской Федерации от 29 декабря 2016 г. № 1528 </a:t>
            </a:r>
          </a:p>
          <a:p>
            <a:pPr algn="just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Уплата процентов по кредиту, указанному в пункте 2.2.6 Порядка предоставления грантов сельскохозяйственным потребительским кооперативам на развитие материально-технической базы, в течение 18 месяцев со дня получения гранта на развитие материально-технической базы </a:t>
            </a:r>
          </a:p>
          <a:p>
            <a:pPr algn="just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Погашение не более 20 процентов основного долга по займу, полученному на реализацию проекта грантополучателя в сельскохозяйственном потребительском кредитном кооперативе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object 2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5" name="object 2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2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2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54123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765962" y="1794671"/>
            <a:ext cx="16572589" cy="5968047"/>
            <a:chOff x="2204988" y="2636634"/>
            <a:chExt cx="15694660" cy="4832985"/>
          </a:xfrm>
        </p:grpSpPr>
        <p:sp>
          <p:nvSpPr>
            <p:cNvPr id="3" name="object 3"/>
            <p:cNvSpPr/>
            <p:nvPr/>
          </p:nvSpPr>
          <p:spPr>
            <a:xfrm>
              <a:off x="2204988" y="2636634"/>
              <a:ext cx="15694660" cy="4832985"/>
            </a:xfrm>
            <a:custGeom>
              <a:avLst/>
              <a:gdLst/>
              <a:ahLst/>
              <a:cxnLst/>
              <a:rect l="l" t="t" r="r" b="b"/>
              <a:pathLst>
                <a:path w="15694660" h="4832984">
                  <a:moveTo>
                    <a:pt x="0" y="0"/>
                  </a:moveTo>
                  <a:lnTo>
                    <a:pt x="15694106" y="0"/>
                  </a:lnTo>
                  <a:lnTo>
                    <a:pt x="15694106" y="4832614"/>
                  </a:lnTo>
                  <a:lnTo>
                    <a:pt x="0" y="4832614"/>
                  </a:lnTo>
                  <a:lnTo>
                    <a:pt x="0" y="0"/>
                  </a:lnTo>
                  <a:close/>
                </a:path>
              </a:pathLst>
            </a:custGeom>
            <a:ln w="41883">
              <a:solidFill>
                <a:srgbClr val="45648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C00000"/>
                </a:solidFill>
              </a:endParaRPr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5618" y="3111153"/>
              <a:ext cx="624078" cy="62407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35618" y="4693875"/>
              <a:ext cx="624078" cy="62407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014910" y="8719978"/>
            <a:ext cx="16454630" cy="146685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 marR="5080" algn="ctr">
              <a:lnSpc>
                <a:spcPct val="102000"/>
              </a:lnSpc>
              <a:spcBef>
                <a:spcPts val="55"/>
              </a:spcBef>
            </a:pPr>
            <a:r>
              <a:rPr sz="3100" b="1" spc="-130" dirty="0">
                <a:solidFill>
                  <a:srgbClr val="456480"/>
                </a:solidFill>
                <a:latin typeface="Tahoma"/>
                <a:cs typeface="Tahoma"/>
              </a:rPr>
              <a:t>Значение</a:t>
            </a:r>
            <a:r>
              <a:rPr sz="3100" b="1" spc="-12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155" dirty="0">
                <a:solidFill>
                  <a:srgbClr val="456480"/>
                </a:solidFill>
                <a:latin typeface="Tahoma"/>
                <a:cs typeface="Tahoma"/>
              </a:rPr>
              <a:t>результата</a:t>
            </a:r>
            <a:r>
              <a:rPr sz="3100" b="1" spc="-12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114" dirty="0">
                <a:solidFill>
                  <a:srgbClr val="456480"/>
                </a:solidFill>
                <a:latin typeface="Tahoma"/>
                <a:cs typeface="Tahoma"/>
              </a:rPr>
              <a:t>реализации</a:t>
            </a:r>
            <a:r>
              <a:rPr sz="3100" b="1" spc="-12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90" dirty="0">
                <a:solidFill>
                  <a:srgbClr val="456480"/>
                </a:solidFill>
                <a:latin typeface="Tahoma"/>
                <a:cs typeface="Tahoma"/>
              </a:rPr>
              <a:t>проекта</a:t>
            </a:r>
            <a:r>
              <a:rPr sz="3100" b="1" spc="-120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135" dirty="0">
                <a:solidFill>
                  <a:srgbClr val="456480"/>
                </a:solidFill>
                <a:latin typeface="Tahoma"/>
                <a:cs typeface="Tahoma"/>
              </a:rPr>
              <a:t>устанавливается</a:t>
            </a:r>
            <a:r>
              <a:rPr sz="3100" b="1" spc="-12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285" dirty="0">
                <a:solidFill>
                  <a:srgbClr val="456480"/>
                </a:solidFill>
                <a:latin typeface="Tahoma"/>
                <a:cs typeface="Tahoma"/>
              </a:rPr>
              <a:t>в</a:t>
            </a:r>
            <a:r>
              <a:rPr sz="3100" b="1" spc="-12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lang="ru-RU" sz="3100" b="1" spc="-125" dirty="0" smtClean="0">
                <a:solidFill>
                  <a:srgbClr val="456480"/>
                </a:solidFill>
                <a:latin typeface="Tahoma"/>
                <a:cs typeface="Tahoma"/>
              </a:rPr>
              <a:t>С</a:t>
            </a:r>
            <a:r>
              <a:rPr sz="3100" b="1" spc="-150" dirty="0" err="1" smtClean="0">
                <a:solidFill>
                  <a:srgbClr val="456480"/>
                </a:solidFill>
                <a:latin typeface="Tahoma"/>
                <a:cs typeface="Tahoma"/>
              </a:rPr>
              <a:t>оглашении</a:t>
            </a:r>
            <a:r>
              <a:rPr sz="3100" b="1" spc="-150" dirty="0">
                <a:solidFill>
                  <a:srgbClr val="456480"/>
                </a:solidFill>
                <a:latin typeface="Tahoma"/>
                <a:cs typeface="Tahoma"/>
              </a:rPr>
              <a:t>, </a:t>
            </a:r>
            <a:r>
              <a:rPr sz="3100" b="1" spc="-14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110" dirty="0">
                <a:solidFill>
                  <a:srgbClr val="456480"/>
                </a:solidFill>
                <a:latin typeface="Tahoma"/>
                <a:cs typeface="Tahoma"/>
              </a:rPr>
              <a:t>заключаемом</a:t>
            </a:r>
            <a:r>
              <a:rPr sz="3100" spc="-190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280" dirty="0">
                <a:solidFill>
                  <a:srgbClr val="456480"/>
                </a:solidFill>
                <a:latin typeface="Tahoma"/>
                <a:cs typeface="Tahoma"/>
              </a:rPr>
              <a:t>с</a:t>
            </a:r>
            <a:r>
              <a:rPr sz="3100" spc="-18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90" dirty="0">
                <a:solidFill>
                  <a:srgbClr val="456480"/>
                </a:solidFill>
                <a:latin typeface="Tahoma"/>
                <a:cs typeface="Tahoma"/>
              </a:rPr>
              <a:t>Министерством</a:t>
            </a:r>
            <a:r>
              <a:rPr sz="3100" spc="-190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114" dirty="0">
                <a:solidFill>
                  <a:srgbClr val="456480"/>
                </a:solidFill>
                <a:latin typeface="Tahoma"/>
                <a:cs typeface="Tahoma"/>
              </a:rPr>
              <a:t>агропромышленного</a:t>
            </a:r>
            <a:r>
              <a:rPr sz="3100" spc="-18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90" dirty="0">
                <a:solidFill>
                  <a:srgbClr val="456480"/>
                </a:solidFill>
                <a:latin typeface="Tahoma"/>
                <a:cs typeface="Tahoma"/>
              </a:rPr>
              <a:t>комплекса</a:t>
            </a:r>
            <a:r>
              <a:rPr sz="3100" spc="-190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100" dirty="0">
                <a:solidFill>
                  <a:srgbClr val="456480"/>
                </a:solidFill>
                <a:latin typeface="Tahoma"/>
                <a:cs typeface="Tahoma"/>
              </a:rPr>
              <a:t>Пермского</a:t>
            </a:r>
            <a:r>
              <a:rPr sz="3100" spc="-18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spc="90" dirty="0">
                <a:solidFill>
                  <a:srgbClr val="456480"/>
                </a:solidFill>
                <a:latin typeface="Tahoma"/>
                <a:cs typeface="Tahoma"/>
              </a:rPr>
              <a:t>края, </a:t>
            </a:r>
            <a:r>
              <a:rPr sz="3100" spc="-955" dirty="0">
                <a:solidFill>
                  <a:srgbClr val="456480"/>
                </a:solidFill>
                <a:latin typeface="Tahoma"/>
                <a:cs typeface="Tahoma"/>
              </a:rPr>
              <a:t> </a:t>
            </a:r>
            <a:r>
              <a:rPr sz="3100" b="1" spc="-110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100" b="1" spc="-160" dirty="0">
                <a:solidFill>
                  <a:srgbClr val="C00000"/>
                </a:solidFill>
                <a:latin typeface="Tahoma"/>
                <a:cs typeface="Tahoma"/>
              </a:rPr>
              <a:t>Б</a:t>
            </a:r>
            <a:r>
              <a:rPr sz="3100" b="1" spc="-300" dirty="0">
                <a:solidFill>
                  <a:srgbClr val="C00000"/>
                </a:solidFill>
                <a:latin typeface="Tahoma"/>
                <a:cs typeface="Tahoma"/>
              </a:rPr>
              <a:t>Я</a:t>
            </a:r>
            <a:r>
              <a:rPr sz="3100" b="1" spc="-215" dirty="0">
                <a:solidFill>
                  <a:srgbClr val="C00000"/>
                </a:solidFill>
                <a:latin typeface="Tahoma"/>
                <a:cs typeface="Tahoma"/>
              </a:rPr>
              <a:t>З</a:t>
            </a:r>
            <a:r>
              <a:rPr sz="3100" b="1" spc="-190" dirty="0">
                <a:solidFill>
                  <a:srgbClr val="C00000"/>
                </a:solidFill>
                <a:latin typeface="Tahoma"/>
                <a:cs typeface="Tahoma"/>
              </a:rPr>
              <a:t>А</a:t>
            </a:r>
            <a:r>
              <a:rPr sz="3100" b="1" spc="-200" dirty="0">
                <a:solidFill>
                  <a:srgbClr val="C00000"/>
                </a:solidFill>
                <a:latin typeface="Tahoma"/>
                <a:cs typeface="Tahoma"/>
              </a:rPr>
              <a:t>ТЕЛЬНО</a:t>
            </a:r>
            <a:r>
              <a:rPr sz="3100" b="1" spc="-1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100" b="1" spc="-240" dirty="0">
                <a:solidFill>
                  <a:srgbClr val="C00000"/>
                </a:solidFill>
                <a:latin typeface="Tahoma"/>
                <a:cs typeface="Tahoma"/>
              </a:rPr>
              <a:t>для</a:t>
            </a:r>
            <a:r>
              <a:rPr sz="3100" b="1" spc="-1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3100" b="1" spc="-110" dirty="0">
                <a:solidFill>
                  <a:srgbClr val="C00000"/>
                </a:solidFill>
                <a:latin typeface="Tahoma"/>
                <a:cs typeface="Tahoma"/>
              </a:rPr>
              <a:t>исп</a:t>
            </a:r>
            <a:r>
              <a:rPr sz="3100" b="1" spc="-155" dirty="0">
                <a:solidFill>
                  <a:srgbClr val="C00000"/>
                </a:solidFill>
                <a:latin typeface="Tahoma"/>
                <a:cs typeface="Tahoma"/>
              </a:rPr>
              <a:t>о</a:t>
            </a:r>
            <a:r>
              <a:rPr sz="3100" b="1" spc="-210" dirty="0">
                <a:solidFill>
                  <a:srgbClr val="C00000"/>
                </a:solidFill>
                <a:latin typeface="Tahoma"/>
                <a:cs typeface="Tahoma"/>
              </a:rPr>
              <a:t>лнения!</a:t>
            </a:r>
            <a:endParaRPr sz="3100" dirty="0">
              <a:solidFill>
                <a:srgbClr val="C00000"/>
              </a:solidFill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8685" y="2264209"/>
            <a:ext cx="14191965" cy="545534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оличество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новых работников, трудоустроенных на постоянную работу, сведения о которых подтверждаются справкой налогового органа, сохранение созданных рабочих мест в течение не менее чем 5 лет с даты получения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Гранта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600"/>
              </a:lnSpc>
            </a:pPr>
            <a:endParaRPr sz="3200" dirty="0">
              <a:latin typeface="Tahoma"/>
              <a:cs typeface="Tahoma"/>
            </a:endParaRPr>
          </a:p>
          <a:p>
            <a:pPr marL="12700">
              <a:lnSpc>
                <a:spcPts val="3600"/>
              </a:lnSpc>
            </a:pPr>
            <a:endParaRPr sz="2800" dirty="0">
              <a:latin typeface="Tahoma"/>
              <a:cs typeface="Tahoma"/>
            </a:endParaRPr>
          </a:p>
          <a:p>
            <a:pPr marL="12700" marR="5080">
              <a:lnSpc>
                <a:spcPts val="36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производства и реализации сельскохозяйственной продукции, выраженный в натуральных и денежных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показателях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700" marR="5080">
              <a:lnSpc>
                <a:spcPts val="3600"/>
              </a:lnSpc>
            </a:pPr>
            <a:endParaRPr lang="ru-RU" sz="2800" spc="85" dirty="0" smtClean="0">
              <a:solidFill>
                <a:srgbClr val="456480"/>
              </a:solidFill>
              <a:latin typeface="Tahoma"/>
              <a:cs typeface="Tahoma"/>
            </a:endParaRPr>
          </a:p>
          <a:p>
            <a:pPr marL="12700" marR="5080">
              <a:lnSpc>
                <a:spcPts val="3600"/>
              </a:lnSpc>
            </a:pPr>
            <a:endParaRPr lang="ru-RU" sz="2800" spc="85" dirty="0" smtClean="0">
              <a:solidFill>
                <a:srgbClr val="456480"/>
              </a:solidFill>
              <a:latin typeface="Tahoma"/>
              <a:cs typeface="Tahoma"/>
            </a:endParaRPr>
          </a:p>
          <a:p>
            <a:pPr marL="12700" marR="5080">
              <a:lnSpc>
                <a:spcPts val="36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величение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членской базы сельскохозяйственного потребительского кооператива или начинающего сельскохозяйственного потребительского кооператива на конец срока реализации проекта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грантополучателя</a:t>
            </a:r>
            <a:endParaRPr sz="2800" dirty="0">
              <a:latin typeface="Tahoma"/>
              <a:cs typeface="Tahom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77966" y="6289505"/>
            <a:ext cx="624078" cy="736769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18931352" y="10135824"/>
            <a:ext cx="1172845" cy="1172845"/>
          </a:xfrm>
          <a:custGeom>
            <a:avLst/>
            <a:gdLst/>
            <a:ahLst/>
            <a:cxnLst/>
            <a:rect l="l" t="t" r="r" b="b"/>
            <a:pathLst>
              <a:path w="1172844" h="1172845">
                <a:moveTo>
                  <a:pt x="1172739" y="0"/>
                </a:moveTo>
                <a:lnTo>
                  <a:pt x="0" y="1172736"/>
                </a:lnTo>
                <a:lnTo>
                  <a:pt x="1172739" y="1172736"/>
                </a:lnTo>
                <a:lnTo>
                  <a:pt x="1172739" y="0"/>
                </a:lnTo>
                <a:close/>
              </a:path>
            </a:pathLst>
          </a:custGeom>
          <a:solidFill>
            <a:srgbClr val="4564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966676" y="606879"/>
            <a:ext cx="1855109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600" spc="-330" dirty="0">
                <a:solidFill>
                  <a:srgbClr val="C00000"/>
                </a:solidFill>
              </a:rPr>
              <a:t>Плановые</a:t>
            </a:r>
            <a:r>
              <a:rPr sz="3600" spc="-215" dirty="0">
                <a:solidFill>
                  <a:srgbClr val="C00000"/>
                </a:solidFill>
              </a:rPr>
              <a:t> </a:t>
            </a:r>
            <a:r>
              <a:rPr sz="3600" spc="-240" dirty="0">
                <a:solidFill>
                  <a:srgbClr val="C00000"/>
                </a:solidFill>
              </a:rPr>
              <a:t>по</a:t>
            </a:r>
            <a:r>
              <a:rPr sz="3600" spc="-570" dirty="0">
                <a:solidFill>
                  <a:srgbClr val="C00000"/>
                </a:solidFill>
              </a:rPr>
              <a:t>к</a:t>
            </a:r>
            <a:r>
              <a:rPr sz="3600" spc="-100" dirty="0">
                <a:solidFill>
                  <a:srgbClr val="C00000"/>
                </a:solidFill>
              </a:rPr>
              <a:t>аза</a:t>
            </a:r>
            <a:r>
              <a:rPr sz="3600" spc="-195" dirty="0">
                <a:solidFill>
                  <a:srgbClr val="C00000"/>
                </a:solidFill>
              </a:rPr>
              <a:t>т</a:t>
            </a:r>
            <a:r>
              <a:rPr sz="3600" spc="-165" dirty="0">
                <a:solidFill>
                  <a:srgbClr val="C00000"/>
                </a:solidFill>
              </a:rPr>
              <a:t>е</a:t>
            </a:r>
            <a:r>
              <a:rPr sz="3600" spc="-459" dirty="0">
                <a:solidFill>
                  <a:srgbClr val="C00000"/>
                </a:solidFill>
              </a:rPr>
              <a:t>ли</a:t>
            </a:r>
            <a:r>
              <a:rPr sz="3600" spc="-215" dirty="0">
                <a:solidFill>
                  <a:srgbClr val="C00000"/>
                </a:solidFill>
              </a:rPr>
              <a:t> </a:t>
            </a:r>
            <a:r>
              <a:rPr sz="3600" spc="-345" dirty="0">
                <a:solidFill>
                  <a:srgbClr val="C00000"/>
                </a:solidFill>
              </a:rPr>
              <a:t>д</a:t>
            </a:r>
            <a:r>
              <a:rPr sz="3600" spc="-120" dirty="0">
                <a:solidFill>
                  <a:srgbClr val="C00000"/>
                </a:solidFill>
              </a:rPr>
              <a:t>е</a:t>
            </a:r>
            <a:r>
              <a:rPr sz="3600" spc="-400" dirty="0">
                <a:solidFill>
                  <a:srgbClr val="C00000"/>
                </a:solidFill>
              </a:rPr>
              <a:t>я</a:t>
            </a:r>
            <a:r>
              <a:rPr sz="3600" spc="-440" dirty="0">
                <a:solidFill>
                  <a:srgbClr val="C00000"/>
                </a:solidFill>
              </a:rPr>
              <a:t>т</a:t>
            </a:r>
            <a:r>
              <a:rPr sz="3600" spc="-165" dirty="0">
                <a:solidFill>
                  <a:srgbClr val="C00000"/>
                </a:solidFill>
              </a:rPr>
              <a:t>е</a:t>
            </a:r>
            <a:r>
              <a:rPr sz="3600" spc="-285" dirty="0">
                <a:solidFill>
                  <a:srgbClr val="C00000"/>
                </a:solidFill>
              </a:rPr>
              <a:t>льно</a:t>
            </a:r>
            <a:r>
              <a:rPr sz="3600" spc="-275" dirty="0">
                <a:solidFill>
                  <a:srgbClr val="C00000"/>
                </a:solidFill>
              </a:rPr>
              <a:t>с</a:t>
            </a:r>
            <a:r>
              <a:rPr sz="3600" spc="-335" dirty="0">
                <a:solidFill>
                  <a:srgbClr val="C00000"/>
                </a:solidFill>
              </a:rPr>
              <a:t>ти</a:t>
            </a:r>
            <a:endParaRPr sz="3600" dirty="0">
              <a:solidFill>
                <a:srgbClr val="C00000"/>
              </a:solidFill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-3" y="0"/>
            <a:ext cx="20104100" cy="149225"/>
            <a:chOff x="-3" y="0"/>
            <a:chExt cx="20104100" cy="149225"/>
          </a:xfrm>
        </p:grpSpPr>
        <p:sp>
          <p:nvSpPr>
            <p:cNvPr id="14" name="object 14"/>
            <p:cNvSpPr/>
            <p:nvPr/>
          </p:nvSpPr>
          <p:spPr>
            <a:xfrm>
              <a:off x="6701361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-3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4564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402726" y="0"/>
              <a:ext cx="6701790" cy="149225"/>
            </a:xfrm>
            <a:custGeom>
              <a:avLst/>
              <a:gdLst/>
              <a:ahLst/>
              <a:cxnLst/>
              <a:rect l="l" t="t" r="r" b="b"/>
              <a:pathLst>
                <a:path w="6701790" h="149225">
                  <a:moveTo>
                    <a:pt x="6701364" y="0"/>
                  </a:moveTo>
                  <a:lnTo>
                    <a:pt x="0" y="0"/>
                  </a:lnTo>
                  <a:lnTo>
                    <a:pt x="0" y="148902"/>
                  </a:lnTo>
                  <a:lnTo>
                    <a:pt x="6701364" y="148902"/>
                  </a:lnTo>
                  <a:lnTo>
                    <a:pt x="670136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25"/>
              </a:spcBef>
            </a:pPr>
            <a:fld id="{81D60167-4931-47E6-BA6A-407CBD079E47}" type="slidenum">
              <a:rPr spc="-80" dirty="0"/>
              <a:t>9</a:t>
            </a:fld>
            <a:endParaRPr spc="-8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564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3395</Words>
  <Application>Microsoft Office PowerPoint</Application>
  <PresentationFormat>Произвольный</PresentationFormat>
  <Paragraphs>310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Lucida Sans Unicode</vt:lpstr>
      <vt:lpstr>Tahoma</vt:lpstr>
      <vt:lpstr>Times New Roman</vt:lpstr>
      <vt:lpstr>TimesNewRomanPSMT</vt:lpstr>
      <vt:lpstr>Wingdings</vt:lpstr>
      <vt:lpstr>Office Theme</vt:lpstr>
      <vt:lpstr>Презентация PowerPoint</vt:lpstr>
      <vt:lpstr>Грант сельскохозяйственным потребительским кооперативам на развитие материально-технической базы </vt:lpstr>
      <vt:lpstr>1. Грант сельскохозяйственным потребительским кооперативам на развитие      материально-технической базы </vt:lpstr>
      <vt:lpstr>Грант сельскохозяйственным потребительским кооперативам на развитие материально-технической базы</vt:lpstr>
      <vt:lpstr>Презентация PowerPoint</vt:lpstr>
      <vt:lpstr>Требования к сельскохозяйственным товаропроизводителям: </vt:lpstr>
      <vt:lpstr>Презентация PowerPoint</vt:lpstr>
      <vt:lpstr>Средства гранта могут направляться на осуществления следующих расходов:</vt:lpstr>
      <vt:lpstr>Плановые показатели деятельности</vt:lpstr>
      <vt:lpstr>Презентация PowerPoint</vt:lpstr>
      <vt:lpstr>К заявке прилагаются (электронные копии): </vt:lpstr>
      <vt:lpstr>Презентация PowerPoint</vt:lpstr>
      <vt:lpstr>Основания для отклонения заявки на первом этапе отбора:</vt:lpstr>
      <vt:lpstr>Презентация PowerPoint</vt:lpstr>
      <vt:lpstr>Основания для отказа в предоставлении Гранта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Агротуризм.cdr</dc:title>
  <dc:creator>Пользователь</dc:creator>
  <cp:lastModifiedBy>Илона Галиева</cp:lastModifiedBy>
  <cp:revision>236</cp:revision>
  <dcterms:created xsi:type="dcterms:W3CDTF">2023-05-18T06:25:59Z</dcterms:created>
  <dcterms:modified xsi:type="dcterms:W3CDTF">2024-08-01T08:19:44Z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2023-05-18T00:00:00Z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2023-05-18T00:00:00Z</vt:filetime>
  </property>
</Properties>
</file>