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357" r:id="rId3"/>
    <p:sldId id="328" r:id="rId4"/>
    <p:sldId id="344" r:id="rId5"/>
    <p:sldId id="329" r:id="rId6"/>
    <p:sldId id="343" r:id="rId7"/>
    <p:sldId id="330" r:id="rId8"/>
    <p:sldId id="345" r:id="rId9"/>
    <p:sldId id="331" r:id="rId10"/>
    <p:sldId id="346" r:id="rId11"/>
    <p:sldId id="347" r:id="rId12"/>
    <p:sldId id="348" r:id="rId13"/>
    <p:sldId id="349" r:id="rId14"/>
    <p:sldId id="350" r:id="rId15"/>
    <p:sldId id="351" r:id="rId16"/>
    <p:sldId id="352" r:id="rId17"/>
    <p:sldId id="340" r:id="rId18"/>
    <p:sldId id="353" r:id="rId19"/>
    <p:sldId id="354" r:id="rId20"/>
    <p:sldId id="342" r:id="rId21"/>
    <p:sldId id="285" r:id="rId22"/>
    <p:sldId id="265" r:id="rId23"/>
  </p:sldIdLst>
  <p:sldSz cx="20104100" cy="11309350"/>
  <p:notesSz cx="9929813" cy="67976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03" autoAdjust="0"/>
    <p:restoredTop sz="94660"/>
  </p:normalViewPr>
  <p:slideViewPr>
    <p:cSldViewPr>
      <p:cViewPr varScale="1">
        <p:scale>
          <a:sx n="67" d="100"/>
          <a:sy n="67" d="100"/>
        </p:scale>
        <p:origin x="798"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4303128" cy="340647"/>
          </a:xfrm>
          <a:prstGeom prst="rect">
            <a:avLst/>
          </a:prstGeom>
        </p:spPr>
        <p:txBody>
          <a:bodyPr vert="horz" lIns="48683" tIns="24341" rIns="48683" bIns="24341" rtlCol="0"/>
          <a:lstStyle>
            <a:lvl1pPr algn="l">
              <a:defRPr sz="600"/>
            </a:lvl1pPr>
          </a:lstStyle>
          <a:p>
            <a:endParaRPr lang="ru-RU"/>
          </a:p>
        </p:txBody>
      </p:sp>
      <p:sp>
        <p:nvSpPr>
          <p:cNvPr id="3" name="Дата 2"/>
          <p:cNvSpPr>
            <a:spLocks noGrp="1"/>
          </p:cNvSpPr>
          <p:nvPr>
            <p:ph type="dt" idx="1"/>
          </p:nvPr>
        </p:nvSpPr>
        <p:spPr>
          <a:xfrm>
            <a:off x="5624333" y="0"/>
            <a:ext cx="4303128" cy="340647"/>
          </a:xfrm>
          <a:prstGeom prst="rect">
            <a:avLst/>
          </a:prstGeom>
        </p:spPr>
        <p:txBody>
          <a:bodyPr vert="horz" lIns="48683" tIns="24341" rIns="48683" bIns="24341" rtlCol="0"/>
          <a:lstStyle>
            <a:lvl1pPr algn="r">
              <a:defRPr sz="600"/>
            </a:lvl1pPr>
          </a:lstStyle>
          <a:p>
            <a:fld id="{89858629-628A-48A4-B535-DBEBF54ADA05}" type="datetimeFigureOut">
              <a:rPr lang="ru-RU" smtClean="0"/>
              <a:t>16.01.2025</a:t>
            </a:fld>
            <a:endParaRPr lang="ru-RU"/>
          </a:p>
        </p:txBody>
      </p:sp>
      <p:sp>
        <p:nvSpPr>
          <p:cNvPr id="4" name="Образ слайда 3"/>
          <p:cNvSpPr>
            <a:spLocks noGrp="1" noRot="1" noChangeAspect="1"/>
          </p:cNvSpPr>
          <p:nvPr>
            <p:ph type="sldImg" idx="2"/>
          </p:nvPr>
        </p:nvSpPr>
        <p:spPr>
          <a:xfrm>
            <a:off x="2927350" y="850900"/>
            <a:ext cx="4075113" cy="2293938"/>
          </a:xfrm>
          <a:prstGeom prst="rect">
            <a:avLst/>
          </a:prstGeom>
          <a:noFill/>
          <a:ln w="12700">
            <a:solidFill>
              <a:prstClr val="black"/>
            </a:solidFill>
          </a:ln>
        </p:spPr>
        <p:txBody>
          <a:bodyPr vert="horz" lIns="48683" tIns="24341" rIns="48683" bIns="24341" rtlCol="0" anchor="ctr"/>
          <a:lstStyle/>
          <a:p>
            <a:endParaRPr lang="ru-RU"/>
          </a:p>
        </p:txBody>
      </p:sp>
      <p:sp>
        <p:nvSpPr>
          <p:cNvPr id="5" name="Заметки 4"/>
          <p:cNvSpPr>
            <a:spLocks noGrp="1"/>
          </p:cNvSpPr>
          <p:nvPr>
            <p:ph type="body" sz="quarter" idx="3"/>
          </p:nvPr>
        </p:nvSpPr>
        <p:spPr>
          <a:xfrm>
            <a:off x="992668" y="3270976"/>
            <a:ext cx="7944478" cy="2677467"/>
          </a:xfrm>
          <a:prstGeom prst="rect">
            <a:avLst/>
          </a:prstGeom>
        </p:spPr>
        <p:txBody>
          <a:bodyPr vert="horz" lIns="48683" tIns="24341" rIns="48683" bIns="24341"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6457028"/>
            <a:ext cx="4303128" cy="340647"/>
          </a:xfrm>
          <a:prstGeom prst="rect">
            <a:avLst/>
          </a:prstGeom>
        </p:spPr>
        <p:txBody>
          <a:bodyPr vert="horz" lIns="48683" tIns="24341" rIns="48683" bIns="24341" rtlCol="0" anchor="b"/>
          <a:lstStyle>
            <a:lvl1pPr algn="l">
              <a:defRPr sz="600"/>
            </a:lvl1pPr>
          </a:lstStyle>
          <a:p>
            <a:endParaRPr lang="ru-RU"/>
          </a:p>
        </p:txBody>
      </p:sp>
      <p:sp>
        <p:nvSpPr>
          <p:cNvPr id="7" name="Номер слайда 6"/>
          <p:cNvSpPr>
            <a:spLocks noGrp="1"/>
          </p:cNvSpPr>
          <p:nvPr>
            <p:ph type="sldNum" sz="quarter" idx="5"/>
          </p:nvPr>
        </p:nvSpPr>
        <p:spPr>
          <a:xfrm>
            <a:off x="5624333" y="6457028"/>
            <a:ext cx="4303128" cy="340647"/>
          </a:xfrm>
          <a:prstGeom prst="rect">
            <a:avLst/>
          </a:prstGeom>
        </p:spPr>
        <p:txBody>
          <a:bodyPr vert="horz" lIns="48683" tIns="24341" rIns="48683" bIns="24341" rtlCol="0" anchor="b"/>
          <a:lstStyle>
            <a:lvl1pPr algn="r">
              <a:defRPr sz="600"/>
            </a:lvl1pPr>
          </a:lstStyle>
          <a:p>
            <a:fld id="{B712FAE6-1953-41CB-95EE-0956A062E6D1}" type="slidenum">
              <a:rPr lang="ru-RU" smtClean="0"/>
              <a:t>‹#›</a:t>
            </a:fld>
            <a:endParaRPr lang="ru-RU"/>
          </a:p>
        </p:txBody>
      </p:sp>
    </p:spTree>
    <p:extLst>
      <p:ext uri="{BB962C8B-B14F-4D97-AF65-F5344CB8AC3E}">
        <p14:creationId xmlns:p14="http://schemas.microsoft.com/office/powerpoint/2010/main" val="2080628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712FAE6-1953-41CB-95EE-0956A062E6D1}" type="slidenum">
              <a:rPr lang="ru-RU" smtClean="0"/>
              <a:t>5</a:t>
            </a:fld>
            <a:endParaRPr lang="ru-RU"/>
          </a:p>
        </p:txBody>
      </p:sp>
    </p:spTree>
    <p:extLst>
      <p:ext uri="{BB962C8B-B14F-4D97-AF65-F5344CB8AC3E}">
        <p14:creationId xmlns:p14="http://schemas.microsoft.com/office/powerpoint/2010/main" val="2741225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712FAE6-1953-41CB-95EE-0956A062E6D1}" type="slidenum">
              <a:rPr lang="ru-RU" smtClean="0"/>
              <a:t>7</a:t>
            </a:fld>
            <a:endParaRPr lang="ru-RU"/>
          </a:p>
        </p:txBody>
      </p:sp>
    </p:spTree>
    <p:extLst>
      <p:ext uri="{BB962C8B-B14F-4D97-AF65-F5344CB8AC3E}">
        <p14:creationId xmlns:p14="http://schemas.microsoft.com/office/powerpoint/2010/main" val="1394243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1/16/2025</a:t>
            </a:fld>
            <a:endParaRPr lang="en-US"/>
          </a:p>
        </p:txBody>
      </p:sp>
      <p:sp>
        <p:nvSpPr>
          <p:cNvPr id="6" name="Holder 6"/>
          <p:cNvSpPr>
            <a:spLocks noGrp="1"/>
          </p:cNvSpPr>
          <p:nvPr>
            <p:ph type="sldNum" sz="quarter" idx="7"/>
          </p:nvPr>
        </p:nvSpPr>
        <p:spPr/>
        <p:txBody>
          <a:bodyPr lIns="0" tIns="0" rIns="0" bIns="0"/>
          <a:lstStyle>
            <a:lvl1pPr>
              <a:defRPr sz="1450" b="0" i="0">
                <a:solidFill>
                  <a:schemeClr val="bg1"/>
                </a:solidFill>
                <a:latin typeface="Lucida Sans Unicode"/>
                <a:cs typeface="Lucida Sans Unicode"/>
              </a:defRPr>
            </a:lvl1pPr>
          </a:lstStyle>
          <a:p>
            <a:pPr marL="38100">
              <a:lnSpc>
                <a:spcPct val="100000"/>
              </a:lnSpc>
              <a:spcBef>
                <a:spcPts val="325"/>
              </a:spcBef>
            </a:pPr>
            <a:fld id="{81D60167-4931-47E6-BA6A-407CBD079E47}" type="slidenum">
              <a:rPr spc="-80" dirty="0"/>
              <a:t>‹#›</a:t>
            </a:fld>
            <a:endParaRPr spc="-8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50" b="1" i="0">
                <a:solidFill>
                  <a:schemeClr val="bg1"/>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sz="2150" b="0" i="0">
                <a:solidFill>
                  <a:srgbClr val="456480"/>
                </a:solidFill>
                <a:latin typeface="Tahoma"/>
                <a:cs typeface="Tahom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1/16/2025</a:t>
            </a:fld>
            <a:endParaRPr lang="en-US"/>
          </a:p>
        </p:txBody>
      </p:sp>
      <p:sp>
        <p:nvSpPr>
          <p:cNvPr id="6" name="Holder 6"/>
          <p:cNvSpPr>
            <a:spLocks noGrp="1"/>
          </p:cNvSpPr>
          <p:nvPr>
            <p:ph type="sldNum" sz="quarter" idx="7"/>
          </p:nvPr>
        </p:nvSpPr>
        <p:spPr/>
        <p:txBody>
          <a:bodyPr lIns="0" tIns="0" rIns="0" bIns="0"/>
          <a:lstStyle>
            <a:lvl1pPr>
              <a:defRPr sz="1450" b="0" i="0">
                <a:solidFill>
                  <a:schemeClr val="bg1"/>
                </a:solidFill>
                <a:latin typeface="Lucida Sans Unicode"/>
                <a:cs typeface="Lucida Sans Unicode"/>
              </a:defRPr>
            </a:lvl1pPr>
          </a:lstStyle>
          <a:p>
            <a:pPr marL="38100">
              <a:lnSpc>
                <a:spcPct val="100000"/>
              </a:lnSpc>
              <a:spcBef>
                <a:spcPts val="325"/>
              </a:spcBef>
            </a:pPr>
            <a:fld id="{81D60167-4931-47E6-BA6A-407CBD079E47}" type="slidenum">
              <a:rPr spc="-80" dirty="0"/>
              <a:t>‹#›</a:t>
            </a:fld>
            <a:endParaRPr spc="-8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50" b="1" i="0">
                <a:solidFill>
                  <a:schemeClr val="bg1"/>
                </a:solidFill>
                <a:latin typeface="Tahoma"/>
                <a:cs typeface="Tahoma"/>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1/16/2025</a:t>
            </a:fld>
            <a:endParaRPr lang="en-US"/>
          </a:p>
        </p:txBody>
      </p:sp>
      <p:sp>
        <p:nvSpPr>
          <p:cNvPr id="7" name="Holder 7"/>
          <p:cNvSpPr>
            <a:spLocks noGrp="1"/>
          </p:cNvSpPr>
          <p:nvPr>
            <p:ph type="sldNum" sz="quarter" idx="7"/>
          </p:nvPr>
        </p:nvSpPr>
        <p:spPr/>
        <p:txBody>
          <a:bodyPr lIns="0" tIns="0" rIns="0" bIns="0"/>
          <a:lstStyle>
            <a:lvl1pPr>
              <a:defRPr sz="1450" b="0" i="0">
                <a:solidFill>
                  <a:schemeClr val="bg1"/>
                </a:solidFill>
                <a:latin typeface="Lucida Sans Unicode"/>
                <a:cs typeface="Lucida Sans Unicode"/>
              </a:defRPr>
            </a:lvl1pPr>
          </a:lstStyle>
          <a:p>
            <a:pPr marL="38100">
              <a:lnSpc>
                <a:spcPct val="100000"/>
              </a:lnSpc>
              <a:spcBef>
                <a:spcPts val="325"/>
              </a:spcBef>
            </a:pPr>
            <a:fld id="{81D60167-4931-47E6-BA6A-407CBD079E47}" type="slidenum">
              <a:rPr spc="-80" dirty="0"/>
              <a:t>‹#›</a:t>
            </a:fld>
            <a:endParaRPr spc="-8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050" b="1" i="0">
                <a:solidFill>
                  <a:schemeClr val="bg1"/>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1/16/2025</a:t>
            </a:fld>
            <a:endParaRPr lang="en-US"/>
          </a:p>
        </p:txBody>
      </p:sp>
      <p:sp>
        <p:nvSpPr>
          <p:cNvPr id="5" name="Holder 5"/>
          <p:cNvSpPr>
            <a:spLocks noGrp="1"/>
          </p:cNvSpPr>
          <p:nvPr>
            <p:ph type="sldNum" sz="quarter" idx="7"/>
          </p:nvPr>
        </p:nvSpPr>
        <p:spPr/>
        <p:txBody>
          <a:bodyPr lIns="0" tIns="0" rIns="0" bIns="0"/>
          <a:lstStyle>
            <a:lvl1pPr>
              <a:defRPr sz="1450" b="0" i="0">
                <a:solidFill>
                  <a:schemeClr val="bg1"/>
                </a:solidFill>
                <a:latin typeface="Lucida Sans Unicode"/>
                <a:cs typeface="Lucida Sans Unicode"/>
              </a:defRPr>
            </a:lvl1pPr>
          </a:lstStyle>
          <a:p>
            <a:pPr marL="38100">
              <a:lnSpc>
                <a:spcPct val="100000"/>
              </a:lnSpc>
              <a:spcBef>
                <a:spcPts val="325"/>
              </a:spcBef>
            </a:pPr>
            <a:fld id="{81D60167-4931-47E6-BA6A-407CBD079E47}" type="slidenum">
              <a:rPr spc="-80" dirty="0"/>
              <a:t>‹#›</a:t>
            </a:fld>
            <a:endParaRPr spc="-8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1/16/2025</a:t>
            </a:fld>
            <a:endParaRPr lang="en-US"/>
          </a:p>
        </p:txBody>
      </p:sp>
      <p:sp>
        <p:nvSpPr>
          <p:cNvPr id="4" name="Holder 4"/>
          <p:cNvSpPr>
            <a:spLocks noGrp="1"/>
          </p:cNvSpPr>
          <p:nvPr>
            <p:ph type="sldNum" sz="quarter" idx="7"/>
          </p:nvPr>
        </p:nvSpPr>
        <p:spPr/>
        <p:txBody>
          <a:bodyPr lIns="0" tIns="0" rIns="0" bIns="0"/>
          <a:lstStyle>
            <a:lvl1pPr>
              <a:defRPr sz="1450" b="0" i="0">
                <a:solidFill>
                  <a:schemeClr val="bg1"/>
                </a:solidFill>
                <a:latin typeface="Lucida Sans Unicode"/>
                <a:cs typeface="Lucida Sans Unicode"/>
              </a:defRPr>
            </a:lvl1pPr>
          </a:lstStyle>
          <a:p>
            <a:pPr marL="38100">
              <a:lnSpc>
                <a:spcPct val="100000"/>
              </a:lnSpc>
              <a:spcBef>
                <a:spcPts val="325"/>
              </a:spcBef>
            </a:pPr>
            <a:fld id="{81D60167-4931-47E6-BA6A-407CBD079E47}" type="slidenum">
              <a:rPr spc="-80" dirty="0"/>
              <a:t>‹#›</a:t>
            </a:fld>
            <a:endParaRPr spc="-8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71"/>
        <p:cNvGrpSpPr/>
        <p:nvPr/>
      </p:nvGrpSpPr>
      <p:grpSpPr>
        <a:xfrm>
          <a:off x="0" y="0"/>
          <a:ext cx="0" cy="0"/>
          <a:chOff x="0" y="0"/>
          <a:chExt cx="0" cy="0"/>
        </a:xfrm>
      </p:grpSpPr>
      <p:grpSp>
        <p:nvGrpSpPr>
          <p:cNvPr id="72" name="Google Shape;72;p7"/>
          <p:cNvGrpSpPr/>
          <p:nvPr/>
        </p:nvGrpSpPr>
        <p:grpSpPr>
          <a:xfrm>
            <a:off x="-263" y="-232"/>
            <a:ext cx="20103706" cy="11308948"/>
            <a:chOff x="2973586" y="2777133"/>
            <a:chExt cx="2856819" cy="1606935"/>
          </a:xfrm>
        </p:grpSpPr>
        <p:sp>
          <p:nvSpPr>
            <p:cNvPr id="73" name="Google Shape;73;p7"/>
            <p:cNvSpPr/>
            <p:nvPr/>
          </p:nvSpPr>
          <p:spPr>
            <a:xfrm>
              <a:off x="2973586" y="2944901"/>
              <a:ext cx="2856819" cy="1439167"/>
            </a:xfrm>
            <a:custGeom>
              <a:avLst/>
              <a:gdLst/>
              <a:ahLst/>
              <a:cxnLst/>
              <a:rect l="l" t="t" r="r" b="b"/>
              <a:pathLst>
                <a:path w="2856819" h="1439167" extrusionOk="0">
                  <a:moveTo>
                    <a:pt x="0" y="1439576"/>
                  </a:moveTo>
                  <a:lnTo>
                    <a:pt x="2856819" y="1439576"/>
                  </a:lnTo>
                  <a:lnTo>
                    <a:pt x="2856819" y="0"/>
                  </a:lnTo>
                  <a:lnTo>
                    <a:pt x="0" y="503855"/>
                  </a:lnTo>
                  <a:lnTo>
                    <a:pt x="0" y="1439576"/>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957">
                <a:solidFill>
                  <a:srgbClr val="000000"/>
                </a:solidFill>
                <a:latin typeface="Calibri"/>
                <a:ea typeface="Calibri"/>
                <a:cs typeface="Calibri"/>
                <a:sym typeface="Calibri"/>
              </a:endParaRPr>
            </a:p>
          </p:txBody>
        </p:sp>
        <p:sp>
          <p:nvSpPr>
            <p:cNvPr id="74" name="Google Shape;74;p7"/>
            <p:cNvSpPr/>
            <p:nvPr/>
          </p:nvSpPr>
          <p:spPr>
            <a:xfrm>
              <a:off x="3669936" y="2777133"/>
              <a:ext cx="1203732" cy="211335"/>
            </a:xfrm>
            <a:custGeom>
              <a:avLst/>
              <a:gdLst/>
              <a:ahLst/>
              <a:cxnLst/>
              <a:rect l="l" t="t" r="r" b="b"/>
              <a:pathLst>
                <a:path w="1203732" h="211335" extrusionOk="0">
                  <a:moveTo>
                    <a:pt x="251070" y="0"/>
                  </a:moveTo>
                  <a:lnTo>
                    <a:pt x="0" y="44281"/>
                  </a:lnTo>
                  <a:lnTo>
                    <a:pt x="0" y="212457"/>
                  </a:lnTo>
                  <a:lnTo>
                    <a:pt x="1204612" y="0"/>
                  </a:lnTo>
                  <a:lnTo>
                    <a:pt x="251070"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957">
                <a:solidFill>
                  <a:srgbClr val="000000"/>
                </a:solidFill>
                <a:latin typeface="Calibri"/>
                <a:ea typeface="Calibri"/>
                <a:cs typeface="Calibri"/>
                <a:sym typeface="Calibri"/>
              </a:endParaRPr>
            </a:p>
          </p:txBody>
        </p:sp>
        <p:sp>
          <p:nvSpPr>
            <p:cNvPr id="75" name="Google Shape;75;p7"/>
            <p:cNvSpPr/>
            <p:nvPr/>
          </p:nvSpPr>
          <p:spPr>
            <a:xfrm>
              <a:off x="2973586" y="2900141"/>
              <a:ext cx="249971" cy="211335"/>
            </a:xfrm>
            <a:custGeom>
              <a:avLst/>
              <a:gdLst/>
              <a:ahLst/>
              <a:cxnLst/>
              <a:rect l="l" t="t" r="r" b="b"/>
              <a:pathLst>
                <a:path w="249971" h="211335" extrusionOk="0">
                  <a:moveTo>
                    <a:pt x="0" y="44087"/>
                  </a:moveTo>
                  <a:lnTo>
                    <a:pt x="0" y="212263"/>
                  </a:lnTo>
                  <a:lnTo>
                    <a:pt x="249972" y="168176"/>
                  </a:lnTo>
                  <a:lnTo>
                    <a:pt x="249972" y="0"/>
                  </a:lnTo>
                  <a:lnTo>
                    <a:pt x="0" y="44087"/>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957">
                <a:solidFill>
                  <a:srgbClr val="000000"/>
                </a:solidFill>
                <a:latin typeface="Calibri"/>
                <a:ea typeface="Calibri"/>
                <a:cs typeface="Calibri"/>
                <a:sym typeface="Calibri"/>
              </a:endParaRPr>
            </a:p>
          </p:txBody>
        </p:sp>
        <p:sp>
          <p:nvSpPr>
            <p:cNvPr id="76" name="Google Shape;76;p7"/>
            <p:cNvSpPr/>
            <p:nvPr/>
          </p:nvSpPr>
          <p:spPr>
            <a:xfrm>
              <a:off x="2973586" y="3176135"/>
              <a:ext cx="592194" cy="272355"/>
            </a:xfrm>
            <a:custGeom>
              <a:avLst/>
              <a:gdLst/>
              <a:ahLst/>
              <a:cxnLst/>
              <a:rect l="l" t="t" r="r" b="b"/>
              <a:pathLst>
                <a:path w="592194" h="272355" extrusionOk="0">
                  <a:moveTo>
                    <a:pt x="0" y="104445"/>
                  </a:moveTo>
                  <a:lnTo>
                    <a:pt x="0" y="272620"/>
                  </a:lnTo>
                  <a:lnTo>
                    <a:pt x="592195" y="168176"/>
                  </a:lnTo>
                  <a:lnTo>
                    <a:pt x="592195" y="0"/>
                  </a:lnTo>
                  <a:lnTo>
                    <a:pt x="0" y="104445"/>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957">
                <a:solidFill>
                  <a:srgbClr val="000000"/>
                </a:solidFill>
                <a:latin typeface="Calibri"/>
                <a:ea typeface="Calibri"/>
                <a:cs typeface="Calibri"/>
                <a:sym typeface="Calibri"/>
              </a:endParaRPr>
            </a:p>
          </p:txBody>
        </p:sp>
        <p:sp>
          <p:nvSpPr>
            <p:cNvPr id="77" name="Google Shape;77;p7"/>
            <p:cNvSpPr/>
            <p:nvPr/>
          </p:nvSpPr>
          <p:spPr>
            <a:xfrm>
              <a:off x="5446520" y="2777133"/>
              <a:ext cx="383885" cy="235148"/>
            </a:xfrm>
            <a:custGeom>
              <a:avLst/>
              <a:gdLst/>
              <a:ahLst/>
              <a:cxnLst/>
              <a:rect l="l" t="t" r="r" b="b"/>
              <a:pathLst>
                <a:path w="383885" h="235148" extrusionOk="0">
                  <a:moveTo>
                    <a:pt x="383885" y="0"/>
                  </a:moveTo>
                  <a:lnTo>
                    <a:pt x="381571" y="0"/>
                  </a:lnTo>
                  <a:lnTo>
                    <a:pt x="0" y="67297"/>
                  </a:lnTo>
                  <a:lnTo>
                    <a:pt x="0" y="235473"/>
                  </a:lnTo>
                  <a:lnTo>
                    <a:pt x="383885" y="167768"/>
                  </a:lnTo>
                  <a:lnTo>
                    <a:pt x="383885"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957">
                <a:solidFill>
                  <a:srgbClr val="000000"/>
                </a:solidFill>
                <a:latin typeface="Calibri"/>
                <a:ea typeface="Calibri"/>
                <a:cs typeface="Calibri"/>
                <a:sym typeface="Calibri"/>
              </a:endParaRPr>
            </a:p>
          </p:txBody>
        </p:sp>
        <p:sp>
          <p:nvSpPr>
            <p:cNvPr id="78" name="Google Shape;78;p7"/>
            <p:cNvSpPr/>
            <p:nvPr/>
          </p:nvSpPr>
          <p:spPr>
            <a:xfrm>
              <a:off x="2973586" y="2964659"/>
              <a:ext cx="837702" cy="315515"/>
            </a:xfrm>
            <a:custGeom>
              <a:avLst/>
              <a:gdLst/>
              <a:ahLst/>
              <a:cxnLst/>
              <a:rect l="l" t="t" r="r" b="b"/>
              <a:pathLst>
                <a:path w="837702" h="315515" extrusionOk="0">
                  <a:moveTo>
                    <a:pt x="0" y="147745"/>
                  </a:moveTo>
                  <a:lnTo>
                    <a:pt x="0" y="315920"/>
                  </a:lnTo>
                  <a:lnTo>
                    <a:pt x="837703" y="168176"/>
                  </a:lnTo>
                  <a:lnTo>
                    <a:pt x="837703" y="0"/>
                  </a:lnTo>
                  <a:lnTo>
                    <a:pt x="0" y="147745"/>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3957">
                <a:solidFill>
                  <a:srgbClr val="000000"/>
                </a:solidFill>
                <a:latin typeface="Calibri"/>
                <a:ea typeface="Calibri"/>
                <a:cs typeface="Calibri"/>
                <a:sym typeface="Calibri"/>
              </a:endParaRPr>
            </a:p>
          </p:txBody>
        </p:sp>
      </p:grpSp>
      <p:sp>
        <p:nvSpPr>
          <p:cNvPr id="79" name="Google Shape;79;p7"/>
          <p:cNvSpPr txBox="1">
            <a:spLocks noGrp="1"/>
          </p:cNvSpPr>
          <p:nvPr>
            <p:ph type="title"/>
          </p:nvPr>
        </p:nvSpPr>
        <p:spPr>
          <a:xfrm>
            <a:off x="1005205" y="-220"/>
            <a:ext cx="12062460" cy="3989440"/>
          </a:xfrm>
          <a:prstGeom prst="rect">
            <a:avLst/>
          </a:prstGeom>
        </p:spPr>
        <p:txBody>
          <a:bodyPr spcFirstLastPara="1" wrap="square" lIns="0" tIns="0" rIns="0" bIns="0" anchor="ctr"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80" name="Google Shape;80;p7"/>
          <p:cNvSpPr txBox="1">
            <a:spLocks noGrp="1"/>
          </p:cNvSpPr>
          <p:nvPr>
            <p:ph type="body" idx="1"/>
          </p:nvPr>
        </p:nvSpPr>
        <p:spPr>
          <a:xfrm>
            <a:off x="7036380" y="4198103"/>
            <a:ext cx="5482457" cy="6632576"/>
          </a:xfrm>
          <a:prstGeom prst="rect">
            <a:avLst/>
          </a:prstGeom>
        </p:spPr>
        <p:txBody>
          <a:bodyPr spcFirstLastPara="1" wrap="square" lIns="0" tIns="0" rIns="0" bIns="0" anchor="t" anchorCtr="0">
            <a:noAutofit/>
          </a:bodyPr>
          <a:lstStyle>
            <a:lvl1pPr marL="1005200" lvl="0" indent="-753900">
              <a:spcBef>
                <a:spcPts val="1319"/>
              </a:spcBef>
              <a:spcAft>
                <a:spcPts val="0"/>
              </a:spcAft>
              <a:buSzPts val="1800"/>
              <a:buChar char="▰"/>
              <a:defRPr sz="3957"/>
            </a:lvl1pPr>
            <a:lvl2pPr marL="2010400" lvl="1" indent="-753900">
              <a:spcBef>
                <a:spcPts val="0"/>
              </a:spcBef>
              <a:spcAft>
                <a:spcPts val="0"/>
              </a:spcAft>
              <a:buSzPts val="1800"/>
              <a:buChar char="▰"/>
              <a:defRPr sz="3957"/>
            </a:lvl2pPr>
            <a:lvl3pPr marL="3015600" lvl="2" indent="-753900">
              <a:spcBef>
                <a:spcPts val="0"/>
              </a:spcBef>
              <a:spcAft>
                <a:spcPts val="0"/>
              </a:spcAft>
              <a:buSzPts val="1800"/>
              <a:buChar char="▰"/>
              <a:defRPr sz="3957"/>
            </a:lvl3pPr>
            <a:lvl4pPr marL="4020800" lvl="3" indent="-753900">
              <a:spcBef>
                <a:spcPts val="0"/>
              </a:spcBef>
              <a:spcAft>
                <a:spcPts val="0"/>
              </a:spcAft>
              <a:buSzPts val="1800"/>
              <a:buChar char="▰"/>
              <a:defRPr sz="3957"/>
            </a:lvl4pPr>
            <a:lvl5pPr marL="5026000" lvl="4" indent="-753900">
              <a:spcBef>
                <a:spcPts val="0"/>
              </a:spcBef>
              <a:spcAft>
                <a:spcPts val="0"/>
              </a:spcAft>
              <a:buSzPts val="1800"/>
              <a:buChar char="▰"/>
              <a:defRPr sz="3957"/>
            </a:lvl5pPr>
            <a:lvl6pPr marL="6031200" lvl="5" indent="-753900">
              <a:spcBef>
                <a:spcPts val="0"/>
              </a:spcBef>
              <a:spcAft>
                <a:spcPts val="0"/>
              </a:spcAft>
              <a:buSzPts val="1800"/>
              <a:buChar char="▰"/>
              <a:defRPr sz="3957"/>
            </a:lvl6pPr>
            <a:lvl7pPr marL="7036399" lvl="6" indent="-753900">
              <a:spcBef>
                <a:spcPts val="0"/>
              </a:spcBef>
              <a:spcAft>
                <a:spcPts val="0"/>
              </a:spcAft>
              <a:buSzPts val="1800"/>
              <a:buChar char="▰"/>
              <a:defRPr sz="3957"/>
            </a:lvl7pPr>
            <a:lvl8pPr marL="8041599" lvl="7" indent="-753900">
              <a:spcBef>
                <a:spcPts val="0"/>
              </a:spcBef>
              <a:spcAft>
                <a:spcPts val="0"/>
              </a:spcAft>
              <a:buSzPts val="1800"/>
              <a:buChar char="▰"/>
              <a:defRPr sz="3957"/>
            </a:lvl8pPr>
            <a:lvl9pPr marL="9046799" lvl="8" indent="-753900">
              <a:spcBef>
                <a:spcPts val="0"/>
              </a:spcBef>
              <a:spcAft>
                <a:spcPts val="0"/>
              </a:spcAft>
              <a:buSzPts val="1800"/>
              <a:buChar char="▰"/>
              <a:defRPr sz="3957"/>
            </a:lvl9pPr>
          </a:lstStyle>
          <a:p>
            <a:endParaRPr/>
          </a:p>
        </p:txBody>
      </p:sp>
      <p:sp>
        <p:nvSpPr>
          <p:cNvPr id="81" name="Google Shape;81;p7"/>
          <p:cNvSpPr txBox="1">
            <a:spLocks noGrp="1"/>
          </p:cNvSpPr>
          <p:nvPr>
            <p:ph type="body" idx="2"/>
          </p:nvPr>
        </p:nvSpPr>
        <p:spPr>
          <a:xfrm>
            <a:off x="13616449" y="4198103"/>
            <a:ext cx="5482457" cy="6632576"/>
          </a:xfrm>
          <a:prstGeom prst="rect">
            <a:avLst/>
          </a:prstGeom>
        </p:spPr>
        <p:txBody>
          <a:bodyPr spcFirstLastPara="1" wrap="square" lIns="0" tIns="0" rIns="0" bIns="0" anchor="t" anchorCtr="0">
            <a:noAutofit/>
          </a:bodyPr>
          <a:lstStyle>
            <a:lvl1pPr marL="1005200" lvl="0" indent="-753900">
              <a:spcBef>
                <a:spcPts val="1319"/>
              </a:spcBef>
              <a:spcAft>
                <a:spcPts val="0"/>
              </a:spcAft>
              <a:buSzPts val="1800"/>
              <a:buChar char="▰"/>
              <a:defRPr sz="3957"/>
            </a:lvl1pPr>
            <a:lvl2pPr marL="2010400" lvl="1" indent="-753900">
              <a:spcBef>
                <a:spcPts val="0"/>
              </a:spcBef>
              <a:spcAft>
                <a:spcPts val="0"/>
              </a:spcAft>
              <a:buSzPts val="1800"/>
              <a:buChar char="▰"/>
              <a:defRPr sz="3957"/>
            </a:lvl2pPr>
            <a:lvl3pPr marL="3015600" lvl="2" indent="-753900">
              <a:spcBef>
                <a:spcPts val="0"/>
              </a:spcBef>
              <a:spcAft>
                <a:spcPts val="0"/>
              </a:spcAft>
              <a:buSzPts val="1800"/>
              <a:buChar char="▰"/>
              <a:defRPr sz="3957"/>
            </a:lvl3pPr>
            <a:lvl4pPr marL="4020800" lvl="3" indent="-753900">
              <a:spcBef>
                <a:spcPts val="0"/>
              </a:spcBef>
              <a:spcAft>
                <a:spcPts val="0"/>
              </a:spcAft>
              <a:buSzPts val="1800"/>
              <a:buChar char="▰"/>
              <a:defRPr sz="3957"/>
            </a:lvl4pPr>
            <a:lvl5pPr marL="5026000" lvl="4" indent="-753900">
              <a:spcBef>
                <a:spcPts val="0"/>
              </a:spcBef>
              <a:spcAft>
                <a:spcPts val="0"/>
              </a:spcAft>
              <a:buSzPts val="1800"/>
              <a:buChar char="▰"/>
              <a:defRPr sz="3957"/>
            </a:lvl5pPr>
            <a:lvl6pPr marL="6031200" lvl="5" indent="-753900">
              <a:spcBef>
                <a:spcPts val="0"/>
              </a:spcBef>
              <a:spcAft>
                <a:spcPts val="0"/>
              </a:spcAft>
              <a:buSzPts val="1800"/>
              <a:buChar char="▰"/>
              <a:defRPr sz="3957"/>
            </a:lvl6pPr>
            <a:lvl7pPr marL="7036399" lvl="6" indent="-753900">
              <a:spcBef>
                <a:spcPts val="0"/>
              </a:spcBef>
              <a:spcAft>
                <a:spcPts val="0"/>
              </a:spcAft>
              <a:buSzPts val="1800"/>
              <a:buChar char="▰"/>
              <a:defRPr sz="3957"/>
            </a:lvl7pPr>
            <a:lvl8pPr marL="8041599" lvl="7" indent="-753900">
              <a:spcBef>
                <a:spcPts val="0"/>
              </a:spcBef>
              <a:spcAft>
                <a:spcPts val="0"/>
              </a:spcAft>
              <a:buSzPts val="1800"/>
              <a:buChar char="▰"/>
              <a:defRPr sz="3957"/>
            </a:lvl8pPr>
            <a:lvl9pPr marL="9046799" lvl="8" indent="-753900">
              <a:spcBef>
                <a:spcPts val="0"/>
              </a:spcBef>
              <a:spcAft>
                <a:spcPts val="0"/>
              </a:spcAft>
              <a:buSzPts val="1800"/>
              <a:buChar char="▰"/>
              <a:defRPr sz="3957"/>
            </a:lvl9pPr>
          </a:lstStyle>
          <a:p>
            <a:endParaRPr/>
          </a:p>
        </p:txBody>
      </p:sp>
      <p:sp>
        <p:nvSpPr>
          <p:cNvPr id="82" name="Google Shape;82;p7"/>
          <p:cNvSpPr txBox="1">
            <a:spLocks noGrp="1"/>
          </p:cNvSpPr>
          <p:nvPr>
            <p:ph type="sldNum" idx="12"/>
          </p:nvPr>
        </p:nvSpPr>
        <p:spPr>
          <a:xfrm>
            <a:off x="569935" y="10277250"/>
            <a:ext cx="1058631" cy="538917"/>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785183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8931352" y="10135824"/>
            <a:ext cx="1172845" cy="1172845"/>
          </a:xfrm>
          <a:custGeom>
            <a:avLst/>
            <a:gdLst/>
            <a:ahLst/>
            <a:cxnLst/>
            <a:rect l="l" t="t" r="r" b="b"/>
            <a:pathLst>
              <a:path w="1172844" h="1172845">
                <a:moveTo>
                  <a:pt x="1172739" y="0"/>
                </a:moveTo>
                <a:lnTo>
                  <a:pt x="0" y="1172736"/>
                </a:lnTo>
                <a:lnTo>
                  <a:pt x="1172739" y="1172736"/>
                </a:lnTo>
                <a:lnTo>
                  <a:pt x="1172739" y="0"/>
                </a:lnTo>
                <a:close/>
              </a:path>
            </a:pathLst>
          </a:custGeom>
          <a:solidFill>
            <a:srgbClr val="456480"/>
          </a:solidFill>
        </p:spPr>
        <p:txBody>
          <a:bodyPr wrap="square" lIns="0" tIns="0" rIns="0" bIns="0" rtlCol="0"/>
          <a:lstStyle/>
          <a:p>
            <a:endParaRPr/>
          </a:p>
        </p:txBody>
      </p:sp>
      <p:sp>
        <p:nvSpPr>
          <p:cNvPr id="2" name="Holder 2"/>
          <p:cNvSpPr>
            <a:spLocks noGrp="1"/>
          </p:cNvSpPr>
          <p:nvPr>
            <p:ph type="title"/>
          </p:nvPr>
        </p:nvSpPr>
        <p:spPr>
          <a:xfrm>
            <a:off x="1594258" y="4481749"/>
            <a:ext cx="16915583" cy="950595"/>
          </a:xfrm>
          <a:prstGeom prst="rect">
            <a:avLst/>
          </a:prstGeom>
        </p:spPr>
        <p:txBody>
          <a:bodyPr wrap="square" lIns="0" tIns="0" rIns="0" bIns="0">
            <a:spAutoFit/>
          </a:bodyPr>
          <a:lstStyle>
            <a:lvl1pPr>
              <a:defRPr sz="6050" b="1" i="0">
                <a:solidFill>
                  <a:schemeClr val="bg1"/>
                </a:solidFill>
                <a:latin typeface="Tahoma"/>
                <a:cs typeface="Tahoma"/>
              </a:defRPr>
            </a:lvl1pPr>
          </a:lstStyle>
          <a:p>
            <a:endParaRPr/>
          </a:p>
        </p:txBody>
      </p:sp>
      <p:sp>
        <p:nvSpPr>
          <p:cNvPr id="3" name="Holder 3"/>
          <p:cNvSpPr>
            <a:spLocks noGrp="1"/>
          </p:cNvSpPr>
          <p:nvPr>
            <p:ph type="body" idx="1"/>
          </p:nvPr>
        </p:nvSpPr>
        <p:spPr>
          <a:xfrm>
            <a:off x="1032842" y="5124247"/>
            <a:ext cx="18038414" cy="4696459"/>
          </a:xfrm>
          <a:prstGeom prst="rect">
            <a:avLst/>
          </a:prstGeom>
        </p:spPr>
        <p:txBody>
          <a:bodyPr wrap="square" lIns="0" tIns="0" rIns="0" bIns="0">
            <a:spAutoFit/>
          </a:bodyPr>
          <a:lstStyle>
            <a:lvl1pPr>
              <a:defRPr sz="2150" b="0" i="0">
                <a:solidFill>
                  <a:srgbClr val="456480"/>
                </a:solidFill>
                <a:latin typeface="Tahoma"/>
                <a:cs typeface="Tahoma"/>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1/16/2025</a:t>
            </a:fld>
            <a:endParaRPr lang="en-US"/>
          </a:p>
        </p:txBody>
      </p:sp>
      <p:sp>
        <p:nvSpPr>
          <p:cNvPr id="6" name="Holder 6"/>
          <p:cNvSpPr>
            <a:spLocks noGrp="1"/>
          </p:cNvSpPr>
          <p:nvPr>
            <p:ph type="sldNum" sz="quarter" idx="7"/>
          </p:nvPr>
        </p:nvSpPr>
        <p:spPr>
          <a:xfrm>
            <a:off x="19658486" y="10824144"/>
            <a:ext cx="187325" cy="306704"/>
          </a:xfrm>
          <a:prstGeom prst="rect">
            <a:avLst/>
          </a:prstGeom>
        </p:spPr>
        <p:txBody>
          <a:bodyPr wrap="square" lIns="0" tIns="0" rIns="0" bIns="0">
            <a:spAutoFit/>
          </a:bodyPr>
          <a:lstStyle>
            <a:lvl1pPr>
              <a:defRPr sz="1450" b="0" i="0">
                <a:solidFill>
                  <a:schemeClr val="bg1"/>
                </a:solidFill>
                <a:latin typeface="Lucida Sans Unicode"/>
                <a:cs typeface="Lucida Sans Unicode"/>
              </a:defRPr>
            </a:lvl1pPr>
          </a:lstStyle>
          <a:p>
            <a:pPr marL="38100">
              <a:lnSpc>
                <a:spcPct val="100000"/>
              </a:lnSpc>
              <a:spcBef>
                <a:spcPts val="325"/>
              </a:spcBef>
            </a:pPr>
            <a:fld id="{81D60167-4931-47E6-BA6A-407CBD079E47}" type="slidenum">
              <a:rPr spc="-80" dirty="0"/>
              <a:t>‹#›</a:t>
            </a:fld>
            <a:endParaRPr spc="-8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login.consultant.ru/link/?req=doc&amp;base=LAW&amp;n=444220&amp;dst=10001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login.consultant.ru/link/?req=doc&amp;base=LAW&amp;n=444220&amp;dst=100056"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herriot@fsvps.r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t.me/vetisherriot"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 y="0"/>
            <a:ext cx="20104100" cy="11308715"/>
          </a:xfrm>
          <a:custGeom>
            <a:avLst/>
            <a:gdLst/>
            <a:ahLst/>
            <a:cxnLst/>
            <a:rect l="l" t="t" r="r" b="b"/>
            <a:pathLst>
              <a:path w="20104100" h="11308715">
                <a:moveTo>
                  <a:pt x="20104099" y="0"/>
                </a:moveTo>
                <a:lnTo>
                  <a:pt x="0" y="0"/>
                </a:lnTo>
                <a:lnTo>
                  <a:pt x="0" y="11308561"/>
                </a:lnTo>
                <a:lnTo>
                  <a:pt x="20104099" y="11308561"/>
                </a:lnTo>
                <a:lnTo>
                  <a:pt x="20104099" y="0"/>
                </a:lnTo>
                <a:close/>
              </a:path>
            </a:pathLst>
          </a:custGeom>
          <a:solidFill>
            <a:srgbClr val="FF0000"/>
          </a:solidFill>
        </p:spPr>
        <p:txBody>
          <a:bodyPr wrap="square" lIns="0" tIns="0" rIns="0" bIns="0" rtlCol="0"/>
          <a:lstStyle/>
          <a:p>
            <a:endParaRPr dirty="0"/>
          </a:p>
        </p:txBody>
      </p:sp>
      <p:grpSp>
        <p:nvGrpSpPr>
          <p:cNvPr id="3" name="object 3"/>
          <p:cNvGrpSpPr/>
          <p:nvPr/>
        </p:nvGrpSpPr>
        <p:grpSpPr>
          <a:xfrm>
            <a:off x="37889" y="-1"/>
            <a:ext cx="20104100" cy="11308715"/>
            <a:chOff x="-6" y="0"/>
            <a:chExt cx="20104100" cy="11308715"/>
          </a:xfrm>
        </p:grpSpPr>
        <p:sp>
          <p:nvSpPr>
            <p:cNvPr id="4" name="object 4"/>
            <p:cNvSpPr/>
            <p:nvPr/>
          </p:nvSpPr>
          <p:spPr>
            <a:xfrm>
              <a:off x="12504773" y="53532"/>
              <a:ext cx="7599680" cy="9666605"/>
            </a:xfrm>
            <a:custGeom>
              <a:avLst/>
              <a:gdLst/>
              <a:ahLst/>
              <a:cxnLst/>
              <a:rect l="l" t="t" r="r" b="b"/>
              <a:pathLst>
                <a:path w="7599680" h="9666605">
                  <a:moveTo>
                    <a:pt x="7599321" y="0"/>
                  </a:moveTo>
                  <a:lnTo>
                    <a:pt x="0" y="7599320"/>
                  </a:lnTo>
                  <a:lnTo>
                    <a:pt x="2066763" y="9666080"/>
                  </a:lnTo>
                  <a:lnTo>
                    <a:pt x="7599321" y="4133522"/>
                  </a:lnTo>
                  <a:lnTo>
                    <a:pt x="7599321" y="0"/>
                  </a:lnTo>
                  <a:close/>
                </a:path>
              </a:pathLst>
            </a:custGeom>
            <a:solidFill>
              <a:srgbClr val="FFFFFF"/>
            </a:solidFill>
          </p:spPr>
          <p:txBody>
            <a:bodyPr wrap="square" lIns="0" tIns="0" rIns="0" bIns="0" rtlCol="0"/>
            <a:lstStyle/>
            <a:p>
              <a:endParaRPr dirty="0"/>
            </a:p>
          </p:txBody>
        </p:sp>
        <p:sp>
          <p:nvSpPr>
            <p:cNvPr id="5" name="object 5"/>
            <p:cNvSpPr/>
            <p:nvPr/>
          </p:nvSpPr>
          <p:spPr>
            <a:xfrm>
              <a:off x="13566064" y="2372332"/>
              <a:ext cx="6538595" cy="5610225"/>
            </a:xfrm>
            <a:custGeom>
              <a:avLst/>
              <a:gdLst/>
              <a:ahLst/>
              <a:cxnLst/>
              <a:rect l="l" t="t" r="r" b="b"/>
              <a:pathLst>
                <a:path w="6538594" h="5610225">
                  <a:moveTo>
                    <a:pt x="1258824" y="5227599"/>
                  </a:moveTo>
                  <a:lnTo>
                    <a:pt x="1126210" y="5095303"/>
                  </a:lnTo>
                  <a:lnTo>
                    <a:pt x="960882" y="5261026"/>
                  </a:lnTo>
                  <a:lnTo>
                    <a:pt x="795070" y="5095583"/>
                  </a:lnTo>
                  <a:lnTo>
                    <a:pt x="629767" y="5261330"/>
                  </a:lnTo>
                  <a:lnTo>
                    <a:pt x="629450" y="5261597"/>
                  </a:lnTo>
                  <a:lnTo>
                    <a:pt x="629145" y="5261330"/>
                  </a:lnTo>
                  <a:lnTo>
                    <a:pt x="463384" y="5096002"/>
                  </a:lnTo>
                  <a:lnTo>
                    <a:pt x="297942" y="5261851"/>
                  </a:lnTo>
                  <a:lnTo>
                    <a:pt x="132270" y="5096548"/>
                  </a:lnTo>
                  <a:lnTo>
                    <a:pt x="0" y="5229174"/>
                  </a:lnTo>
                  <a:lnTo>
                    <a:pt x="298284" y="5526760"/>
                  </a:lnTo>
                  <a:lnTo>
                    <a:pt x="463740" y="5360860"/>
                  </a:lnTo>
                  <a:lnTo>
                    <a:pt x="629462" y="5526214"/>
                  </a:lnTo>
                  <a:lnTo>
                    <a:pt x="629780" y="5525833"/>
                  </a:lnTo>
                  <a:lnTo>
                    <a:pt x="630110" y="5526214"/>
                  </a:lnTo>
                  <a:lnTo>
                    <a:pt x="630491" y="5525833"/>
                  </a:lnTo>
                  <a:lnTo>
                    <a:pt x="795020" y="5360860"/>
                  </a:lnTo>
                  <a:lnTo>
                    <a:pt x="795413" y="5360467"/>
                  </a:lnTo>
                  <a:lnTo>
                    <a:pt x="961199" y="5525935"/>
                  </a:lnTo>
                  <a:lnTo>
                    <a:pt x="1126286" y="5360467"/>
                  </a:lnTo>
                  <a:lnTo>
                    <a:pt x="1224661" y="5261851"/>
                  </a:lnTo>
                  <a:lnTo>
                    <a:pt x="1224902" y="5261597"/>
                  </a:lnTo>
                  <a:lnTo>
                    <a:pt x="1225486" y="5261026"/>
                  </a:lnTo>
                  <a:lnTo>
                    <a:pt x="1258824" y="5227599"/>
                  </a:lnTo>
                  <a:close/>
                </a:path>
                <a:path w="6538594" h="5610225">
                  <a:moveTo>
                    <a:pt x="1878469" y="3164408"/>
                  </a:moveTo>
                  <a:lnTo>
                    <a:pt x="1871916" y="3116110"/>
                  </a:lnTo>
                  <a:lnTo>
                    <a:pt x="1853565" y="3072714"/>
                  </a:lnTo>
                  <a:lnTo>
                    <a:pt x="1825117" y="3035960"/>
                  </a:lnTo>
                  <a:lnTo>
                    <a:pt x="1788312" y="3007588"/>
                  </a:lnTo>
                  <a:lnTo>
                    <a:pt x="1744891" y="2989326"/>
                  </a:lnTo>
                  <a:lnTo>
                    <a:pt x="1696567" y="2982887"/>
                  </a:lnTo>
                  <a:lnTo>
                    <a:pt x="1648307" y="2989440"/>
                  </a:lnTo>
                  <a:lnTo>
                    <a:pt x="1604949" y="3007817"/>
                  </a:lnTo>
                  <a:lnTo>
                    <a:pt x="1568246" y="3036290"/>
                  </a:lnTo>
                  <a:lnTo>
                    <a:pt x="1539900" y="3073108"/>
                  </a:lnTo>
                  <a:lnTo>
                    <a:pt x="1521650" y="3116542"/>
                  </a:lnTo>
                  <a:lnTo>
                    <a:pt x="1515224" y="3164865"/>
                  </a:lnTo>
                  <a:lnTo>
                    <a:pt x="1521764" y="3213138"/>
                  </a:lnTo>
                  <a:lnTo>
                    <a:pt x="1540129" y="3256508"/>
                  </a:lnTo>
                  <a:lnTo>
                    <a:pt x="1568564" y="3293237"/>
                  </a:lnTo>
                  <a:lnTo>
                    <a:pt x="1605343" y="3321596"/>
                  </a:lnTo>
                  <a:lnTo>
                    <a:pt x="1648739" y="3339858"/>
                  </a:lnTo>
                  <a:lnTo>
                    <a:pt x="1697012" y="3346285"/>
                  </a:lnTo>
                  <a:lnTo>
                    <a:pt x="1745322" y="3339744"/>
                  </a:lnTo>
                  <a:lnTo>
                    <a:pt x="1788706" y="3321380"/>
                  </a:lnTo>
                  <a:lnTo>
                    <a:pt x="1825434" y="3292919"/>
                  </a:lnTo>
                  <a:lnTo>
                    <a:pt x="1853793" y="3256127"/>
                  </a:lnTo>
                  <a:lnTo>
                    <a:pt x="1872043" y="3212706"/>
                  </a:lnTo>
                  <a:lnTo>
                    <a:pt x="1878469" y="3164408"/>
                  </a:lnTo>
                  <a:close/>
                </a:path>
                <a:path w="6538594" h="5610225">
                  <a:moveTo>
                    <a:pt x="2244369" y="5608802"/>
                  </a:moveTo>
                  <a:lnTo>
                    <a:pt x="2243455" y="4877257"/>
                  </a:lnTo>
                  <a:lnTo>
                    <a:pt x="2243226" y="4692942"/>
                  </a:lnTo>
                  <a:lnTo>
                    <a:pt x="2242832" y="4381474"/>
                  </a:lnTo>
                  <a:lnTo>
                    <a:pt x="2242540" y="4143933"/>
                  </a:lnTo>
                  <a:lnTo>
                    <a:pt x="1413624" y="4144962"/>
                  </a:lnTo>
                  <a:lnTo>
                    <a:pt x="1413624" y="4512894"/>
                  </a:lnTo>
                  <a:lnTo>
                    <a:pt x="1413573" y="4561510"/>
                  </a:lnTo>
                  <a:lnTo>
                    <a:pt x="1398993" y="4607534"/>
                  </a:lnTo>
                  <a:lnTo>
                    <a:pt x="1369504" y="4648466"/>
                  </a:lnTo>
                  <a:lnTo>
                    <a:pt x="1328661" y="4678057"/>
                  </a:lnTo>
                  <a:lnTo>
                    <a:pt x="1282280" y="4692878"/>
                  </a:lnTo>
                  <a:lnTo>
                    <a:pt x="1234046" y="4692942"/>
                  </a:lnTo>
                  <a:lnTo>
                    <a:pt x="1187627" y="4678235"/>
                  </a:lnTo>
                  <a:lnTo>
                    <a:pt x="1146695" y="4648759"/>
                  </a:lnTo>
                  <a:lnTo>
                    <a:pt x="1117092" y="4607890"/>
                  </a:lnTo>
                  <a:lnTo>
                    <a:pt x="1102258" y="4561510"/>
                  </a:lnTo>
                  <a:lnTo>
                    <a:pt x="1102321" y="4512894"/>
                  </a:lnTo>
                  <a:lnTo>
                    <a:pt x="1116914" y="4466844"/>
                  </a:lnTo>
                  <a:lnTo>
                    <a:pt x="1146429" y="4425899"/>
                  </a:lnTo>
                  <a:lnTo>
                    <a:pt x="1187284" y="4396333"/>
                  </a:lnTo>
                  <a:lnTo>
                    <a:pt x="1233665" y="4381512"/>
                  </a:lnTo>
                  <a:lnTo>
                    <a:pt x="1282001" y="4381512"/>
                  </a:lnTo>
                  <a:lnTo>
                    <a:pt x="1328293" y="4396194"/>
                  </a:lnTo>
                  <a:lnTo>
                    <a:pt x="1369212" y="4425670"/>
                  </a:lnTo>
                  <a:lnTo>
                    <a:pt x="1398790" y="4466526"/>
                  </a:lnTo>
                  <a:lnTo>
                    <a:pt x="1413624" y="4512894"/>
                  </a:lnTo>
                  <a:lnTo>
                    <a:pt x="1413624" y="4144962"/>
                  </a:lnTo>
                  <a:lnTo>
                    <a:pt x="777697" y="4145750"/>
                  </a:lnTo>
                  <a:lnTo>
                    <a:pt x="778611" y="4878184"/>
                  </a:lnTo>
                  <a:lnTo>
                    <a:pt x="1511007" y="4877727"/>
                  </a:lnTo>
                  <a:lnTo>
                    <a:pt x="1511935" y="5609717"/>
                  </a:lnTo>
                  <a:lnTo>
                    <a:pt x="2244369" y="5608802"/>
                  </a:lnTo>
                  <a:close/>
                </a:path>
                <a:path w="6538594" h="5610225">
                  <a:moveTo>
                    <a:pt x="2332799" y="3163836"/>
                  </a:moveTo>
                  <a:lnTo>
                    <a:pt x="2326246" y="3115538"/>
                  </a:lnTo>
                  <a:lnTo>
                    <a:pt x="2307869" y="3072142"/>
                  </a:lnTo>
                  <a:lnTo>
                    <a:pt x="2279421" y="3035401"/>
                  </a:lnTo>
                  <a:lnTo>
                    <a:pt x="2242616" y="3007017"/>
                  </a:lnTo>
                  <a:lnTo>
                    <a:pt x="2199195" y="2988754"/>
                  </a:lnTo>
                  <a:lnTo>
                    <a:pt x="2150884" y="2982315"/>
                  </a:lnTo>
                  <a:lnTo>
                    <a:pt x="2102586" y="2988868"/>
                  </a:lnTo>
                  <a:lnTo>
                    <a:pt x="2059203" y="3007245"/>
                  </a:lnTo>
                  <a:lnTo>
                    <a:pt x="2022462" y="3035719"/>
                  </a:lnTo>
                  <a:lnTo>
                    <a:pt x="1994103" y="3072536"/>
                  </a:lnTo>
                  <a:lnTo>
                    <a:pt x="1975840" y="3115983"/>
                  </a:lnTo>
                  <a:lnTo>
                    <a:pt x="1969414" y="3164294"/>
                  </a:lnTo>
                  <a:lnTo>
                    <a:pt x="1975954" y="3212579"/>
                  </a:lnTo>
                  <a:lnTo>
                    <a:pt x="1994331" y="3255949"/>
                  </a:lnTo>
                  <a:lnTo>
                    <a:pt x="2022779" y="3292678"/>
                  </a:lnTo>
                  <a:lnTo>
                    <a:pt x="2059597" y="3321037"/>
                  </a:lnTo>
                  <a:lnTo>
                    <a:pt x="2103018" y="3339287"/>
                  </a:lnTo>
                  <a:lnTo>
                    <a:pt x="2151342" y="3345726"/>
                  </a:lnTo>
                  <a:lnTo>
                    <a:pt x="2199627" y="3339173"/>
                  </a:lnTo>
                  <a:lnTo>
                    <a:pt x="2243010" y="3320808"/>
                  </a:lnTo>
                  <a:lnTo>
                    <a:pt x="2279739" y="3292360"/>
                  </a:lnTo>
                  <a:lnTo>
                    <a:pt x="2308110" y="3255556"/>
                  </a:lnTo>
                  <a:lnTo>
                    <a:pt x="2326373" y="3212134"/>
                  </a:lnTo>
                  <a:lnTo>
                    <a:pt x="2332799" y="3163836"/>
                  </a:lnTo>
                  <a:close/>
                </a:path>
                <a:path w="6538594" h="5610225">
                  <a:moveTo>
                    <a:pt x="2786519" y="3163278"/>
                  </a:moveTo>
                  <a:lnTo>
                    <a:pt x="2779966" y="3114979"/>
                  </a:lnTo>
                  <a:lnTo>
                    <a:pt x="2761602" y="3071584"/>
                  </a:lnTo>
                  <a:lnTo>
                    <a:pt x="2733167" y="3034830"/>
                  </a:lnTo>
                  <a:lnTo>
                    <a:pt x="2696362" y="3006458"/>
                  </a:lnTo>
                  <a:lnTo>
                    <a:pt x="2652941" y="2988183"/>
                  </a:lnTo>
                  <a:lnTo>
                    <a:pt x="2604630" y="2981756"/>
                  </a:lnTo>
                  <a:lnTo>
                    <a:pt x="2556332" y="2988297"/>
                  </a:lnTo>
                  <a:lnTo>
                    <a:pt x="2512949" y="3006674"/>
                  </a:lnTo>
                  <a:lnTo>
                    <a:pt x="2476220" y="3035147"/>
                  </a:lnTo>
                  <a:lnTo>
                    <a:pt x="2447848" y="3071977"/>
                  </a:lnTo>
                  <a:lnTo>
                    <a:pt x="2429586" y="3115411"/>
                  </a:lnTo>
                  <a:lnTo>
                    <a:pt x="2423147" y="3163735"/>
                  </a:lnTo>
                  <a:lnTo>
                    <a:pt x="2429700" y="3212007"/>
                  </a:lnTo>
                  <a:lnTo>
                    <a:pt x="2448077" y="3255378"/>
                  </a:lnTo>
                  <a:lnTo>
                    <a:pt x="2476538" y="3292106"/>
                  </a:lnTo>
                  <a:lnTo>
                    <a:pt x="2513342" y="3320465"/>
                  </a:lnTo>
                  <a:lnTo>
                    <a:pt x="2556776" y="3338728"/>
                  </a:lnTo>
                  <a:lnTo>
                    <a:pt x="2605087" y="3345154"/>
                  </a:lnTo>
                  <a:lnTo>
                    <a:pt x="2653385" y="3338601"/>
                  </a:lnTo>
                  <a:lnTo>
                    <a:pt x="2696768" y="3320237"/>
                  </a:lnTo>
                  <a:lnTo>
                    <a:pt x="2733484" y="3291789"/>
                  </a:lnTo>
                  <a:lnTo>
                    <a:pt x="2761843" y="3254984"/>
                  </a:lnTo>
                  <a:lnTo>
                    <a:pt x="2780093" y="3211576"/>
                  </a:lnTo>
                  <a:lnTo>
                    <a:pt x="2786519" y="3163278"/>
                  </a:lnTo>
                  <a:close/>
                </a:path>
                <a:path w="6538594" h="5610225">
                  <a:moveTo>
                    <a:pt x="4121810" y="2688412"/>
                  </a:moveTo>
                  <a:lnTo>
                    <a:pt x="4120172" y="2639745"/>
                  </a:lnTo>
                  <a:lnTo>
                    <a:pt x="4115460" y="2591917"/>
                  </a:lnTo>
                  <a:lnTo>
                    <a:pt x="4107751" y="2545042"/>
                  </a:lnTo>
                  <a:lnTo>
                    <a:pt x="4099318" y="2508516"/>
                  </a:lnTo>
                  <a:lnTo>
                    <a:pt x="4097172" y="2499195"/>
                  </a:lnTo>
                  <a:lnTo>
                    <a:pt x="4083786" y="2454491"/>
                  </a:lnTo>
                  <a:lnTo>
                    <a:pt x="4067721" y="2411031"/>
                  </a:lnTo>
                  <a:lnTo>
                    <a:pt x="4049052" y="2368880"/>
                  </a:lnTo>
                  <a:lnTo>
                    <a:pt x="4027894" y="2328176"/>
                  </a:lnTo>
                  <a:lnTo>
                    <a:pt x="4004322" y="2288997"/>
                  </a:lnTo>
                  <a:lnTo>
                    <a:pt x="3978465" y="2251430"/>
                  </a:lnTo>
                  <a:lnTo>
                    <a:pt x="3950398" y="2215591"/>
                  </a:lnTo>
                  <a:lnTo>
                    <a:pt x="3920223" y="2181568"/>
                  </a:lnTo>
                  <a:lnTo>
                    <a:pt x="3888041" y="2149462"/>
                  </a:lnTo>
                  <a:lnTo>
                    <a:pt x="3853954" y="2119376"/>
                  </a:lnTo>
                  <a:lnTo>
                    <a:pt x="3818039" y="2091385"/>
                  </a:lnTo>
                  <a:lnTo>
                    <a:pt x="3780421" y="2065616"/>
                  </a:lnTo>
                  <a:lnTo>
                    <a:pt x="3741178" y="2042147"/>
                  </a:lnTo>
                  <a:lnTo>
                    <a:pt x="3700424" y="2021090"/>
                  </a:lnTo>
                  <a:lnTo>
                    <a:pt x="3658235" y="2002523"/>
                  </a:lnTo>
                  <a:lnTo>
                    <a:pt x="3614724" y="1986559"/>
                  </a:lnTo>
                  <a:lnTo>
                    <a:pt x="3569982" y="1973287"/>
                  </a:lnTo>
                  <a:lnTo>
                    <a:pt x="3524123" y="1962810"/>
                  </a:lnTo>
                  <a:lnTo>
                    <a:pt x="3477222" y="1955228"/>
                  </a:lnTo>
                  <a:lnTo>
                    <a:pt x="3429381" y="1950618"/>
                  </a:lnTo>
                  <a:lnTo>
                    <a:pt x="3380714" y="1949107"/>
                  </a:lnTo>
                  <a:lnTo>
                    <a:pt x="3332048" y="1950745"/>
                  </a:lnTo>
                  <a:lnTo>
                    <a:pt x="3308845" y="1953044"/>
                  </a:lnTo>
                  <a:lnTo>
                    <a:pt x="3308845" y="2375370"/>
                  </a:lnTo>
                  <a:lnTo>
                    <a:pt x="3293986" y="2422245"/>
                  </a:lnTo>
                  <a:lnTo>
                    <a:pt x="3264192" y="2463571"/>
                  </a:lnTo>
                  <a:lnTo>
                    <a:pt x="3222955" y="2493467"/>
                  </a:lnTo>
                  <a:lnTo>
                    <a:pt x="3176117" y="2508453"/>
                  </a:lnTo>
                  <a:lnTo>
                    <a:pt x="3127400" y="2508516"/>
                  </a:lnTo>
                  <a:lnTo>
                    <a:pt x="3080512" y="2493657"/>
                  </a:lnTo>
                  <a:lnTo>
                    <a:pt x="3039160" y="2463863"/>
                  </a:lnTo>
                  <a:lnTo>
                    <a:pt x="3009303" y="2422614"/>
                  </a:lnTo>
                  <a:lnTo>
                    <a:pt x="2994342" y="2375789"/>
                  </a:lnTo>
                  <a:lnTo>
                    <a:pt x="2994291" y="2327084"/>
                  </a:lnTo>
                  <a:lnTo>
                    <a:pt x="3009138" y="2280221"/>
                  </a:lnTo>
                  <a:lnTo>
                    <a:pt x="3038906" y="2238908"/>
                  </a:lnTo>
                  <a:lnTo>
                    <a:pt x="3080169" y="2209012"/>
                  </a:lnTo>
                  <a:lnTo>
                    <a:pt x="3127019" y="2194014"/>
                  </a:lnTo>
                  <a:lnTo>
                    <a:pt x="3175952" y="2194014"/>
                  </a:lnTo>
                  <a:lnTo>
                    <a:pt x="3222599" y="2208771"/>
                  </a:lnTo>
                  <a:lnTo>
                    <a:pt x="3263900" y="2238540"/>
                  </a:lnTo>
                  <a:lnTo>
                    <a:pt x="3293808" y="2279815"/>
                  </a:lnTo>
                  <a:lnTo>
                    <a:pt x="3308794" y="2326652"/>
                  </a:lnTo>
                  <a:lnTo>
                    <a:pt x="3308845" y="2375370"/>
                  </a:lnTo>
                  <a:lnTo>
                    <a:pt x="3308845" y="1953044"/>
                  </a:lnTo>
                  <a:lnTo>
                    <a:pt x="3237357" y="1963166"/>
                  </a:lnTo>
                  <a:lnTo>
                    <a:pt x="3191510" y="1973757"/>
                  </a:lnTo>
                  <a:lnTo>
                    <a:pt x="3146818" y="1987143"/>
                  </a:lnTo>
                  <a:lnTo>
                    <a:pt x="3103346" y="2003209"/>
                  </a:lnTo>
                  <a:lnTo>
                    <a:pt x="3061208" y="2021878"/>
                  </a:lnTo>
                  <a:lnTo>
                    <a:pt x="3020504" y="2043049"/>
                  </a:lnTo>
                  <a:lnTo>
                    <a:pt x="2981325" y="2066620"/>
                  </a:lnTo>
                  <a:lnTo>
                    <a:pt x="2943771" y="2092477"/>
                  </a:lnTo>
                  <a:lnTo>
                    <a:pt x="2907931" y="2120557"/>
                  </a:lnTo>
                  <a:lnTo>
                    <a:pt x="2873908" y="2150732"/>
                  </a:lnTo>
                  <a:lnTo>
                    <a:pt x="2841815" y="2182914"/>
                  </a:lnTo>
                  <a:lnTo>
                    <a:pt x="2811716" y="2217013"/>
                  </a:lnTo>
                  <a:lnTo>
                    <a:pt x="2783738" y="2252916"/>
                  </a:lnTo>
                  <a:lnTo>
                    <a:pt x="2757970" y="2290546"/>
                  </a:lnTo>
                  <a:lnTo>
                    <a:pt x="2734513" y="2329789"/>
                  </a:lnTo>
                  <a:lnTo>
                    <a:pt x="2713444" y="2370556"/>
                  </a:lnTo>
                  <a:lnTo>
                    <a:pt x="2694889" y="2412733"/>
                  </a:lnTo>
                  <a:lnTo>
                    <a:pt x="2678925" y="2456243"/>
                  </a:lnTo>
                  <a:lnTo>
                    <a:pt x="2665653" y="2500985"/>
                  </a:lnTo>
                  <a:lnTo>
                    <a:pt x="2655189" y="2546858"/>
                  </a:lnTo>
                  <a:lnTo>
                    <a:pt x="2647594" y="2593746"/>
                  </a:lnTo>
                  <a:lnTo>
                    <a:pt x="2642997" y="2641587"/>
                  </a:lnTo>
                  <a:lnTo>
                    <a:pt x="2641485" y="2690253"/>
                  </a:lnTo>
                  <a:lnTo>
                    <a:pt x="3381641" y="2689796"/>
                  </a:lnTo>
                  <a:lnTo>
                    <a:pt x="3382568" y="3429495"/>
                  </a:lnTo>
                  <a:lnTo>
                    <a:pt x="3431235" y="3427857"/>
                  </a:lnTo>
                  <a:lnTo>
                    <a:pt x="3479063" y="3423145"/>
                  </a:lnTo>
                  <a:lnTo>
                    <a:pt x="3525939" y="3415436"/>
                  </a:lnTo>
                  <a:lnTo>
                    <a:pt x="3571773" y="3404844"/>
                  </a:lnTo>
                  <a:lnTo>
                    <a:pt x="3616477" y="3391458"/>
                  </a:lnTo>
                  <a:lnTo>
                    <a:pt x="3659949" y="3375393"/>
                  </a:lnTo>
                  <a:lnTo>
                    <a:pt x="3702088" y="3356724"/>
                  </a:lnTo>
                  <a:lnTo>
                    <a:pt x="3742791" y="3335553"/>
                  </a:lnTo>
                  <a:lnTo>
                    <a:pt x="3781971" y="3311995"/>
                  </a:lnTo>
                  <a:lnTo>
                    <a:pt x="3819537" y="3286125"/>
                  </a:lnTo>
                  <a:lnTo>
                    <a:pt x="3855364" y="3258058"/>
                  </a:lnTo>
                  <a:lnTo>
                    <a:pt x="3889387" y="3227882"/>
                  </a:lnTo>
                  <a:lnTo>
                    <a:pt x="3921493" y="3195701"/>
                  </a:lnTo>
                  <a:lnTo>
                    <a:pt x="3951579" y="3161614"/>
                  </a:lnTo>
                  <a:lnTo>
                    <a:pt x="3979557" y="3125698"/>
                  </a:lnTo>
                  <a:lnTo>
                    <a:pt x="4005326" y="3088081"/>
                  </a:lnTo>
                  <a:lnTo>
                    <a:pt x="4028783" y="3048838"/>
                  </a:lnTo>
                  <a:lnTo>
                    <a:pt x="4049852" y="3008084"/>
                  </a:lnTo>
                  <a:lnTo>
                    <a:pt x="4068407" y="2965894"/>
                  </a:lnTo>
                  <a:lnTo>
                    <a:pt x="4084370" y="2922397"/>
                  </a:lnTo>
                  <a:lnTo>
                    <a:pt x="4097642" y="2877655"/>
                  </a:lnTo>
                  <a:lnTo>
                    <a:pt x="4108119" y="2831795"/>
                  </a:lnTo>
                  <a:lnTo>
                    <a:pt x="4115701" y="2784906"/>
                  </a:lnTo>
                  <a:lnTo>
                    <a:pt x="4120299" y="2737066"/>
                  </a:lnTo>
                  <a:lnTo>
                    <a:pt x="4121785" y="2689326"/>
                  </a:lnTo>
                  <a:lnTo>
                    <a:pt x="4121810" y="2688412"/>
                  </a:lnTo>
                  <a:close/>
                </a:path>
                <a:path w="6538594" h="5610225">
                  <a:moveTo>
                    <a:pt x="5925185" y="1816"/>
                  </a:moveTo>
                  <a:lnTo>
                    <a:pt x="5600624" y="1422"/>
                  </a:lnTo>
                  <a:lnTo>
                    <a:pt x="5600624" y="417576"/>
                  </a:lnTo>
                  <a:lnTo>
                    <a:pt x="5585790" y="463956"/>
                  </a:lnTo>
                  <a:lnTo>
                    <a:pt x="5556186" y="504825"/>
                  </a:lnTo>
                  <a:lnTo>
                    <a:pt x="5515254" y="534301"/>
                  </a:lnTo>
                  <a:lnTo>
                    <a:pt x="5468836" y="549008"/>
                  </a:lnTo>
                  <a:lnTo>
                    <a:pt x="5420601" y="548944"/>
                  </a:lnTo>
                  <a:lnTo>
                    <a:pt x="5374221" y="534123"/>
                  </a:lnTo>
                  <a:lnTo>
                    <a:pt x="5333377" y="504532"/>
                  </a:lnTo>
                  <a:lnTo>
                    <a:pt x="5303888" y="463600"/>
                  </a:lnTo>
                  <a:lnTo>
                    <a:pt x="5289308" y="417576"/>
                  </a:lnTo>
                  <a:lnTo>
                    <a:pt x="5289258" y="368960"/>
                  </a:lnTo>
                  <a:lnTo>
                    <a:pt x="5304079" y="322592"/>
                  </a:lnTo>
                  <a:lnTo>
                    <a:pt x="5333670" y="281736"/>
                  </a:lnTo>
                  <a:lnTo>
                    <a:pt x="5374589" y="252260"/>
                  </a:lnTo>
                  <a:lnTo>
                    <a:pt x="5420995" y="237540"/>
                  </a:lnTo>
                  <a:lnTo>
                    <a:pt x="5469217" y="237578"/>
                  </a:lnTo>
                  <a:lnTo>
                    <a:pt x="5515597" y="252399"/>
                  </a:lnTo>
                  <a:lnTo>
                    <a:pt x="5556453" y="281965"/>
                  </a:lnTo>
                  <a:lnTo>
                    <a:pt x="5585955" y="322910"/>
                  </a:lnTo>
                  <a:lnTo>
                    <a:pt x="5600560" y="368960"/>
                  </a:lnTo>
                  <a:lnTo>
                    <a:pt x="5600624" y="417576"/>
                  </a:lnTo>
                  <a:lnTo>
                    <a:pt x="5600624" y="1422"/>
                  </a:lnTo>
                  <a:lnTo>
                    <a:pt x="4460341" y="0"/>
                  </a:lnTo>
                  <a:lnTo>
                    <a:pt x="4458513" y="1464868"/>
                  </a:lnTo>
                  <a:lnTo>
                    <a:pt x="5190947" y="1465783"/>
                  </a:lnTo>
                  <a:lnTo>
                    <a:pt x="5191874" y="733323"/>
                  </a:lnTo>
                  <a:lnTo>
                    <a:pt x="5924258" y="734250"/>
                  </a:lnTo>
                  <a:lnTo>
                    <a:pt x="5924270" y="733323"/>
                  </a:lnTo>
                  <a:lnTo>
                    <a:pt x="5924499" y="549008"/>
                  </a:lnTo>
                  <a:lnTo>
                    <a:pt x="5924893" y="237540"/>
                  </a:lnTo>
                  <a:lnTo>
                    <a:pt x="5925185" y="1816"/>
                  </a:lnTo>
                  <a:close/>
                </a:path>
                <a:path w="6538594" h="5610225">
                  <a:moveTo>
                    <a:pt x="6538023" y="985126"/>
                  </a:moveTo>
                  <a:lnTo>
                    <a:pt x="6404940" y="1117917"/>
                  </a:lnTo>
                  <a:lnTo>
                    <a:pt x="6404686" y="1117663"/>
                  </a:lnTo>
                  <a:lnTo>
                    <a:pt x="6239497" y="952068"/>
                  </a:lnTo>
                  <a:lnTo>
                    <a:pt x="6073737" y="1117396"/>
                  </a:lnTo>
                  <a:lnTo>
                    <a:pt x="6073432" y="1117663"/>
                  </a:lnTo>
                  <a:lnTo>
                    <a:pt x="6073114" y="1117396"/>
                  </a:lnTo>
                  <a:lnTo>
                    <a:pt x="6072810" y="1117092"/>
                  </a:lnTo>
                  <a:lnTo>
                    <a:pt x="5907811" y="951649"/>
                  </a:lnTo>
                  <a:lnTo>
                    <a:pt x="5742000" y="1117092"/>
                  </a:lnTo>
                  <a:lnTo>
                    <a:pt x="5576671" y="951369"/>
                  </a:lnTo>
                  <a:lnTo>
                    <a:pt x="5444058" y="1083665"/>
                  </a:lnTo>
                  <a:lnTo>
                    <a:pt x="5741644" y="1382001"/>
                  </a:lnTo>
                  <a:lnTo>
                    <a:pt x="5907468" y="1216533"/>
                  </a:lnTo>
                  <a:lnTo>
                    <a:pt x="6072771" y="1382280"/>
                  </a:lnTo>
                  <a:lnTo>
                    <a:pt x="6073102" y="1381899"/>
                  </a:lnTo>
                  <a:lnTo>
                    <a:pt x="6073419" y="1382280"/>
                  </a:lnTo>
                  <a:lnTo>
                    <a:pt x="6073800" y="1381899"/>
                  </a:lnTo>
                  <a:lnTo>
                    <a:pt x="6239141" y="1216926"/>
                  </a:lnTo>
                  <a:lnTo>
                    <a:pt x="6404597" y="1382826"/>
                  </a:lnTo>
                  <a:lnTo>
                    <a:pt x="6538023" y="1249718"/>
                  </a:lnTo>
                  <a:lnTo>
                    <a:pt x="6538023" y="1216926"/>
                  </a:lnTo>
                  <a:lnTo>
                    <a:pt x="6538023" y="1216533"/>
                  </a:lnTo>
                  <a:lnTo>
                    <a:pt x="6538023" y="1117917"/>
                  </a:lnTo>
                  <a:lnTo>
                    <a:pt x="6538023" y="985126"/>
                  </a:lnTo>
                  <a:close/>
                </a:path>
              </a:pathLst>
            </a:custGeom>
            <a:solidFill>
              <a:srgbClr val="FF0000"/>
            </a:solidFill>
          </p:spPr>
          <p:txBody>
            <a:bodyPr wrap="square" lIns="0" tIns="0" rIns="0" bIns="0" rtlCol="0"/>
            <a:lstStyle/>
            <a:p>
              <a:endParaRPr dirty="0"/>
            </a:p>
          </p:txBody>
        </p:sp>
        <p:sp>
          <p:nvSpPr>
            <p:cNvPr id="6" name="object 6"/>
            <p:cNvSpPr/>
            <p:nvPr/>
          </p:nvSpPr>
          <p:spPr>
            <a:xfrm>
              <a:off x="-6" y="0"/>
              <a:ext cx="20104100" cy="11308715"/>
            </a:xfrm>
            <a:custGeom>
              <a:avLst/>
              <a:gdLst/>
              <a:ahLst/>
              <a:cxnLst/>
              <a:rect l="l" t="t" r="r" b="b"/>
              <a:pathLst>
                <a:path w="20104100" h="11308715">
                  <a:moveTo>
                    <a:pt x="20104099" y="0"/>
                  </a:moveTo>
                  <a:lnTo>
                    <a:pt x="0" y="0"/>
                  </a:lnTo>
                  <a:lnTo>
                    <a:pt x="0" y="11308561"/>
                  </a:lnTo>
                  <a:lnTo>
                    <a:pt x="8849073" y="11308561"/>
                  </a:lnTo>
                  <a:lnTo>
                    <a:pt x="20104099" y="53536"/>
                  </a:lnTo>
                  <a:lnTo>
                    <a:pt x="20104099" y="0"/>
                  </a:lnTo>
                  <a:close/>
                </a:path>
              </a:pathLst>
            </a:custGeom>
            <a:solidFill>
              <a:srgbClr val="456480"/>
            </a:solidFill>
          </p:spPr>
          <p:txBody>
            <a:bodyPr wrap="square" lIns="0" tIns="0" rIns="0" bIns="0" rtlCol="0"/>
            <a:lstStyle/>
            <a:p>
              <a:endParaRPr dirty="0"/>
            </a:p>
          </p:txBody>
        </p:sp>
        <p:sp>
          <p:nvSpPr>
            <p:cNvPr id="7" name="object 7"/>
            <p:cNvSpPr/>
            <p:nvPr/>
          </p:nvSpPr>
          <p:spPr>
            <a:xfrm>
              <a:off x="850009" y="1290146"/>
              <a:ext cx="668020" cy="803275"/>
            </a:xfrm>
            <a:custGeom>
              <a:avLst/>
              <a:gdLst/>
              <a:ahLst/>
              <a:cxnLst/>
              <a:rect l="l" t="t" r="r" b="b"/>
              <a:pathLst>
                <a:path w="668019" h="803275">
                  <a:moveTo>
                    <a:pt x="667549" y="0"/>
                  </a:moveTo>
                  <a:lnTo>
                    <a:pt x="0" y="0"/>
                  </a:lnTo>
                  <a:lnTo>
                    <a:pt x="0" y="642706"/>
                  </a:lnTo>
                  <a:lnTo>
                    <a:pt x="9912" y="691005"/>
                  </a:lnTo>
                  <a:lnTo>
                    <a:pt x="34623" y="723017"/>
                  </a:lnTo>
                  <a:lnTo>
                    <a:pt x="66588" y="740751"/>
                  </a:lnTo>
                  <a:lnTo>
                    <a:pt x="98266" y="746216"/>
                  </a:lnTo>
                  <a:lnTo>
                    <a:pt x="148195" y="743084"/>
                  </a:lnTo>
                  <a:lnTo>
                    <a:pt x="192788" y="737724"/>
                  </a:lnTo>
                  <a:lnTo>
                    <a:pt x="233789" y="736190"/>
                  </a:lnTo>
                  <a:lnTo>
                    <a:pt x="272945" y="744536"/>
                  </a:lnTo>
                  <a:lnTo>
                    <a:pt x="318204" y="772745"/>
                  </a:lnTo>
                  <a:lnTo>
                    <a:pt x="333780" y="803237"/>
                  </a:lnTo>
                  <a:lnTo>
                    <a:pt x="338739" y="788075"/>
                  </a:lnTo>
                  <a:lnTo>
                    <a:pt x="349237" y="772865"/>
                  </a:lnTo>
                  <a:lnTo>
                    <a:pt x="367212" y="758165"/>
                  </a:lnTo>
                  <a:lnTo>
                    <a:pt x="394603" y="744536"/>
                  </a:lnTo>
                  <a:lnTo>
                    <a:pt x="433759" y="736190"/>
                  </a:lnTo>
                  <a:lnTo>
                    <a:pt x="474760" y="737724"/>
                  </a:lnTo>
                  <a:lnTo>
                    <a:pt x="519352" y="743084"/>
                  </a:lnTo>
                  <a:lnTo>
                    <a:pt x="569280" y="746216"/>
                  </a:lnTo>
                  <a:lnTo>
                    <a:pt x="600957" y="740751"/>
                  </a:lnTo>
                  <a:lnTo>
                    <a:pt x="632923" y="723017"/>
                  </a:lnTo>
                  <a:lnTo>
                    <a:pt x="657635" y="691005"/>
                  </a:lnTo>
                  <a:lnTo>
                    <a:pt x="667549" y="642706"/>
                  </a:lnTo>
                  <a:lnTo>
                    <a:pt x="667549" y="0"/>
                  </a:lnTo>
                  <a:close/>
                </a:path>
              </a:pathLst>
            </a:custGeom>
            <a:solidFill>
              <a:srgbClr val="956F38"/>
            </a:solidFill>
          </p:spPr>
          <p:txBody>
            <a:bodyPr wrap="square" lIns="0" tIns="0" rIns="0" bIns="0" rtlCol="0"/>
            <a:lstStyle/>
            <a:p>
              <a:endParaRPr dirty="0"/>
            </a:p>
          </p:txBody>
        </p:sp>
        <p:sp>
          <p:nvSpPr>
            <p:cNvPr id="8" name="object 8"/>
            <p:cNvSpPr/>
            <p:nvPr/>
          </p:nvSpPr>
          <p:spPr>
            <a:xfrm>
              <a:off x="852584" y="1292892"/>
              <a:ext cx="662940" cy="792480"/>
            </a:xfrm>
            <a:custGeom>
              <a:avLst/>
              <a:gdLst/>
              <a:ahLst/>
              <a:cxnLst/>
              <a:rect l="l" t="t" r="r" b="b"/>
              <a:pathLst>
                <a:path w="662940" h="792480">
                  <a:moveTo>
                    <a:pt x="662396" y="0"/>
                  </a:moveTo>
                  <a:lnTo>
                    <a:pt x="0" y="0"/>
                  </a:lnTo>
                  <a:lnTo>
                    <a:pt x="0" y="639346"/>
                  </a:lnTo>
                  <a:lnTo>
                    <a:pt x="9710" y="686701"/>
                  </a:lnTo>
                  <a:lnTo>
                    <a:pt x="33919" y="718096"/>
                  </a:lnTo>
                  <a:lnTo>
                    <a:pt x="65239" y="735493"/>
                  </a:lnTo>
                  <a:lnTo>
                    <a:pt x="96286" y="740856"/>
                  </a:lnTo>
                  <a:lnTo>
                    <a:pt x="121910" y="739949"/>
                  </a:lnTo>
                  <a:lnTo>
                    <a:pt x="145989" y="737734"/>
                  </a:lnTo>
                  <a:lnTo>
                    <a:pt x="190378" y="732400"/>
                  </a:lnTo>
                  <a:lnTo>
                    <a:pt x="211382" y="730764"/>
                  </a:lnTo>
                  <a:lnTo>
                    <a:pt x="251553" y="733461"/>
                  </a:lnTo>
                  <a:lnTo>
                    <a:pt x="296373" y="751548"/>
                  </a:lnTo>
                  <a:lnTo>
                    <a:pt x="325002" y="778417"/>
                  </a:lnTo>
                  <a:lnTo>
                    <a:pt x="331204" y="792210"/>
                  </a:lnTo>
                  <a:lnTo>
                    <a:pt x="337400" y="778417"/>
                  </a:lnTo>
                  <a:lnTo>
                    <a:pt x="366024" y="751548"/>
                  </a:lnTo>
                  <a:lnTo>
                    <a:pt x="410843" y="733461"/>
                  </a:lnTo>
                  <a:lnTo>
                    <a:pt x="451014" y="730764"/>
                  </a:lnTo>
                  <a:lnTo>
                    <a:pt x="472018" y="732400"/>
                  </a:lnTo>
                  <a:lnTo>
                    <a:pt x="516409" y="737734"/>
                  </a:lnTo>
                  <a:lnTo>
                    <a:pt x="540489" y="739949"/>
                  </a:lnTo>
                  <a:lnTo>
                    <a:pt x="597158" y="735493"/>
                  </a:lnTo>
                  <a:lnTo>
                    <a:pt x="652686" y="686701"/>
                  </a:lnTo>
                  <a:lnTo>
                    <a:pt x="662396" y="639346"/>
                  </a:lnTo>
                  <a:lnTo>
                    <a:pt x="662396" y="0"/>
                  </a:lnTo>
                  <a:close/>
                </a:path>
              </a:pathLst>
            </a:custGeom>
            <a:solidFill>
              <a:srgbClr val="EC1B24"/>
            </a:solidFill>
          </p:spPr>
          <p:txBody>
            <a:bodyPr wrap="square" lIns="0" tIns="0" rIns="0" bIns="0" rtlCol="0"/>
            <a:lstStyle/>
            <a:p>
              <a:endParaRPr dirty="0"/>
            </a:p>
          </p:txBody>
        </p:sp>
        <p:sp>
          <p:nvSpPr>
            <p:cNvPr id="9" name="object 9"/>
            <p:cNvSpPr/>
            <p:nvPr/>
          </p:nvSpPr>
          <p:spPr>
            <a:xfrm>
              <a:off x="956039" y="1626301"/>
              <a:ext cx="433070" cy="302260"/>
            </a:xfrm>
            <a:custGeom>
              <a:avLst/>
              <a:gdLst/>
              <a:ahLst/>
              <a:cxnLst/>
              <a:rect l="l" t="t" r="r" b="b"/>
              <a:pathLst>
                <a:path w="433069" h="302260">
                  <a:moveTo>
                    <a:pt x="210443" y="218440"/>
                  </a:moveTo>
                  <a:lnTo>
                    <a:pt x="138439" y="218440"/>
                  </a:lnTo>
                  <a:lnTo>
                    <a:pt x="138656" y="219710"/>
                  </a:lnTo>
                  <a:lnTo>
                    <a:pt x="139692" y="232410"/>
                  </a:lnTo>
                  <a:lnTo>
                    <a:pt x="140863" y="237490"/>
                  </a:lnTo>
                  <a:lnTo>
                    <a:pt x="144031" y="237490"/>
                  </a:lnTo>
                  <a:lnTo>
                    <a:pt x="145037" y="240030"/>
                  </a:lnTo>
                  <a:lnTo>
                    <a:pt x="142787" y="246380"/>
                  </a:lnTo>
                  <a:lnTo>
                    <a:pt x="147127" y="252730"/>
                  </a:lnTo>
                  <a:lnTo>
                    <a:pt x="148667" y="252730"/>
                  </a:lnTo>
                  <a:lnTo>
                    <a:pt x="149418" y="254000"/>
                  </a:lnTo>
                  <a:lnTo>
                    <a:pt x="149617" y="257810"/>
                  </a:lnTo>
                  <a:lnTo>
                    <a:pt x="149409" y="259080"/>
                  </a:lnTo>
                  <a:lnTo>
                    <a:pt x="147854" y="259080"/>
                  </a:lnTo>
                  <a:lnTo>
                    <a:pt x="147854" y="271780"/>
                  </a:lnTo>
                  <a:lnTo>
                    <a:pt x="141303" y="273050"/>
                  </a:lnTo>
                  <a:lnTo>
                    <a:pt x="128878" y="276860"/>
                  </a:lnTo>
                  <a:lnTo>
                    <a:pt x="121197" y="278130"/>
                  </a:lnTo>
                  <a:lnTo>
                    <a:pt x="116599" y="284480"/>
                  </a:lnTo>
                  <a:lnTo>
                    <a:pt x="116065" y="285750"/>
                  </a:lnTo>
                  <a:lnTo>
                    <a:pt x="114142" y="290830"/>
                  </a:lnTo>
                  <a:lnTo>
                    <a:pt x="118125" y="292100"/>
                  </a:lnTo>
                  <a:lnTo>
                    <a:pt x="117015" y="293370"/>
                  </a:lnTo>
                  <a:lnTo>
                    <a:pt x="116552" y="295910"/>
                  </a:lnTo>
                  <a:lnTo>
                    <a:pt x="119718" y="299720"/>
                  </a:lnTo>
                  <a:lnTo>
                    <a:pt x="124601" y="299720"/>
                  </a:lnTo>
                  <a:lnTo>
                    <a:pt x="125730" y="302260"/>
                  </a:lnTo>
                  <a:lnTo>
                    <a:pt x="129820" y="302260"/>
                  </a:lnTo>
                  <a:lnTo>
                    <a:pt x="142365" y="298450"/>
                  </a:lnTo>
                  <a:lnTo>
                    <a:pt x="167890" y="293370"/>
                  </a:lnTo>
                  <a:lnTo>
                    <a:pt x="188442" y="293370"/>
                  </a:lnTo>
                  <a:lnTo>
                    <a:pt x="190022" y="285750"/>
                  </a:lnTo>
                  <a:lnTo>
                    <a:pt x="191108" y="276860"/>
                  </a:lnTo>
                  <a:lnTo>
                    <a:pt x="191378" y="273050"/>
                  </a:lnTo>
                  <a:lnTo>
                    <a:pt x="192512" y="273050"/>
                  </a:lnTo>
                  <a:lnTo>
                    <a:pt x="192512" y="271780"/>
                  </a:lnTo>
                  <a:lnTo>
                    <a:pt x="193391" y="271780"/>
                  </a:lnTo>
                  <a:lnTo>
                    <a:pt x="194308" y="270510"/>
                  </a:lnTo>
                  <a:lnTo>
                    <a:pt x="200666" y="266700"/>
                  </a:lnTo>
                  <a:lnTo>
                    <a:pt x="199947" y="260350"/>
                  </a:lnTo>
                  <a:lnTo>
                    <a:pt x="199995" y="250190"/>
                  </a:lnTo>
                  <a:lnTo>
                    <a:pt x="200708" y="248920"/>
                  </a:lnTo>
                  <a:lnTo>
                    <a:pt x="206243" y="242570"/>
                  </a:lnTo>
                  <a:lnTo>
                    <a:pt x="206869" y="223520"/>
                  </a:lnTo>
                  <a:lnTo>
                    <a:pt x="210526" y="223520"/>
                  </a:lnTo>
                  <a:lnTo>
                    <a:pt x="210443" y="218440"/>
                  </a:lnTo>
                  <a:close/>
                </a:path>
                <a:path w="433069" h="302260">
                  <a:moveTo>
                    <a:pt x="420422" y="246380"/>
                  </a:moveTo>
                  <a:lnTo>
                    <a:pt x="361812" y="246380"/>
                  </a:lnTo>
                  <a:lnTo>
                    <a:pt x="365848" y="250190"/>
                  </a:lnTo>
                  <a:lnTo>
                    <a:pt x="369416" y="259080"/>
                  </a:lnTo>
                  <a:lnTo>
                    <a:pt x="370092" y="262890"/>
                  </a:lnTo>
                  <a:lnTo>
                    <a:pt x="370071" y="264160"/>
                  </a:lnTo>
                  <a:lnTo>
                    <a:pt x="369330" y="265430"/>
                  </a:lnTo>
                  <a:lnTo>
                    <a:pt x="367534" y="270510"/>
                  </a:lnTo>
                  <a:lnTo>
                    <a:pt x="359235" y="274320"/>
                  </a:lnTo>
                  <a:lnTo>
                    <a:pt x="353631" y="278130"/>
                  </a:lnTo>
                  <a:lnTo>
                    <a:pt x="351007" y="279400"/>
                  </a:lnTo>
                  <a:lnTo>
                    <a:pt x="343652" y="287020"/>
                  </a:lnTo>
                  <a:lnTo>
                    <a:pt x="341115" y="292100"/>
                  </a:lnTo>
                  <a:lnTo>
                    <a:pt x="343269" y="295910"/>
                  </a:lnTo>
                  <a:lnTo>
                    <a:pt x="351799" y="300990"/>
                  </a:lnTo>
                  <a:lnTo>
                    <a:pt x="365192" y="302260"/>
                  </a:lnTo>
                  <a:lnTo>
                    <a:pt x="378936" y="300990"/>
                  </a:lnTo>
                  <a:lnTo>
                    <a:pt x="388519" y="298450"/>
                  </a:lnTo>
                  <a:lnTo>
                    <a:pt x="397396" y="290830"/>
                  </a:lnTo>
                  <a:lnTo>
                    <a:pt x="406735" y="284480"/>
                  </a:lnTo>
                  <a:lnTo>
                    <a:pt x="416056" y="276860"/>
                  </a:lnTo>
                  <a:lnTo>
                    <a:pt x="424878" y="270510"/>
                  </a:lnTo>
                  <a:lnTo>
                    <a:pt x="425786" y="269240"/>
                  </a:lnTo>
                  <a:lnTo>
                    <a:pt x="426083" y="267970"/>
                  </a:lnTo>
                  <a:lnTo>
                    <a:pt x="426211" y="260350"/>
                  </a:lnTo>
                  <a:lnTo>
                    <a:pt x="423912" y="252730"/>
                  </a:lnTo>
                  <a:lnTo>
                    <a:pt x="420422" y="246380"/>
                  </a:lnTo>
                  <a:close/>
                </a:path>
                <a:path w="433069" h="302260">
                  <a:moveTo>
                    <a:pt x="321734" y="238760"/>
                  </a:moveTo>
                  <a:lnTo>
                    <a:pt x="276430" y="238760"/>
                  </a:lnTo>
                  <a:lnTo>
                    <a:pt x="276621" y="240030"/>
                  </a:lnTo>
                  <a:lnTo>
                    <a:pt x="276747" y="242570"/>
                  </a:lnTo>
                  <a:lnTo>
                    <a:pt x="277089" y="245110"/>
                  </a:lnTo>
                  <a:lnTo>
                    <a:pt x="277585" y="247650"/>
                  </a:lnTo>
                  <a:lnTo>
                    <a:pt x="278813" y="250190"/>
                  </a:lnTo>
                  <a:lnTo>
                    <a:pt x="279386" y="251460"/>
                  </a:lnTo>
                  <a:lnTo>
                    <a:pt x="279923" y="252730"/>
                  </a:lnTo>
                  <a:lnTo>
                    <a:pt x="280066" y="254000"/>
                  </a:lnTo>
                  <a:lnTo>
                    <a:pt x="278582" y="259080"/>
                  </a:lnTo>
                  <a:lnTo>
                    <a:pt x="269384" y="264160"/>
                  </a:lnTo>
                  <a:lnTo>
                    <a:pt x="265655" y="265430"/>
                  </a:lnTo>
                  <a:lnTo>
                    <a:pt x="258642" y="269240"/>
                  </a:lnTo>
                  <a:lnTo>
                    <a:pt x="250825" y="273050"/>
                  </a:lnTo>
                  <a:lnTo>
                    <a:pt x="244519" y="278130"/>
                  </a:lnTo>
                  <a:lnTo>
                    <a:pt x="242038" y="284480"/>
                  </a:lnTo>
                  <a:lnTo>
                    <a:pt x="242071" y="285750"/>
                  </a:lnTo>
                  <a:lnTo>
                    <a:pt x="246638" y="292100"/>
                  </a:lnTo>
                  <a:lnTo>
                    <a:pt x="255689" y="295910"/>
                  </a:lnTo>
                  <a:lnTo>
                    <a:pt x="265565" y="297180"/>
                  </a:lnTo>
                  <a:lnTo>
                    <a:pt x="272607" y="297180"/>
                  </a:lnTo>
                  <a:lnTo>
                    <a:pt x="313760" y="283210"/>
                  </a:lnTo>
                  <a:lnTo>
                    <a:pt x="324987" y="255270"/>
                  </a:lnTo>
                  <a:lnTo>
                    <a:pt x="323065" y="243840"/>
                  </a:lnTo>
                  <a:lnTo>
                    <a:pt x="321734" y="238760"/>
                  </a:lnTo>
                  <a:close/>
                </a:path>
                <a:path w="433069" h="302260">
                  <a:moveTo>
                    <a:pt x="188442" y="293370"/>
                  </a:moveTo>
                  <a:lnTo>
                    <a:pt x="181055" y="293370"/>
                  </a:lnTo>
                  <a:lnTo>
                    <a:pt x="188179" y="294640"/>
                  </a:lnTo>
                  <a:lnTo>
                    <a:pt x="188442" y="293370"/>
                  </a:lnTo>
                  <a:close/>
                </a:path>
                <a:path w="433069" h="302260">
                  <a:moveTo>
                    <a:pt x="418075" y="224790"/>
                  </a:moveTo>
                  <a:lnTo>
                    <a:pt x="340013" y="224790"/>
                  </a:lnTo>
                  <a:lnTo>
                    <a:pt x="342119" y="233680"/>
                  </a:lnTo>
                  <a:lnTo>
                    <a:pt x="345323" y="242570"/>
                  </a:lnTo>
                  <a:lnTo>
                    <a:pt x="349371" y="251460"/>
                  </a:lnTo>
                  <a:lnTo>
                    <a:pt x="354008" y="257810"/>
                  </a:lnTo>
                  <a:lnTo>
                    <a:pt x="359427" y="261620"/>
                  </a:lnTo>
                  <a:lnTo>
                    <a:pt x="361812" y="246380"/>
                  </a:lnTo>
                  <a:lnTo>
                    <a:pt x="420422" y="246380"/>
                  </a:lnTo>
                  <a:lnTo>
                    <a:pt x="416977" y="238760"/>
                  </a:lnTo>
                  <a:lnTo>
                    <a:pt x="415374" y="236220"/>
                  </a:lnTo>
                  <a:lnTo>
                    <a:pt x="413309" y="232410"/>
                  </a:lnTo>
                  <a:lnTo>
                    <a:pt x="412018" y="227330"/>
                  </a:lnTo>
                  <a:lnTo>
                    <a:pt x="417755" y="227330"/>
                  </a:lnTo>
                  <a:lnTo>
                    <a:pt x="418075" y="224790"/>
                  </a:lnTo>
                  <a:close/>
                </a:path>
                <a:path w="433069" h="302260">
                  <a:moveTo>
                    <a:pt x="123797" y="199390"/>
                  </a:moveTo>
                  <a:lnTo>
                    <a:pt x="44646" y="199390"/>
                  </a:lnTo>
                  <a:lnTo>
                    <a:pt x="42972" y="201930"/>
                  </a:lnTo>
                  <a:lnTo>
                    <a:pt x="41598" y="203200"/>
                  </a:lnTo>
                  <a:lnTo>
                    <a:pt x="40515" y="205740"/>
                  </a:lnTo>
                  <a:lnTo>
                    <a:pt x="38986" y="210820"/>
                  </a:lnTo>
                  <a:lnTo>
                    <a:pt x="35839" y="214630"/>
                  </a:lnTo>
                  <a:lnTo>
                    <a:pt x="32388" y="222250"/>
                  </a:lnTo>
                  <a:lnTo>
                    <a:pt x="31403" y="224790"/>
                  </a:lnTo>
                  <a:lnTo>
                    <a:pt x="30767" y="227330"/>
                  </a:lnTo>
                  <a:lnTo>
                    <a:pt x="30384" y="228600"/>
                  </a:lnTo>
                  <a:lnTo>
                    <a:pt x="29927" y="231140"/>
                  </a:lnTo>
                  <a:lnTo>
                    <a:pt x="29568" y="232410"/>
                  </a:lnTo>
                  <a:lnTo>
                    <a:pt x="28491" y="232410"/>
                  </a:lnTo>
                  <a:lnTo>
                    <a:pt x="27485" y="237490"/>
                  </a:lnTo>
                  <a:lnTo>
                    <a:pt x="42236" y="256540"/>
                  </a:lnTo>
                  <a:lnTo>
                    <a:pt x="50288" y="255270"/>
                  </a:lnTo>
                  <a:lnTo>
                    <a:pt x="52624" y="255270"/>
                  </a:lnTo>
                  <a:lnTo>
                    <a:pt x="55391" y="254000"/>
                  </a:lnTo>
                  <a:lnTo>
                    <a:pt x="58727" y="250190"/>
                  </a:lnTo>
                  <a:lnTo>
                    <a:pt x="58925" y="248920"/>
                  </a:lnTo>
                  <a:lnTo>
                    <a:pt x="60504" y="245110"/>
                  </a:lnTo>
                  <a:lnTo>
                    <a:pt x="62914" y="238760"/>
                  </a:lnTo>
                  <a:lnTo>
                    <a:pt x="67190" y="234950"/>
                  </a:lnTo>
                  <a:lnTo>
                    <a:pt x="71660" y="228600"/>
                  </a:lnTo>
                  <a:lnTo>
                    <a:pt x="74550" y="222250"/>
                  </a:lnTo>
                  <a:lnTo>
                    <a:pt x="75188" y="220980"/>
                  </a:lnTo>
                  <a:lnTo>
                    <a:pt x="82916" y="220980"/>
                  </a:lnTo>
                  <a:lnTo>
                    <a:pt x="91371" y="213360"/>
                  </a:lnTo>
                  <a:lnTo>
                    <a:pt x="116825" y="213360"/>
                  </a:lnTo>
                  <a:lnTo>
                    <a:pt x="118377" y="212090"/>
                  </a:lnTo>
                  <a:lnTo>
                    <a:pt x="121585" y="207010"/>
                  </a:lnTo>
                  <a:lnTo>
                    <a:pt x="123598" y="201930"/>
                  </a:lnTo>
                  <a:lnTo>
                    <a:pt x="123797" y="199390"/>
                  </a:lnTo>
                  <a:close/>
                </a:path>
                <a:path w="433069" h="302260">
                  <a:moveTo>
                    <a:pt x="414267" y="200660"/>
                  </a:moveTo>
                  <a:lnTo>
                    <a:pt x="254955" y="200660"/>
                  </a:lnTo>
                  <a:lnTo>
                    <a:pt x="256982" y="207010"/>
                  </a:lnTo>
                  <a:lnTo>
                    <a:pt x="260622" y="208280"/>
                  </a:lnTo>
                  <a:lnTo>
                    <a:pt x="260494" y="210820"/>
                  </a:lnTo>
                  <a:lnTo>
                    <a:pt x="260797" y="213360"/>
                  </a:lnTo>
                  <a:lnTo>
                    <a:pt x="262809" y="218440"/>
                  </a:lnTo>
                  <a:lnTo>
                    <a:pt x="264020" y="222250"/>
                  </a:lnTo>
                  <a:lnTo>
                    <a:pt x="267362" y="231140"/>
                  </a:lnTo>
                  <a:lnTo>
                    <a:pt x="269300" y="234950"/>
                  </a:lnTo>
                  <a:lnTo>
                    <a:pt x="270850" y="238760"/>
                  </a:lnTo>
                  <a:lnTo>
                    <a:pt x="272711" y="240030"/>
                  </a:lnTo>
                  <a:lnTo>
                    <a:pt x="275614" y="238760"/>
                  </a:lnTo>
                  <a:lnTo>
                    <a:pt x="321734" y="238760"/>
                  </a:lnTo>
                  <a:lnTo>
                    <a:pt x="320735" y="234950"/>
                  </a:lnTo>
                  <a:lnTo>
                    <a:pt x="320975" y="233680"/>
                  </a:lnTo>
                  <a:lnTo>
                    <a:pt x="321501" y="231140"/>
                  </a:lnTo>
                  <a:lnTo>
                    <a:pt x="322305" y="228600"/>
                  </a:lnTo>
                  <a:lnTo>
                    <a:pt x="322819" y="224790"/>
                  </a:lnTo>
                  <a:lnTo>
                    <a:pt x="321718" y="222250"/>
                  </a:lnTo>
                  <a:lnTo>
                    <a:pt x="326202" y="222250"/>
                  </a:lnTo>
                  <a:lnTo>
                    <a:pt x="325923" y="217170"/>
                  </a:lnTo>
                  <a:lnTo>
                    <a:pt x="325853" y="212090"/>
                  </a:lnTo>
                  <a:lnTo>
                    <a:pt x="418287" y="212090"/>
                  </a:lnTo>
                  <a:lnTo>
                    <a:pt x="417680" y="209550"/>
                  </a:lnTo>
                  <a:lnTo>
                    <a:pt x="414267" y="200660"/>
                  </a:lnTo>
                  <a:close/>
                </a:path>
                <a:path w="433069" h="302260">
                  <a:moveTo>
                    <a:pt x="418287" y="212090"/>
                  </a:moveTo>
                  <a:lnTo>
                    <a:pt x="325853" y="212090"/>
                  </a:lnTo>
                  <a:lnTo>
                    <a:pt x="326600" y="213360"/>
                  </a:lnTo>
                  <a:lnTo>
                    <a:pt x="328660" y="218440"/>
                  </a:lnTo>
                  <a:lnTo>
                    <a:pt x="329681" y="219710"/>
                  </a:lnTo>
                  <a:lnTo>
                    <a:pt x="330740" y="222250"/>
                  </a:lnTo>
                  <a:lnTo>
                    <a:pt x="332627" y="226060"/>
                  </a:lnTo>
                  <a:lnTo>
                    <a:pt x="335002" y="229870"/>
                  </a:lnTo>
                  <a:lnTo>
                    <a:pt x="337564" y="229870"/>
                  </a:lnTo>
                  <a:lnTo>
                    <a:pt x="340013" y="224790"/>
                  </a:lnTo>
                  <a:lnTo>
                    <a:pt x="418075" y="224790"/>
                  </a:lnTo>
                  <a:lnTo>
                    <a:pt x="419197" y="215900"/>
                  </a:lnTo>
                  <a:lnTo>
                    <a:pt x="418287" y="212090"/>
                  </a:lnTo>
                  <a:close/>
                </a:path>
                <a:path w="433069" h="302260">
                  <a:moveTo>
                    <a:pt x="417755" y="227330"/>
                  </a:moveTo>
                  <a:lnTo>
                    <a:pt x="412018" y="227330"/>
                  </a:lnTo>
                  <a:lnTo>
                    <a:pt x="417434" y="229870"/>
                  </a:lnTo>
                  <a:lnTo>
                    <a:pt x="417755" y="227330"/>
                  </a:lnTo>
                  <a:close/>
                </a:path>
                <a:path w="433069" h="302260">
                  <a:moveTo>
                    <a:pt x="210526" y="223520"/>
                  </a:moveTo>
                  <a:lnTo>
                    <a:pt x="206869" y="223520"/>
                  </a:lnTo>
                  <a:lnTo>
                    <a:pt x="210567" y="226060"/>
                  </a:lnTo>
                  <a:lnTo>
                    <a:pt x="210526" y="223520"/>
                  </a:lnTo>
                  <a:close/>
                </a:path>
                <a:path w="433069" h="302260">
                  <a:moveTo>
                    <a:pt x="82916" y="220980"/>
                  </a:moveTo>
                  <a:lnTo>
                    <a:pt x="75188" y="220980"/>
                  </a:lnTo>
                  <a:lnTo>
                    <a:pt x="75556" y="222250"/>
                  </a:lnTo>
                  <a:lnTo>
                    <a:pt x="76129" y="222250"/>
                  </a:lnTo>
                  <a:lnTo>
                    <a:pt x="78491" y="223520"/>
                  </a:lnTo>
                  <a:lnTo>
                    <a:pt x="80208" y="223520"/>
                  </a:lnTo>
                  <a:lnTo>
                    <a:pt x="81507" y="222250"/>
                  </a:lnTo>
                  <a:lnTo>
                    <a:pt x="82916" y="220980"/>
                  </a:lnTo>
                  <a:close/>
                </a:path>
                <a:path w="433069" h="302260">
                  <a:moveTo>
                    <a:pt x="116825" y="213360"/>
                  </a:moveTo>
                  <a:lnTo>
                    <a:pt x="91371" y="213360"/>
                  </a:lnTo>
                  <a:lnTo>
                    <a:pt x="90345" y="218440"/>
                  </a:lnTo>
                  <a:lnTo>
                    <a:pt x="94781" y="219710"/>
                  </a:lnTo>
                  <a:lnTo>
                    <a:pt x="101318" y="218440"/>
                  </a:lnTo>
                  <a:lnTo>
                    <a:pt x="106594" y="215900"/>
                  </a:lnTo>
                  <a:lnTo>
                    <a:pt x="114372" y="215900"/>
                  </a:lnTo>
                  <a:lnTo>
                    <a:pt x="116825" y="213360"/>
                  </a:lnTo>
                  <a:close/>
                </a:path>
                <a:path w="433069" h="302260">
                  <a:moveTo>
                    <a:pt x="429457" y="129540"/>
                  </a:moveTo>
                  <a:lnTo>
                    <a:pt x="97930" y="129540"/>
                  </a:lnTo>
                  <a:lnTo>
                    <a:pt x="98081" y="130810"/>
                  </a:lnTo>
                  <a:lnTo>
                    <a:pt x="97512" y="133350"/>
                  </a:lnTo>
                  <a:lnTo>
                    <a:pt x="97010" y="137160"/>
                  </a:lnTo>
                  <a:lnTo>
                    <a:pt x="96781" y="140970"/>
                  </a:lnTo>
                  <a:lnTo>
                    <a:pt x="99366" y="148590"/>
                  </a:lnTo>
                  <a:lnTo>
                    <a:pt x="93691" y="153670"/>
                  </a:lnTo>
                  <a:lnTo>
                    <a:pt x="89295" y="154940"/>
                  </a:lnTo>
                  <a:lnTo>
                    <a:pt x="85496" y="157480"/>
                  </a:lnTo>
                  <a:lnTo>
                    <a:pt x="82609" y="160020"/>
                  </a:lnTo>
                  <a:lnTo>
                    <a:pt x="78451" y="162560"/>
                  </a:lnTo>
                  <a:lnTo>
                    <a:pt x="71478" y="165100"/>
                  </a:lnTo>
                  <a:lnTo>
                    <a:pt x="67555" y="167640"/>
                  </a:lnTo>
                  <a:lnTo>
                    <a:pt x="64479" y="170180"/>
                  </a:lnTo>
                  <a:lnTo>
                    <a:pt x="56806" y="173990"/>
                  </a:lnTo>
                  <a:lnTo>
                    <a:pt x="53544" y="180340"/>
                  </a:lnTo>
                  <a:lnTo>
                    <a:pt x="48633" y="190500"/>
                  </a:lnTo>
                  <a:lnTo>
                    <a:pt x="47264" y="193040"/>
                  </a:lnTo>
                  <a:lnTo>
                    <a:pt x="44459" y="196850"/>
                  </a:lnTo>
                  <a:lnTo>
                    <a:pt x="44800" y="199390"/>
                  </a:lnTo>
                  <a:lnTo>
                    <a:pt x="123797" y="199390"/>
                  </a:lnTo>
                  <a:lnTo>
                    <a:pt x="124984" y="200660"/>
                  </a:lnTo>
                  <a:lnTo>
                    <a:pt x="127484" y="207010"/>
                  </a:lnTo>
                  <a:lnTo>
                    <a:pt x="129030" y="212090"/>
                  </a:lnTo>
                  <a:lnTo>
                    <a:pt x="130108" y="215900"/>
                  </a:lnTo>
                  <a:lnTo>
                    <a:pt x="132790" y="218440"/>
                  </a:lnTo>
                  <a:lnTo>
                    <a:pt x="135246" y="219710"/>
                  </a:lnTo>
                  <a:lnTo>
                    <a:pt x="138085" y="218440"/>
                  </a:lnTo>
                  <a:lnTo>
                    <a:pt x="210443" y="218440"/>
                  </a:lnTo>
                  <a:lnTo>
                    <a:pt x="210402" y="215900"/>
                  </a:lnTo>
                  <a:lnTo>
                    <a:pt x="210217" y="214630"/>
                  </a:lnTo>
                  <a:lnTo>
                    <a:pt x="209929" y="212090"/>
                  </a:lnTo>
                  <a:lnTo>
                    <a:pt x="213225" y="212090"/>
                  </a:lnTo>
                  <a:lnTo>
                    <a:pt x="213672" y="208280"/>
                  </a:lnTo>
                  <a:lnTo>
                    <a:pt x="213560" y="205740"/>
                  </a:lnTo>
                  <a:lnTo>
                    <a:pt x="214390" y="205740"/>
                  </a:lnTo>
                  <a:lnTo>
                    <a:pt x="218468" y="200660"/>
                  </a:lnTo>
                  <a:lnTo>
                    <a:pt x="414267" y="200660"/>
                  </a:lnTo>
                  <a:lnTo>
                    <a:pt x="413780" y="199390"/>
                  </a:lnTo>
                  <a:lnTo>
                    <a:pt x="412599" y="195580"/>
                  </a:lnTo>
                  <a:lnTo>
                    <a:pt x="411759" y="191770"/>
                  </a:lnTo>
                  <a:lnTo>
                    <a:pt x="418983" y="191770"/>
                  </a:lnTo>
                  <a:lnTo>
                    <a:pt x="420794" y="187960"/>
                  </a:lnTo>
                  <a:lnTo>
                    <a:pt x="421215" y="185420"/>
                  </a:lnTo>
                  <a:lnTo>
                    <a:pt x="420752" y="179070"/>
                  </a:lnTo>
                  <a:lnTo>
                    <a:pt x="419735" y="175260"/>
                  </a:lnTo>
                  <a:lnTo>
                    <a:pt x="419309" y="168910"/>
                  </a:lnTo>
                  <a:lnTo>
                    <a:pt x="420408" y="165100"/>
                  </a:lnTo>
                  <a:lnTo>
                    <a:pt x="426507" y="154940"/>
                  </a:lnTo>
                  <a:lnTo>
                    <a:pt x="423488" y="148590"/>
                  </a:lnTo>
                  <a:lnTo>
                    <a:pt x="419309" y="143510"/>
                  </a:lnTo>
                  <a:lnTo>
                    <a:pt x="432431" y="143510"/>
                  </a:lnTo>
                  <a:lnTo>
                    <a:pt x="431883" y="140970"/>
                  </a:lnTo>
                  <a:lnTo>
                    <a:pt x="429761" y="130810"/>
                  </a:lnTo>
                  <a:lnTo>
                    <a:pt x="429457" y="129540"/>
                  </a:lnTo>
                  <a:close/>
                </a:path>
                <a:path w="433069" h="302260">
                  <a:moveTo>
                    <a:pt x="114372" y="215900"/>
                  </a:moveTo>
                  <a:lnTo>
                    <a:pt x="107039" y="215900"/>
                  </a:lnTo>
                  <a:lnTo>
                    <a:pt x="110162" y="218440"/>
                  </a:lnTo>
                  <a:lnTo>
                    <a:pt x="113145" y="217170"/>
                  </a:lnTo>
                  <a:lnTo>
                    <a:pt x="114372" y="215900"/>
                  </a:lnTo>
                  <a:close/>
                </a:path>
                <a:path w="433069" h="302260">
                  <a:moveTo>
                    <a:pt x="213225" y="212090"/>
                  </a:moveTo>
                  <a:lnTo>
                    <a:pt x="209929" y="212090"/>
                  </a:lnTo>
                  <a:lnTo>
                    <a:pt x="213076" y="213360"/>
                  </a:lnTo>
                  <a:lnTo>
                    <a:pt x="213225" y="212090"/>
                  </a:lnTo>
                  <a:close/>
                </a:path>
                <a:path w="433069" h="302260">
                  <a:moveTo>
                    <a:pt x="254955" y="200660"/>
                  </a:moveTo>
                  <a:lnTo>
                    <a:pt x="218468" y="200660"/>
                  </a:lnTo>
                  <a:lnTo>
                    <a:pt x="220175" y="205740"/>
                  </a:lnTo>
                  <a:lnTo>
                    <a:pt x="224229" y="208280"/>
                  </a:lnTo>
                  <a:lnTo>
                    <a:pt x="227254" y="207010"/>
                  </a:lnTo>
                  <a:lnTo>
                    <a:pt x="231825" y="205740"/>
                  </a:lnTo>
                  <a:lnTo>
                    <a:pt x="240430" y="205740"/>
                  </a:lnTo>
                  <a:lnTo>
                    <a:pt x="241113" y="204470"/>
                  </a:lnTo>
                  <a:lnTo>
                    <a:pt x="242148" y="201930"/>
                  </a:lnTo>
                  <a:lnTo>
                    <a:pt x="254636" y="201930"/>
                  </a:lnTo>
                  <a:lnTo>
                    <a:pt x="254955" y="200660"/>
                  </a:lnTo>
                  <a:close/>
                </a:path>
                <a:path w="433069" h="302260">
                  <a:moveTo>
                    <a:pt x="240430" y="205740"/>
                  </a:moveTo>
                  <a:lnTo>
                    <a:pt x="233870" y="205740"/>
                  </a:lnTo>
                  <a:lnTo>
                    <a:pt x="239747" y="207010"/>
                  </a:lnTo>
                  <a:lnTo>
                    <a:pt x="240430" y="205740"/>
                  </a:lnTo>
                  <a:close/>
                </a:path>
                <a:path w="433069" h="302260">
                  <a:moveTo>
                    <a:pt x="254636" y="201930"/>
                  </a:moveTo>
                  <a:lnTo>
                    <a:pt x="242148" y="201930"/>
                  </a:lnTo>
                  <a:lnTo>
                    <a:pt x="243970" y="203200"/>
                  </a:lnTo>
                  <a:lnTo>
                    <a:pt x="245295" y="204470"/>
                  </a:lnTo>
                  <a:lnTo>
                    <a:pt x="248390" y="205740"/>
                  </a:lnTo>
                  <a:lnTo>
                    <a:pt x="249005" y="207010"/>
                  </a:lnTo>
                  <a:lnTo>
                    <a:pt x="253193" y="205740"/>
                  </a:lnTo>
                  <a:lnTo>
                    <a:pt x="254318" y="203200"/>
                  </a:lnTo>
                  <a:lnTo>
                    <a:pt x="254636" y="201930"/>
                  </a:lnTo>
                  <a:close/>
                </a:path>
                <a:path w="433069" h="302260">
                  <a:moveTo>
                    <a:pt x="418983" y="191770"/>
                  </a:moveTo>
                  <a:lnTo>
                    <a:pt x="411759" y="191770"/>
                  </a:lnTo>
                  <a:lnTo>
                    <a:pt x="413175" y="193040"/>
                  </a:lnTo>
                  <a:lnTo>
                    <a:pt x="414754" y="194310"/>
                  </a:lnTo>
                  <a:lnTo>
                    <a:pt x="417974" y="193040"/>
                  </a:lnTo>
                  <a:lnTo>
                    <a:pt x="418983" y="191770"/>
                  </a:lnTo>
                  <a:close/>
                </a:path>
                <a:path w="433069" h="302260">
                  <a:moveTo>
                    <a:pt x="432431" y="143510"/>
                  </a:moveTo>
                  <a:lnTo>
                    <a:pt x="419987" y="143510"/>
                  </a:lnTo>
                  <a:lnTo>
                    <a:pt x="420705" y="144780"/>
                  </a:lnTo>
                  <a:lnTo>
                    <a:pt x="423584" y="146050"/>
                  </a:lnTo>
                  <a:lnTo>
                    <a:pt x="432978" y="146050"/>
                  </a:lnTo>
                  <a:lnTo>
                    <a:pt x="432431" y="143510"/>
                  </a:lnTo>
                  <a:close/>
                </a:path>
                <a:path w="433069" h="302260">
                  <a:moveTo>
                    <a:pt x="427940" y="123190"/>
                  </a:moveTo>
                  <a:lnTo>
                    <a:pt x="84731" y="123190"/>
                  </a:lnTo>
                  <a:lnTo>
                    <a:pt x="85823" y="125730"/>
                  </a:lnTo>
                  <a:lnTo>
                    <a:pt x="86336" y="129540"/>
                  </a:lnTo>
                  <a:lnTo>
                    <a:pt x="91976" y="132080"/>
                  </a:lnTo>
                  <a:lnTo>
                    <a:pt x="95241" y="130810"/>
                  </a:lnTo>
                  <a:lnTo>
                    <a:pt x="97930" y="129540"/>
                  </a:lnTo>
                  <a:lnTo>
                    <a:pt x="429457" y="129540"/>
                  </a:lnTo>
                  <a:lnTo>
                    <a:pt x="427940" y="123190"/>
                  </a:lnTo>
                  <a:close/>
                </a:path>
                <a:path w="433069" h="302260">
                  <a:moveTo>
                    <a:pt x="427333" y="120650"/>
                  </a:moveTo>
                  <a:lnTo>
                    <a:pt x="63648" y="120650"/>
                  </a:lnTo>
                  <a:lnTo>
                    <a:pt x="64088" y="123190"/>
                  </a:lnTo>
                  <a:lnTo>
                    <a:pt x="64610" y="124460"/>
                  </a:lnTo>
                  <a:lnTo>
                    <a:pt x="67663" y="128270"/>
                  </a:lnTo>
                  <a:lnTo>
                    <a:pt x="72594" y="127000"/>
                  </a:lnTo>
                  <a:lnTo>
                    <a:pt x="73942" y="125730"/>
                  </a:lnTo>
                  <a:lnTo>
                    <a:pt x="74829" y="123190"/>
                  </a:lnTo>
                  <a:lnTo>
                    <a:pt x="427940" y="123190"/>
                  </a:lnTo>
                  <a:lnTo>
                    <a:pt x="427333" y="120650"/>
                  </a:lnTo>
                  <a:close/>
                </a:path>
                <a:path w="433069" h="302260">
                  <a:moveTo>
                    <a:pt x="84731" y="123190"/>
                  </a:moveTo>
                  <a:lnTo>
                    <a:pt x="74829" y="123190"/>
                  </a:lnTo>
                  <a:lnTo>
                    <a:pt x="75123" y="124460"/>
                  </a:lnTo>
                  <a:lnTo>
                    <a:pt x="75628" y="124460"/>
                  </a:lnTo>
                  <a:lnTo>
                    <a:pt x="78762" y="127000"/>
                  </a:lnTo>
                  <a:lnTo>
                    <a:pt x="81148" y="125730"/>
                  </a:lnTo>
                  <a:lnTo>
                    <a:pt x="83629" y="124460"/>
                  </a:lnTo>
                  <a:lnTo>
                    <a:pt x="84731" y="123190"/>
                  </a:lnTo>
                  <a:close/>
                </a:path>
                <a:path w="433069" h="302260">
                  <a:moveTo>
                    <a:pt x="72149" y="0"/>
                  </a:moveTo>
                  <a:lnTo>
                    <a:pt x="65188" y="0"/>
                  </a:lnTo>
                  <a:lnTo>
                    <a:pt x="60555" y="5080"/>
                  </a:lnTo>
                  <a:lnTo>
                    <a:pt x="55622" y="13970"/>
                  </a:lnTo>
                  <a:lnTo>
                    <a:pt x="54316" y="20320"/>
                  </a:lnTo>
                  <a:lnTo>
                    <a:pt x="58306" y="24130"/>
                  </a:lnTo>
                  <a:lnTo>
                    <a:pt x="58623" y="25400"/>
                  </a:lnTo>
                  <a:lnTo>
                    <a:pt x="58953" y="25400"/>
                  </a:lnTo>
                  <a:lnTo>
                    <a:pt x="53250" y="27940"/>
                  </a:lnTo>
                  <a:lnTo>
                    <a:pt x="47872" y="31750"/>
                  </a:lnTo>
                  <a:lnTo>
                    <a:pt x="43289" y="35560"/>
                  </a:lnTo>
                  <a:lnTo>
                    <a:pt x="40829" y="36830"/>
                  </a:lnTo>
                  <a:lnTo>
                    <a:pt x="37822" y="43180"/>
                  </a:lnTo>
                  <a:lnTo>
                    <a:pt x="36344" y="45720"/>
                  </a:lnTo>
                  <a:lnTo>
                    <a:pt x="33687" y="50800"/>
                  </a:lnTo>
                  <a:lnTo>
                    <a:pt x="32328" y="52070"/>
                  </a:lnTo>
                  <a:lnTo>
                    <a:pt x="31649" y="52070"/>
                  </a:lnTo>
                  <a:lnTo>
                    <a:pt x="29942" y="53340"/>
                  </a:lnTo>
                  <a:lnTo>
                    <a:pt x="24135" y="58420"/>
                  </a:lnTo>
                  <a:lnTo>
                    <a:pt x="17101" y="62230"/>
                  </a:lnTo>
                  <a:lnTo>
                    <a:pt x="9637" y="66040"/>
                  </a:lnTo>
                  <a:lnTo>
                    <a:pt x="2538" y="68580"/>
                  </a:lnTo>
                  <a:lnTo>
                    <a:pt x="632" y="69850"/>
                  </a:lnTo>
                  <a:lnTo>
                    <a:pt x="0" y="72390"/>
                  </a:lnTo>
                  <a:lnTo>
                    <a:pt x="82" y="73660"/>
                  </a:lnTo>
                  <a:lnTo>
                    <a:pt x="504" y="76200"/>
                  </a:lnTo>
                  <a:lnTo>
                    <a:pt x="786" y="77470"/>
                  </a:lnTo>
                  <a:lnTo>
                    <a:pt x="786" y="80010"/>
                  </a:lnTo>
                  <a:lnTo>
                    <a:pt x="3470" y="81280"/>
                  </a:lnTo>
                  <a:lnTo>
                    <a:pt x="4651" y="82550"/>
                  </a:lnTo>
                  <a:lnTo>
                    <a:pt x="3861" y="90170"/>
                  </a:lnTo>
                  <a:lnTo>
                    <a:pt x="6291" y="96520"/>
                  </a:lnTo>
                  <a:lnTo>
                    <a:pt x="9043" y="100330"/>
                  </a:lnTo>
                  <a:lnTo>
                    <a:pt x="12994" y="105410"/>
                  </a:lnTo>
                  <a:lnTo>
                    <a:pt x="16393" y="109220"/>
                  </a:lnTo>
                  <a:lnTo>
                    <a:pt x="29948" y="111760"/>
                  </a:lnTo>
                  <a:lnTo>
                    <a:pt x="34406" y="113030"/>
                  </a:lnTo>
                  <a:lnTo>
                    <a:pt x="51185" y="115570"/>
                  </a:lnTo>
                  <a:lnTo>
                    <a:pt x="53972" y="119380"/>
                  </a:lnTo>
                  <a:lnTo>
                    <a:pt x="54180" y="120650"/>
                  </a:lnTo>
                  <a:lnTo>
                    <a:pt x="55201" y="123190"/>
                  </a:lnTo>
                  <a:lnTo>
                    <a:pt x="60642" y="123190"/>
                  </a:lnTo>
                  <a:lnTo>
                    <a:pt x="62327" y="121920"/>
                  </a:lnTo>
                  <a:lnTo>
                    <a:pt x="63648" y="120650"/>
                  </a:lnTo>
                  <a:lnTo>
                    <a:pt x="427333" y="120650"/>
                  </a:lnTo>
                  <a:lnTo>
                    <a:pt x="424159" y="109220"/>
                  </a:lnTo>
                  <a:lnTo>
                    <a:pt x="419796" y="100330"/>
                  </a:lnTo>
                  <a:lnTo>
                    <a:pt x="419515" y="100330"/>
                  </a:lnTo>
                  <a:lnTo>
                    <a:pt x="411958" y="92710"/>
                  </a:lnTo>
                  <a:lnTo>
                    <a:pt x="405012" y="86360"/>
                  </a:lnTo>
                  <a:lnTo>
                    <a:pt x="398956" y="78740"/>
                  </a:lnTo>
                  <a:lnTo>
                    <a:pt x="394440" y="69850"/>
                  </a:lnTo>
                  <a:lnTo>
                    <a:pt x="394285" y="69850"/>
                  </a:lnTo>
                  <a:lnTo>
                    <a:pt x="390536" y="63500"/>
                  </a:lnTo>
                  <a:lnTo>
                    <a:pt x="378361" y="63500"/>
                  </a:lnTo>
                  <a:lnTo>
                    <a:pt x="380674" y="60960"/>
                  </a:lnTo>
                  <a:lnTo>
                    <a:pt x="380928" y="57150"/>
                  </a:lnTo>
                  <a:lnTo>
                    <a:pt x="381727" y="54610"/>
                  </a:lnTo>
                  <a:lnTo>
                    <a:pt x="361524" y="54610"/>
                  </a:lnTo>
                  <a:lnTo>
                    <a:pt x="361788" y="53340"/>
                  </a:lnTo>
                  <a:lnTo>
                    <a:pt x="361915" y="52070"/>
                  </a:lnTo>
                  <a:lnTo>
                    <a:pt x="361915" y="49530"/>
                  </a:lnTo>
                  <a:lnTo>
                    <a:pt x="359259" y="48260"/>
                  </a:lnTo>
                  <a:lnTo>
                    <a:pt x="311071" y="48260"/>
                  </a:lnTo>
                  <a:lnTo>
                    <a:pt x="314680" y="44450"/>
                  </a:lnTo>
                  <a:lnTo>
                    <a:pt x="284289" y="44450"/>
                  </a:lnTo>
                  <a:lnTo>
                    <a:pt x="272924" y="41910"/>
                  </a:lnTo>
                  <a:lnTo>
                    <a:pt x="269876" y="40640"/>
                  </a:lnTo>
                  <a:lnTo>
                    <a:pt x="261532" y="39370"/>
                  </a:lnTo>
                  <a:lnTo>
                    <a:pt x="107185" y="39370"/>
                  </a:lnTo>
                  <a:lnTo>
                    <a:pt x="107033" y="38100"/>
                  </a:lnTo>
                  <a:lnTo>
                    <a:pt x="257366" y="38100"/>
                  </a:lnTo>
                  <a:lnTo>
                    <a:pt x="253200" y="36830"/>
                  </a:lnTo>
                  <a:lnTo>
                    <a:pt x="100115" y="36830"/>
                  </a:lnTo>
                  <a:lnTo>
                    <a:pt x="101112" y="35560"/>
                  </a:lnTo>
                  <a:lnTo>
                    <a:pt x="102199" y="34290"/>
                  </a:lnTo>
                  <a:lnTo>
                    <a:pt x="142499" y="34290"/>
                  </a:lnTo>
                  <a:lnTo>
                    <a:pt x="142778" y="33020"/>
                  </a:lnTo>
                  <a:lnTo>
                    <a:pt x="141122" y="30480"/>
                  </a:lnTo>
                  <a:lnTo>
                    <a:pt x="105237" y="30480"/>
                  </a:lnTo>
                  <a:lnTo>
                    <a:pt x="107908" y="24130"/>
                  </a:lnTo>
                  <a:lnTo>
                    <a:pt x="108125" y="13970"/>
                  </a:lnTo>
                  <a:lnTo>
                    <a:pt x="102851" y="8890"/>
                  </a:lnTo>
                  <a:lnTo>
                    <a:pt x="83846" y="8890"/>
                  </a:lnTo>
                  <a:lnTo>
                    <a:pt x="83903" y="5080"/>
                  </a:lnTo>
                  <a:lnTo>
                    <a:pt x="80997" y="5080"/>
                  </a:lnTo>
                  <a:lnTo>
                    <a:pt x="75529" y="2540"/>
                  </a:lnTo>
                  <a:lnTo>
                    <a:pt x="72149" y="0"/>
                  </a:lnTo>
                  <a:close/>
                </a:path>
                <a:path w="433069" h="302260">
                  <a:moveTo>
                    <a:pt x="377474" y="53340"/>
                  </a:moveTo>
                  <a:lnTo>
                    <a:pt x="361524" y="54610"/>
                  </a:lnTo>
                  <a:lnTo>
                    <a:pt x="377044" y="54610"/>
                  </a:lnTo>
                  <a:lnTo>
                    <a:pt x="377474" y="53340"/>
                  </a:lnTo>
                  <a:close/>
                </a:path>
                <a:path w="433069" h="302260">
                  <a:moveTo>
                    <a:pt x="335656" y="40640"/>
                  </a:moveTo>
                  <a:lnTo>
                    <a:pt x="328155" y="40640"/>
                  </a:lnTo>
                  <a:lnTo>
                    <a:pt x="322410" y="43180"/>
                  </a:lnTo>
                  <a:lnTo>
                    <a:pt x="318192" y="45720"/>
                  </a:lnTo>
                  <a:lnTo>
                    <a:pt x="313905" y="46990"/>
                  </a:lnTo>
                  <a:lnTo>
                    <a:pt x="311071" y="48260"/>
                  </a:lnTo>
                  <a:lnTo>
                    <a:pt x="335377" y="48260"/>
                  </a:lnTo>
                  <a:lnTo>
                    <a:pt x="336365" y="46990"/>
                  </a:lnTo>
                  <a:lnTo>
                    <a:pt x="337149" y="45720"/>
                  </a:lnTo>
                  <a:lnTo>
                    <a:pt x="335656" y="40640"/>
                  </a:lnTo>
                  <a:close/>
                </a:path>
                <a:path w="433069" h="302260">
                  <a:moveTo>
                    <a:pt x="353946" y="45720"/>
                  </a:moveTo>
                  <a:lnTo>
                    <a:pt x="343492" y="46990"/>
                  </a:lnTo>
                  <a:lnTo>
                    <a:pt x="335377" y="48260"/>
                  </a:lnTo>
                  <a:lnTo>
                    <a:pt x="359259" y="48260"/>
                  </a:lnTo>
                  <a:lnTo>
                    <a:pt x="353946" y="45720"/>
                  </a:lnTo>
                  <a:close/>
                </a:path>
                <a:path w="433069" h="302260">
                  <a:moveTo>
                    <a:pt x="310513" y="38100"/>
                  </a:moveTo>
                  <a:lnTo>
                    <a:pt x="308631" y="39370"/>
                  </a:lnTo>
                  <a:lnTo>
                    <a:pt x="304114" y="40640"/>
                  </a:lnTo>
                  <a:lnTo>
                    <a:pt x="301315" y="41910"/>
                  </a:lnTo>
                  <a:lnTo>
                    <a:pt x="293257" y="41910"/>
                  </a:lnTo>
                  <a:lnTo>
                    <a:pt x="290552" y="43180"/>
                  </a:lnTo>
                  <a:lnTo>
                    <a:pt x="287472" y="44450"/>
                  </a:lnTo>
                  <a:lnTo>
                    <a:pt x="314680" y="44450"/>
                  </a:lnTo>
                  <a:lnTo>
                    <a:pt x="315390" y="43180"/>
                  </a:lnTo>
                  <a:lnTo>
                    <a:pt x="312685" y="39370"/>
                  </a:lnTo>
                  <a:lnTo>
                    <a:pt x="310513" y="38100"/>
                  </a:lnTo>
                  <a:close/>
                </a:path>
                <a:path w="433069" h="302260">
                  <a:moveTo>
                    <a:pt x="257366" y="38100"/>
                  </a:moveTo>
                  <a:lnTo>
                    <a:pt x="108182" y="38100"/>
                  </a:lnTo>
                  <a:lnTo>
                    <a:pt x="107185" y="39370"/>
                  </a:lnTo>
                  <a:lnTo>
                    <a:pt x="261532" y="39370"/>
                  </a:lnTo>
                  <a:lnTo>
                    <a:pt x="257366" y="38100"/>
                  </a:lnTo>
                  <a:close/>
                </a:path>
                <a:path w="433069" h="302260">
                  <a:moveTo>
                    <a:pt x="142499" y="34290"/>
                  </a:moveTo>
                  <a:lnTo>
                    <a:pt x="103115" y="34290"/>
                  </a:lnTo>
                  <a:lnTo>
                    <a:pt x="101972" y="36830"/>
                  </a:lnTo>
                  <a:lnTo>
                    <a:pt x="253200" y="36830"/>
                  </a:lnTo>
                  <a:lnTo>
                    <a:pt x="247652" y="35560"/>
                  </a:lnTo>
                  <a:lnTo>
                    <a:pt x="141701" y="35560"/>
                  </a:lnTo>
                  <a:lnTo>
                    <a:pt x="142499" y="34290"/>
                  </a:lnTo>
                  <a:close/>
                </a:path>
                <a:path w="433069" h="302260">
                  <a:moveTo>
                    <a:pt x="178477" y="20320"/>
                  </a:moveTo>
                  <a:lnTo>
                    <a:pt x="171184" y="21590"/>
                  </a:lnTo>
                  <a:lnTo>
                    <a:pt x="164398" y="24130"/>
                  </a:lnTo>
                  <a:lnTo>
                    <a:pt x="158091" y="29210"/>
                  </a:lnTo>
                  <a:lnTo>
                    <a:pt x="154428" y="30480"/>
                  </a:lnTo>
                  <a:lnTo>
                    <a:pt x="149905" y="33020"/>
                  </a:lnTo>
                  <a:lnTo>
                    <a:pt x="146011" y="34290"/>
                  </a:lnTo>
                  <a:lnTo>
                    <a:pt x="143544" y="35560"/>
                  </a:lnTo>
                  <a:lnTo>
                    <a:pt x="247652" y="35560"/>
                  </a:lnTo>
                  <a:lnTo>
                    <a:pt x="236556" y="33020"/>
                  </a:lnTo>
                  <a:lnTo>
                    <a:pt x="221935" y="29210"/>
                  </a:lnTo>
                  <a:lnTo>
                    <a:pt x="214607" y="26670"/>
                  </a:lnTo>
                  <a:lnTo>
                    <a:pt x="207267" y="25400"/>
                  </a:lnTo>
                  <a:lnTo>
                    <a:pt x="200722" y="22860"/>
                  </a:lnTo>
                  <a:lnTo>
                    <a:pt x="192993" y="21590"/>
                  </a:lnTo>
                  <a:lnTo>
                    <a:pt x="186303" y="21590"/>
                  </a:lnTo>
                  <a:lnTo>
                    <a:pt x="178477" y="20320"/>
                  </a:lnTo>
                  <a:close/>
                </a:path>
                <a:path w="433069" h="302260">
                  <a:moveTo>
                    <a:pt x="127545" y="21590"/>
                  </a:moveTo>
                  <a:lnTo>
                    <a:pt x="117374" y="24130"/>
                  </a:lnTo>
                  <a:lnTo>
                    <a:pt x="112842" y="24130"/>
                  </a:lnTo>
                  <a:lnTo>
                    <a:pt x="107039" y="27940"/>
                  </a:lnTo>
                  <a:lnTo>
                    <a:pt x="106051" y="29210"/>
                  </a:lnTo>
                  <a:lnTo>
                    <a:pt x="105237" y="30480"/>
                  </a:lnTo>
                  <a:lnTo>
                    <a:pt x="141122" y="30480"/>
                  </a:lnTo>
                  <a:lnTo>
                    <a:pt x="140294" y="29210"/>
                  </a:lnTo>
                  <a:lnTo>
                    <a:pt x="127261" y="29210"/>
                  </a:lnTo>
                  <a:lnTo>
                    <a:pt x="127537" y="27940"/>
                  </a:lnTo>
                  <a:lnTo>
                    <a:pt x="127545" y="21590"/>
                  </a:lnTo>
                  <a:close/>
                </a:path>
                <a:path w="433069" h="302260">
                  <a:moveTo>
                    <a:pt x="139465" y="27940"/>
                  </a:moveTo>
                  <a:lnTo>
                    <a:pt x="135047" y="27940"/>
                  </a:lnTo>
                  <a:lnTo>
                    <a:pt x="130268" y="29210"/>
                  </a:lnTo>
                  <a:lnTo>
                    <a:pt x="140294" y="29210"/>
                  </a:lnTo>
                  <a:lnTo>
                    <a:pt x="139465" y="27940"/>
                  </a:lnTo>
                  <a:close/>
                </a:path>
                <a:path w="433069" h="302260">
                  <a:moveTo>
                    <a:pt x="96197" y="5080"/>
                  </a:moveTo>
                  <a:lnTo>
                    <a:pt x="89622" y="5080"/>
                  </a:lnTo>
                  <a:lnTo>
                    <a:pt x="83846" y="8890"/>
                  </a:lnTo>
                  <a:lnTo>
                    <a:pt x="102851" y="8890"/>
                  </a:lnTo>
                  <a:lnTo>
                    <a:pt x="96197" y="5080"/>
                  </a:lnTo>
                  <a:close/>
                </a:path>
              </a:pathLst>
            </a:custGeom>
            <a:solidFill>
              <a:srgbClr val="231F20"/>
            </a:solidFill>
          </p:spPr>
          <p:txBody>
            <a:bodyPr wrap="square" lIns="0" tIns="0" rIns="0" bIns="0" rtlCol="0"/>
            <a:lstStyle/>
            <a:p>
              <a:endParaRPr dirty="0"/>
            </a:p>
          </p:txBody>
        </p:sp>
        <p:sp>
          <p:nvSpPr>
            <p:cNvPr id="10" name="object 10"/>
            <p:cNvSpPr/>
            <p:nvPr/>
          </p:nvSpPr>
          <p:spPr>
            <a:xfrm>
              <a:off x="959862" y="1632358"/>
              <a:ext cx="424180" cy="292100"/>
            </a:xfrm>
            <a:custGeom>
              <a:avLst/>
              <a:gdLst/>
              <a:ahLst/>
              <a:cxnLst/>
              <a:rect l="l" t="t" r="r" b="b"/>
              <a:pathLst>
                <a:path w="424180" h="292100">
                  <a:moveTo>
                    <a:pt x="163299" y="284480"/>
                  </a:moveTo>
                  <a:lnTo>
                    <a:pt x="126988" y="284480"/>
                  </a:lnTo>
                  <a:lnTo>
                    <a:pt x="132892" y="288290"/>
                  </a:lnTo>
                  <a:lnTo>
                    <a:pt x="123501" y="292100"/>
                  </a:lnTo>
                  <a:lnTo>
                    <a:pt x="124625" y="292100"/>
                  </a:lnTo>
                  <a:lnTo>
                    <a:pt x="137049" y="288290"/>
                  </a:lnTo>
                  <a:lnTo>
                    <a:pt x="149897" y="285750"/>
                  </a:lnTo>
                  <a:lnTo>
                    <a:pt x="163299" y="284480"/>
                  </a:lnTo>
                  <a:close/>
                </a:path>
                <a:path w="424180" h="292100">
                  <a:moveTo>
                    <a:pt x="389085" y="283210"/>
                  </a:moveTo>
                  <a:lnTo>
                    <a:pt x="355786" y="283210"/>
                  </a:lnTo>
                  <a:lnTo>
                    <a:pt x="355786" y="292100"/>
                  </a:lnTo>
                  <a:lnTo>
                    <a:pt x="361917" y="290830"/>
                  </a:lnTo>
                  <a:lnTo>
                    <a:pt x="368494" y="289560"/>
                  </a:lnTo>
                  <a:lnTo>
                    <a:pt x="382036" y="289560"/>
                  </a:lnTo>
                  <a:lnTo>
                    <a:pt x="389085" y="283210"/>
                  </a:lnTo>
                  <a:close/>
                </a:path>
                <a:path w="424180" h="292100">
                  <a:moveTo>
                    <a:pt x="184140" y="279400"/>
                  </a:moveTo>
                  <a:lnTo>
                    <a:pt x="120491" y="279400"/>
                  </a:lnTo>
                  <a:lnTo>
                    <a:pt x="122263" y="281940"/>
                  </a:lnTo>
                  <a:lnTo>
                    <a:pt x="117663" y="288290"/>
                  </a:lnTo>
                  <a:lnTo>
                    <a:pt x="118078" y="289560"/>
                  </a:lnTo>
                  <a:lnTo>
                    <a:pt x="121768" y="288290"/>
                  </a:lnTo>
                  <a:lnTo>
                    <a:pt x="126988" y="284480"/>
                  </a:lnTo>
                  <a:lnTo>
                    <a:pt x="163299" y="284480"/>
                  </a:lnTo>
                  <a:lnTo>
                    <a:pt x="177384" y="283210"/>
                  </a:lnTo>
                  <a:lnTo>
                    <a:pt x="184535" y="283210"/>
                  </a:lnTo>
                  <a:lnTo>
                    <a:pt x="184140" y="279400"/>
                  </a:lnTo>
                  <a:close/>
                </a:path>
                <a:path w="424180" h="292100">
                  <a:moveTo>
                    <a:pt x="355786" y="283210"/>
                  </a:moveTo>
                  <a:lnTo>
                    <a:pt x="351652" y="283210"/>
                  </a:lnTo>
                  <a:lnTo>
                    <a:pt x="351295" y="285750"/>
                  </a:lnTo>
                  <a:lnTo>
                    <a:pt x="350737" y="288290"/>
                  </a:lnTo>
                  <a:lnTo>
                    <a:pt x="348695" y="289560"/>
                  </a:lnTo>
                  <a:lnTo>
                    <a:pt x="354575" y="289560"/>
                  </a:lnTo>
                  <a:lnTo>
                    <a:pt x="355786" y="283210"/>
                  </a:lnTo>
                  <a:close/>
                </a:path>
                <a:path w="424180" h="292100">
                  <a:moveTo>
                    <a:pt x="294907" y="279400"/>
                  </a:moveTo>
                  <a:lnTo>
                    <a:pt x="260684" y="279400"/>
                  </a:lnTo>
                  <a:lnTo>
                    <a:pt x="259375" y="283210"/>
                  </a:lnTo>
                  <a:lnTo>
                    <a:pt x="262900" y="287020"/>
                  </a:lnTo>
                  <a:lnTo>
                    <a:pt x="277356" y="284480"/>
                  </a:lnTo>
                  <a:lnTo>
                    <a:pt x="294907" y="279400"/>
                  </a:lnTo>
                  <a:close/>
                </a:path>
                <a:path w="424180" h="292100">
                  <a:moveTo>
                    <a:pt x="409206" y="232410"/>
                  </a:moveTo>
                  <a:lnTo>
                    <a:pt x="354973" y="232410"/>
                  </a:lnTo>
                  <a:lnTo>
                    <a:pt x="360486" y="236220"/>
                  </a:lnTo>
                  <a:lnTo>
                    <a:pt x="365157" y="242570"/>
                  </a:lnTo>
                  <a:lnTo>
                    <a:pt x="368558" y="250190"/>
                  </a:lnTo>
                  <a:lnTo>
                    <a:pt x="370262" y="256540"/>
                  </a:lnTo>
                  <a:lnTo>
                    <a:pt x="370484" y="257810"/>
                  </a:lnTo>
                  <a:lnTo>
                    <a:pt x="369454" y="260350"/>
                  </a:lnTo>
                  <a:lnTo>
                    <a:pt x="368777" y="262890"/>
                  </a:lnTo>
                  <a:lnTo>
                    <a:pt x="363587" y="267970"/>
                  </a:lnTo>
                  <a:lnTo>
                    <a:pt x="355539" y="273050"/>
                  </a:lnTo>
                  <a:lnTo>
                    <a:pt x="347713" y="279400"/>
                  </a:lnTo>
                  <a:lnTo>
                    <a:pt x="343186" y="287020"/>
                  </a:lnTo>
                  <a:lnTo>
                    <a:pt x="344920" y="284480"/>
                  </a:lnTo>
                  <a:lnTo>
                    <a:pt x="349953" y="283210"/>
                  </a:lnTo>
                  <a:lnTo>
                    <a:pt x="389085" y="283210"/>
                  </a:lnTo>
                  <a:lnTo>
                    <a:pt x="390495" y="281940"/>
                  </a:lnTo>
                  <a:lnTo>
                    <a:pt x="409579" y="266700"/>
                  </a:lnTo>
                  <a:lnTo>
                    <a:pt x="417926" y="260350"/>
                  </a:lnTo>
                  <a:lnTo>
                    <a:pt x="416881" y="248920"/>
                  </a:lnTo>
                  <a:lnTo>
                    <a:pt x="411219" y="236220"/>
                  </a:lnTo>
                  <a:lnTo>
                    <a:pt x="409206" y="232410"/>
                  </a:lnTo>
                  <a:close/>
                </a:path>
                <a:path w="424180" h="292100">
                  <a:moveTo>
                    <a:pt x="184535" y="283210"/>
                  </a:moveTo>
                  <a:lnTo>
                    <a:pt x="177384" y="283210"/>
                  </a:lnTo>
                  <a:lnTo>
                    <a:pt x="184667" y="284480"/>
                  </a:lnTo>
                  <a:lnTo>
                    <a:pt x="184535" y="283210"/>
                  </a:lnTo>
                  <a:close/>
                </a:path>
                <a:path w="424180" h="292100">
                  <a:moveTo>
                    <a:pt x="201321" y="204470"/>
                  </a:moveTo>
                  <a:lnTo>
                    <a:pt x="134272" y="204470"/>
                  </a:lnTo>
                  <a:lnTo>
                    <a:pt x="137249" y="205740"/>
                  </a:lnTo>
                  <a:lnTo>
                    <a:pt x="138801" y="213360"/>
                  </a:lnTo>
                  <a:lnTo>
                    <a:pt x="139564" y="222250"/>
                  </a:lnTo>
                  <a:lnTo>
                    <a:pt x="140175" y="227330"/>
                  </a:lnTo>
                  <a:lnTo>
                    <a:pt x="147661" y="228600"/>
                  </a:lnTo>
                  <a:lnTo>
                    <a:pt x="142348" y="238760"/>
                  </a:lnTo>
                  <a:lnTo>
                    <a:pt x="145491" y="242570"/>
                  </a:lnTo>
                  <a:lnTo>
                    <a:pt x="150997" y="243840"/>
                  </a:lnTo>
                  <a:lnTo>
                    <a:pt x="150246" y="257810"/>
                  </a:lnTo>
                  <a:lnTo>
                    <a:pt x="148053" y="257810"/>
                  </a:lnTo>
                  <a:lnTo>
                    <a:pt x="143629" y="267970"/>
                  </a:lnTo>
                  <a:lnTo>
                    <a:pt x="133550" y="273050"/>
                  </a:lnTo>
                  <a:lnTo>
                    <a:pt x="122601" y="275590"/>
                  </a:lnTo>
                  <a:lnTo>
                    <a:pt x="115570" y="281940"/>
                  </a:lnTo>
                  <a:lnTo>
                    <a:pt x="118131" y="283210"/>
                  </a:lnTo>
                  <a:lnTo>
                    <a:pt x="120491" y="279400"/>
                  </a:lnTo>
                  <a:lnTo>
                    <a:pt x="184140" y="279400"/>
                  </a:lnTo>
                  <a:lnTo>
                    <a:pt x="182426" y="262890"/>
                  </a:lnTo>
                  <a:lnTo>
                    <a:pt x="184667" y="262890"/>
                  </a:lnTo>
                  <a:lnTo>
                    <a:pt x="184667" y="256540"/>
                  </a:lnTo>
                  <a:lnTo>
                    <a:pt x="194035" y="256540"/>
                  </a:lnTo>
                  <a:lnTo>
                    <a:pt x="190206" y="246380"/>
                  </a:lnTo>
                  <a:lnTo>
                    <a:pt x="193530" y="240030"/>
                  </a:lnTo>
                  <a:lnTo>
                    <a:pt x="198454" y="234950"/>
                  </a:lnTo>
                  <a:lnTo>
                    <a:pt x="199045" y="217170"/>
                  </a:lnTo>
                  <a:lnTo>
                    <a:pt x="198600" y="213360"/>
                  </a:lnTo>
                  <a:lnTo>
                    <a:pt x="197538" y="209550"/>
                  </a:lnTo>
                  <a:lnTo>
                    <a:pt x="198115" y="208280"/>
                  </a:lnTo>
                  <a:lnTo>
                    <a:pt x="201955" y="208280"/>
                  </a:lnTo>
                  <a:lnTo>
                    <a:pt x="201321" y="204470"/>
                  </a:lnTo>
                  <a:close/>
                </a:path>
                <a:path w="424180" h="292100">
                  <a:moveTo>
                    <a:pt x="300030" y="276860"/>
                  </a:moveTo>
                  <a:lnTo>
                    <a:pt x="250726" y="276860"/>
                  </a:lnTo>
                  <a:lnTo>
                    <a:pt x="249204" y="281940"/>
                  </a:lnTo>
                  <a:lnTo>
                    <a:pt x="252656" y="280670"/>
                  </a:lnTo>
                  <a:lnTo>
                    <a:pt x="257464" y="279400"/>
                  </a:lnTo>
                  <a:lnTo>
                    <a:pt x="294907" y="279400"/>
                  </a:lnTo>
                  <a:lnTo>
                    <a:pt x="300030" y="276860"/>
                  </a:lnTo>
                  <a:close/>
                </a:path>
                <a:path w="424180" h="292100">
                  <a:moveTo>
                    <a:pt x="313512" y="226060"/>
                  </a:moveTo>
                  <a:lnTo>
                    <a:pt x="273922" y="226060"/>
                  </a:lnTo>
                  <a:lnTo>
                    <a:pt x="275763" y="227330"/>
                  </a:lnTo>
                  <a:lnTo>
                    <a:pt x="276536" y="231140"/>
                  </a:lnTo>
                  <a:lnTo>
                    <a:pt x="277027" y="237490"/>
                  </a:lnTo>
                  <a:lnTo>
                    <a:pt x="277600" y="241300"/>
                  </a:lnTo>
                  <a:lnTo>
                    <a:pt x="279674" y="243840"/>
                  </a:lnTo>
                  <a:lnTo>
                    <a:pt x="281238" y="254000"/>
                  </a:lnTo>
                  <a:lnTo>
                    <a:pt x="273506" y="257810"/>
                  </a:lnTo>
                  <a:lnTo>
                    <a:pt x="263620" y="262890"/>
                  </a:lnTo>
                  <a:lnTo>
                    <a:pt x="256980" y="266700"/>
                  </a:lnTo>
                  <a:lnTo>
                    <a:pt x="249948" y="269240"/>
                  </a:lnTo>
                  <a:lnTo>
                    <a:pt x="244406" y="274320"/>
                  </a:lnTo>
                  <a:lnTo>
                    <a:pt x="242237" y="278130"/>
                  </a:lnTo>
                  <a:lnTo>
                    <a:pt x="244453" y="279400"/>
                  </a:lnTo>
                  <a:lnTo>
                    <a:pt x="248213" y="278130"/>
                  </a:lnTo>
                  <a:lnTo>
                    <a:pt x="250726" y="276860"/>
                  </a:lnTo>
                  <a:lnTo>
                    <a:pt x="300030" y="276860"/>
                  </a:lnTo>
                  <a:lnTo>
                    <a:pt x="307714" y="273050"/>
                  </a:lnTo>
                  <a:lnTo>
                    <a:pt x="314326" y="266700"/>
                  </a:lnTo>
                  <a:lnTo>
                    <a:pt x="317119" y="257810"/>
                  </a:lnTo>
                  <a:lnTo>
                    <a:pt x="317115" y="248920"/>
                  </a:lnTo>
                  <a:lnTo>
                    <a:pt x="315339" y="238760"/>
                  </a:lnTo>
                  <a:lnTo>
                    <a:pt x="312588" y="228600"/>
                  </a:lnTo>
                  <a:lnTo>
                    <a:pt x="313512" y="226060"/>
                  </a:lnTo>
                  <a:close/>
                </a:path>
                <a:path w="424180" h="292100">
                  <a:moveTo>
                    <a:pt x="194035" y="256540"/>
                  </a:moveTo>
                  <a:lnTo>
                    <a:pt x="184667" y="256540"/>
                  </a:lnTo>
                  <a:lnTo>
                    <a:pt x="186567" y="262890"/>
                  </a:lnTo>
                  <a:lnTo>
                    <a:pt x="194513" y="257810"/>
                  </a:lnTo>
                  <a:lnTo>
                    <a:pt x="194035" y="256540"/>
                  </a:lnTo>
                  <a:close/>
                </a:path>
                <a:path w="424180" h="292100">
                  <a:moveTo>
                    <a:pt x="403006" y="213360"/>
                  </a:moveTo>
                  <a:lnTo>
                    <a:pt x="336925" y="213360"/>
                  </a:lnTo>
                  <a:lnTo>
                    <a:pt x="339497" y="217170"/>
                  </a:lnTo>
                  <a:lnTo>
                    <a:pt x="340004" y="222250"/>
                  </a:lnTo>
                  <a:lnTo>
                    <a:pt x="341449" y="228600"/>
                  </a:lnTo>
                  <a:lnTo>
                    <a:pt x="344229" y="236220"/>
                  </a:lnTo>
                  <a:lnTo>
                    <a:pt x="348056" y="242570"/>
                  </a:lnTo>
                  <a:lnTo>
                    <a:pt x="352642" y="247650"/>
                  </a:lnTo>
                  <a:lnTo>
                    <a:pt x="354973" y="232410"/>
                  </a:lnTo>
                  <a:lnTo>
                    <a:pt x="409206" y="232410"/>
                  </a:lnTo>
                  <a:lnTo>
                    <a:pt x="405181" y="224790"/>
                  </a:lnTo>
                  <a:lnTo>
                    <a:pt x="403006" y="213360"/>
                  </a:lnTo>
                  <a:close/>
                </a:path>
                <a:path w="424180" h="292100">
                  <a:moveTo>
                    <a:pt x="54062" y="234950"/>
                  </a:moveTo>
                  <a:lnTo>
                    <a:pt x="40541" y="234950"/>
                  </a:lnTo>
                  <a:lnTo>
                    <a:pt x="38099" y="243840"/>
                  </a:lnTo>
                  <a:lnTo>
                    <a:pt x="40604" y="245110"/>
                  </a:lnTo>
                  <a:lnTo>
                    <a:pt x="41645" y="242570"/>
                  </a:lnTo>
                  <a:lnTo>
                    <a:pt x="40930" y="237490"/>
                  </a:lnTo>
                  <a:lnTo>
                    <a:pt x="43851" y="236220"/>
                  </a:lnTo>
                  <a:lnTo>
                    <a:pt x="53635" y="236220"/>
                  </a:lnTo>
                  <a:lnTo>
                    <a:pt x="54062" y="234950"/>
                  </a:lnTo>
                  <a:close/>
                </a:path>
                <a:path w="424180" h="292100">
                  <a:moveTo>
                    <a:pt x="53635" y="236220"/>
                  </a:moveTo>
                  <a:lnTo>
                    <a:pt x="43851" y="236220"/>
                  </a:lnTo>
                  <a:lnTo>
                    <a:pt x="44682" y="238760"/>
                  </a:lnTo>
                  <a:lnTo>
                    <a:pt x="48193" y="242570"/>
                  </a:lnTo>
                  <a:lnTo>
                    <a:pt x="46941" y="245110"/>
                  </a:lnTo>
                  <a:lnTo>
                    <a:pt x="51113" y="243840"/>
                  </a:lnTo>
                  <a:lnTo>
                    <a:pt x="51113" y="241300"/>
                  </a:lnTo>
                  <a:lnTo>
                    <a:pt x="52782" y="238760"/>
                  </a:lnTo>
                  <a:lnTo>
                    <a:pt x="53635" y="236220"/>
                  </a:lnTo>
                  <a:close/>
                </a:path>
                <a:path w="424180" h="292100">
                  <a:moveTo>
                    <a:pt x="32636" y="240426"/>
                  </a:moveTo>
                  <a:lnTo>
                    <a:pt x="32263" y="243840"/>
                  </a:lnTo>
                  <a:lnTo>
                    <a:pt x="34973" y="242570"/>
                  </a:lnTo>
                  <a:lnTo>
                    <a:pt x="32636" y="240426"/>
                  </a:lnTo>
                  <a:close/>
                </a:path>
                <a:path w="424180" h="292100">
                  <a:moveTo>
                    <a:pt x="32438" y="239810"/>
                  </a:moveTo>
                  <a:lnTo>
                    <a:pt x="32204" y="240030"/>
                  </a:lnTo>
                  <a:lnTo>
                    <a:pt x="32636" y="240426"/>
                  </a:lnTo>
                  <a:lnTo>
                    <a:pt x="32679" y="240030"/>
                  </a:lnTo>
                  <a:lnTo>
                    <a:pt x="32438" y="239810"/>
                  </a:lnTo>
                  <a:close/>
                </a:path>
                <a:path w="424180" h="292100">
                  <a:moveTo>
                    <a:pt x="99898" y="146050"/>
                  </a:moveTo>
                  <a:lnTo>
                    <a:pt x="94265" y="149860"/>
                  </a:lnTo>
                  <a:lnTo>
                    <a:pt x="90100" y="151130"/>
                  </a:lnTo>
                  <a:lnTo>
                    <a:pt x="84051" y="154940"/>
                  </a:lnTo>
                  <a:lnTo>
                    <a:pt x="78417" y="160020"/>
                  </a:lnTo>
                  <a:lnTo>
                    <a:pt x="68364" y="161290"/>
                  </a:lnTo>
                  <a:lnTo>
                    <a:pt x="62939" y="167640"/>
                  </a:lnTo>
                  <a:lnTo>
                    <a:pt x="56683" y="171450"/>
                  </a:lnTo>
                  <a:lnTo>
                    <a:pt x="52407" y="177800"/>
                  </a:lnTo>
                  <a:lnTo>
                    <a:pt x="48876" y="185420"/>
                  </a:lnTo>
                  <a:lnTo>
                    <a:pt x="44848" y="191770"/>
                  </a:lnTo>
                  <a:lnTo>
                    <a:pt x="45475" y="196850"/>
                  </a:lnTo>
                  <a:lnTo>
                    <a:pt x="41927" y="198120"/>
                  </a:lnTo>
                  <a:lnTo>
                    <a:pt x="40467" y="200660"/>
                  </a:lnTo>
                  <a:lnTo>
                    <a:pt x="38175" y="208280"/>
                  </a:lnTo>
                  <a:lnTo>
                    <a:pt x="32708" y="214630"/>
                  </a:lnTo>
                  <a:lnTo>
                    <a:pt x="30830" y="222250"/>
                  </a:lnTo>
                  <a:lnTo>
                    <a:pt x="29995" y="223520"/>
                  </a:lnTo>
                  <a:lnTo>
                    <a:pt x="30206" y="227330"/>
                  </a:lnTo>
                  <a:lnTo>
                    <a:pt x="28331" y="228600"/>
                  </a:lnTo>
                  <a:lnTo>
                    <a:pt x="27078" y="234950"/>
                  </a:lnTo>
                  <a:lnTo>
                    <a:pt x="32438" y="239810"/>
                  </a:lnTo>
                  <a:lnTo>
                    <a:pt x="34914" y="237490"/>
                  </a:lnTo>
                  <a:lnTo>
                    <a:pt x="40541" y="234950"/>
                  </a:lnTo>
                  <a:lnTo>
                    <a:pt x="54062" y="234950"/>
                  </a:lnTo>
                  <a:lnTo>
                    <a:pt x="55341" y="231140"/>
                  </a:lnTo>
                  <a:lnTo>
                    <a:pt x="64343" y="220980"/>
                  </a:lnTo>
                  <a:lnTo>
                    <a:pt x="66898" y="214630"/>
                  </a:lnTo>
                  <a:lnTo>
                    <a:pt x="73479" y="207010"/>
                  </a:lnTo>
                  <a:lnTo>
                    <a:pt x="83433" y="207010"/>
                  </a:lnTo>
                  <a:lnTo>
                    <a:pt x="86710" y="204470"/>
                  </a:lnTo>
                  <a:lnTo>
                    <a:pt x="92780" y="203200"/>
                  </a:lnTo>
                  <a:lnTo>
                    <a:pt x="104070" y="203200"/>
                  </a:lnTo>
                  <a:lnTo>
                    <a:pt x="105059" y="201930"/>
                  </a:lnTo>
                  <a:lnTo>
                    <a:pt x="111915" y="201930"/>
                  </a:lnTo>
                  <a:lnTo>
                    <a:pt x="113871" y="199390"/>
                  </a:lnTo>
                  <a:lnTo>
                    <a:pt x="115879" y="193040"/>
                  </a:lnTo>
                  <a:lnTo>
                    <a:pt x="109903" y="190500"/>
                  </a:lnTo>
                  <a:lnTo>
                    <a:pt x="107342" y="190500"/>
                  </a:lnTo>
                  <a:lnTo>
                    <a:pt x="111118" y="181610"/>
                  </a:lnTo>
                  <a:lnTo>
                    <a:pt x="111452" y="179070"/>
                  </a:lnTo>
                  <a:lnTo>
                    <a:pt x="104519" y="179070"/>
                  </a:lnTo>
                  <a:lnTo>
                    <a:pt x="101391" y="173990"/>
                  </a:lnTo>
                  <a:lnTo>
                    <a:pt x="106360" y="170180"/>
                  </a:lnTo>
                  <a:lnTo>
                    <a:pt x="107052" y="167640"/>
                  </a:lnTo>
                  <a:lnTo>
                    <a:pt x="99539" y="167640"/>
                  </a:lnTo>
                  <a:lnTo>
                    <a:pt x="102619" y="162560"/>
                  </a:lnTo>
                  <a:lnTo>
                    <a:pt x="101815" y="154940"/>
                  </a:lnTo>
                  <a:lnTo>
                    <a:pt x="105785" y="148705"/>
                  </a:lnTo>
                  <a:lnTo>
                    <a:pt x="105729" y="148535"/>
                  </a:lnTo>
                  <a:lnTo>
                    <a:pt x="99898" y="146050"/>
                  </a:lnTo>
                  <a:close/>
                </a:path>
                <a:path w="424180" h="292100">
                  <a:moveTo>
                    <a:pt x="264361" y="194310"/>
                  </a:moveTo>
                  <a:lnTo>
                    <a:pt x="258826" y="200660"/>
                  </a:lnTo>
                  <a:lnTo>
                    <a:pt x="261394" y="207010"/>
                  </a:lnTo>
                  <a:lnTo>
                    <a:pt x="262817" y="210820"/>
                  </a:lnTo>
                  <a:lnTo>
                    <a:pt x="265599" y="218440"/>
                  </a:lnTo>
                  <a:lnTo>
                    <a:pt x="268487" y="226060"/>
                  </a:lnTo>
                  <a:lnTo>
                    <a:pt x="270227" y="228600"/>
                  </a:lnTo>
                  <a:lnTo>
                    <a:pt x="273922" y="226060"/>
                  </a:lnTo>
                  <a:lnTo>
                    <a:pt x="313512" y="226060"/>
                  </a:lnTo>
                  <a:lnTo>
                    <a:pt x="316283" y="218440"/>
                  </a:lnTo>
                  <a:lnTo>
                    <a:pt x="313463" y="217170"/>
                  </a:lnTo>
                  <a:lnTo>
                    <a:pt x="308126" y="214630"/>
                  </a:lnTo>
                  <a:lnTo>
                    <a:pt x="307639" y="213360"/>
                  </a:lnTo>
                  <a:lnTo>
                    <a:pt x="284910" y="213360"/>
                  </a:lnTo>
                  <a:lnTo>
                    <a:pt x="285111" y="212090"/>
                  </a:lnTo>
                  <a:lnTo>
                    <a:pt x="277902" y="212090"/>
                  </a:lnTo>
                  <a:lnTo>
                    <a:pt x="273228" y="210820"/>
                  </a:lnTo>
                  <a:lnTo>
                    <a:pt x="264361" y="194310"/>
                  </a:lnTo>
                  <a:close/>
                </a:path>
                <a:path w="424180" h="292100">
                  <a:moveTo>
                    <a:pt x="407154" y="196850"/>
                  </a:moveTo>
                  <a:lnTo>
                    <a:pt x="319933" y="196850"/>
                  </a:lnTo>
                  <a:lnTo>
                    <a:pt x="324368" y="201930"/>
                  </a:lnTo>
                  <a:lnTo>
                    <a:pt x="332727" y="218440"/>
                  </a:lnTo>
                  <a:lnTo>
                    <a:pt x="334074" y="214630"/>
                  </a:lnTo>
                  <a:lnTo>
                    <a:pt x="336925" y="213360"/>
                  </a:lnTo>
                  <a:lnTo>
                    <a:pt x="403006" y="213360"/>
                  </a:lnTo>
                  <a:lnTo>
                    <a:pt x="407140" y="210820"/>
                  </a:lnTo>
                  <a:lnTo>
                    <a:pt x="410228" y="210820"/>
                  </a:lnTo>
                  <a:lnTo>
                    <a:pt x="410207" y="208280"/>
                  </a:lnTo>
                  <a:lnTo>
                    <a:pt x="407980" y="199390"/>
                  </a:lnTo>
                  <a:lnTo>
                    <a:pt x="407154" y="196850"/>
                  </a:lnTo>
                  <a:close/>
                </a:path>
                <a:path w="424180" h="292100">
                  <a:moveTo>
                    <a:pt x="410228" y="210820"/>
                  </a:moveTo>
                  <a:lnTo>
                    <a:pt x="407140" y="210820"/>
                  </a:lnTo>
                  <a:lnTo>
                    <a:pt x="406948" y="217170"/>
                  </a:lnTo>
                  <a:lnTo>
                    <a:pt x="410293" y="218440"/>
                  </a:lnTo>
                  <a:lnTo>
                    <a:pt x="410228" y="210820"/>
                  </a:lnTo>
                  <a:close/>
                </a:path>
                <a:path w="424180" h="292100">
                  <a:moveTo>
                    <a:pt x="83433" y="207010"/>
                  </a:moveTo>
                  <a:lnTo>
                    <a:pt x="73479" y="207010"/>
                  </a:lnTo>
                  <a:lnTo>
                    <a:pt x="75210" y="208280"/>
                  </a:lnTo>
                  <a:lnTo>
                    <a:pt x="74871" y="212090"/>
                  </a:lnTo>
                  <a:lnTo>
                    <a:pt x="75241" y="213360"/>
                  </a:lnTo>
                  <a:lnTo>
                    <a:pt x="83433" y="207010"/>
                  </a:lnTo>
                  <a:close/>
                </a:path>
                <a:path w="424180" h="292100">
                  <a:moveTo>
                    <a:pt x="293877" y="201930"/>
                  </a:moveTo>
                  <a:lnTo>
                    <a:pt x="295305" y="213360"/>
                  </a:lnTo>
                  <a:lnTo>
                    <a:pt x="307639" y="213360"/>
                  </a:lnTo>
                  <a:lnTo>
                    <a:pt x="306666" y="210820"/>
                  </a:lnTo>
                  <a:lnTo>
                    <a:pt x="304600" y="207010"/>
                  </a:lnTo>
                  <a:lnTo>
                    <a:pt x="297444" y="203200"/>
                  </a:lnTo>
                  <a:lnTo>
                    <a:pt x="293877" y="201930"/>
                  </a:lnTo>
                  <a:close/>
                </a:path>
                <a:path w="424180" h="292100">
                  <a:moveTo>
                    <a:pt x="196488" y="180340"/>
                  </a:moveTo>
                  <a:lnTo>
                    <a:pt x="120084" y="180340"/>
                  </a:lnTo>
                  <a:lnTo>
                    <a:pt x="121473" y="181610"/>
                  </a:lnTo>
                  <a:lnTo>
                    <a:pt x="122492" y="189230"/>
                  </a:lnTo>
                  <a:lnTo>
                    <a:pt x="124896" y="195580"/>
                  </a:lnTo>
                  <a:lnTo>
                    <a:pt x="127704" y="201930"/>
                  </a:lnTo>
                  <a:lnTo>
                    <a:pt x="129938" y="208280"/>
                  </a:lnTo>
                  <a:lnTo>
                    <a:pt x="134201" y="212090"/>
                  </a:lnTo>
                  <a:lnTo>
                    <a:pt x="131909" y="204470"/>
                  </a:lnTo>
                  <a:lnTo>
                    <a:pt x="201321" y="204470"/>
                  </a:lnTo>
                  <a:lnTo>
                    <a:pt x="201109" y="203200"/>
                  </a:lnTo>
                  <a:lnTo>
                    <a:pt x="198299" y="194310"/>
                  </a:lnTo>
                  <a:lnTo>
                    <a:pt x="196159" y="186690"/>
                  </a:lnTo>
                  <a:lnTo>
                    <a:pt x="196488" y="180340"/>
                  </a:lnTo>
                  <a:close/>
                </a:path>
                <a:path w="424180" h="292100">
                  <a:moveTo>
                    <a:pt x="201955" y="208280"/>
                  </a:moveTo>
                  <a:lnTo>
                    <a:pt x="198115" y="208280"/>
                  </a:lnTo>
                  <a:lnTo>
                    <a:pt x="202589" y="212090"/>
                  </a:lnTo>
                  <a:lnTo>
                    <a:pt x="201955" y="208280"/>
                  </a:lnTo>
                  <a:close/>
                </a:path>
                <a:path w="424180" h="292100">
                  <a:moveTo>
                    <a:pt x="287119" y="199390"/>
                  </a:moveTo>
                  <a:lnTo>
                    <a:pt x="277089" y="201930"/>
                  </a:lnTo>
                  <a:lnTo>
                    <a:pt x="278719" y="207010"/>
                  </a:lnTo>
                  <a:lnTo>
                    <a:pt x="277929" y="212090"/>
                  </a:lnTo>
                  <a:lnTo>
                    <a:pt x="285111" y="212090"/>
                  </a:lnTo>
                  <a:lnTo>
                    <a:pt x="287119" y="199390"/>
                  </a:lnTo>
                  <a:close/>
                </a:path>
                <a:path w="424180" h="292100">
                  <a:moveTo>
                    <a:pt x="412546" y="172720"/>
                  </a:moveTo>
                  <a:lnTo>
                    <a:pt x="303040" y="172720"/>
                  </a:lnTo>
                  <a:lnTo>
                    <a:pt x="307973" y="181610"/>
                  </a:lnTo>
                  <a:lnTo>
                    <a:pt x="312830" y="198120"/>
                  </a:lnTo>
                  <a:lnTo>
                    <a:pt x="316534" y="212090"/>
                  </a:lnTo>
                  <a:lnTo>
                    <a:pt x="318008" y="207010"/>
                  </a:lnTo>
                  <a:lnTo>
                    <a:pt x="319933" y="196850"/>
                  </a:lnTo>
                  <a:lnTo>
                    <a:pt x="407154" y="196850"/>
                  </a:lnTo>
                  <a:lnTo>
                    <a:pt x="405089" y="190500"/>
                  </a:lnTo>
                  <a:lnTo>
                    <a:pt x="403006" y="181610"/>
                  </a:lnTo>
                  <a:lnTo>
                    <a:pt x="404587" y="173990"/>
                  </a:lnTo>
                  <a:lnTo>
                    <a:pt x="412752" y="173990"/>
                  </a:lnTo>
                  <a:lnTo>
                    <a:pt x="412546" y="172720"/>
                  </a:lnTo>
                  <a:close/>
                </a:path>
                <a:path w="424180" h="292100">
                  <a:moveTo>
                    <a:pt x="104070" y="203200"/>
                  </a:moveTo>
                  <a:lnTo>
                    <a:pt x="92780" y="203200"/>
                  </a:lnTo>
                  <a:lnTo>
                    <a:pt x="89583" y="209550"/>
                  </a:lnTo>
                  <a:lnTo>
                    <a:pt x="89213" y="210820"/>
                  </a:lnTo>
                  <a:lnTo>
                    <a:pt x="94849" y="208280"/>
                  </a:lnTo>
                  <a:lnTo>
                    <a:pt x="101103" y="207010"/>
                  </a:lnTo>
                  <a:lnTo>
                    <a:pt x="104070" y="203200"/>
                  </a:lnTo>
                  <a:close/>
                </a:path>
                <a:path w="424180" h="292100">
                  <a:moveTo>
                    <a:pt x="111915" y="201930"/>
                  </a:moveTo>
                  <a:lnTo>
                    <a:pt x="105059" y="201930"/>
                  </a:lnTo>
                  <a:lnTo>
                    <a:pt x="106107" y="203200"/>
                  </a:lnTo>
                  <a:lnTo>
                    <a:pt x="106520" y="205740"/>
                  </a:lnTo>
                  <a:lnTo>
                    <a:pt x="106311" y="207010"/>
                  </a:lnTo>
                  <a:lnTo>
                    <a:pt x="108981" y="205740"/>
                  </a:lnTo>
                  <a:lnTo>
                    <a:pt x="111915" y="201930"/>
                  </a:lnTo>
                  <a:close/>
                </a:path>
                <a:path w="424180" h="292100">
                  <a:moveTo>
                    <a:pt x="303024" y="193040"/>
                  </a:moveTo>
                  <a:lnTo>
                    <a:pt x="293901" y="193040"/>
                  </a:lnTo>
                  <a:lnTo>
                    <a:pt x="298385" y="194310"/>
                  </a:lnTo>
                  <a:lnTo>
                    <a:pt x="300573" y="204470"/>
                  </a:lnTo>
                  <a:lnTo>
                    <a:pt x="302449" y="199390"/>
                  </a:lnTo>
                  <a:lnTo>
                    <a:pt x="303024" y="193040"/>
                  </a:lnTo>
                  <a:close/>
                </a:path>
                <a:path w="424180" h="292100">
                  <a:moveTo>
                    <a:pt x="211161" y="176530"/>
                  </a:moveTo>
                  <a:lnTo>
                    <a:pt x="198255" y="176530"/>
                  </a:lnTo>
                  <a:lnTo>
                    <a:pt x="198105" y="182880"/>
                  </a:lnTo>
                  <a:lnTo>
                    <a:pt x="201057" y="185420"/>
                  </a:lnTo>
                  <a:lnTo>
                    <a:pt x="204105" y="200660"/>
                  </a:lnTo>
                  <a:lnTo>
                    <a:pt x="205783" y="201930"/>
                  </a:lnTo>
                  <a:lnTo>
                    <a:pt x="205925" y="200660"/>
                  </a:lnTo>
                  <a:lnTo>
                    <a:pt x="205126" y="195580"/>
                  </a:lnTo>
                  <a:lnTo>
                    <a:pt x="206961" y="195580"/>
                  </a:lnTo>
                  <a:lnTo>
                    <a:pt x="208734" y="179070"/>
                  </a:lnTo>
                  <a:lnTo>
                    <a:pt x="211989" y="179070"/>
                  </a:lnTo>
                  <a:lnTo>
                    <a:pt x="211161" y="176530"/>
                  </a:lnTo>
                  <a:close/>
                </a:path>
                <a:path w="424180" h="292100">
                  <a:moveTo>
                    <a:pt x="293217" y="196850"/>
                  </a:moveTo>
                  <a:lnTo>
                    <a:pt x="283058" y="196850"/>
                  </a:lnTo>
                  <a:lnTo>
                    <a:pt x="287924" y="198120"/>
                  </a:lnTo>
                  <a:lnTo>
                    <a:pt x="290661" y="201930"/>
                  </a:lnTo>
                  <a:lnTo>
                    <a:pt x="292307" y="201930"/>
                  </a:lnTo>
                  <a:lnTo>
                    <a:pt x="293217" y="196850"/>
                  </a:lnTo>
                  <a:close/>
                </a:path>
                <a:path w="424180" h="292100">
                  <a:moveTo>
                    <a:pt x="267302" y="187960"/>
                  </a:moveTo>
                  <a:lnTo>
                    <a:pt x="248556" y="187960"/>
                  </a:lnTo>
                  <a:lnTo>
                    <a:pt x="253249" y="189230"/>
                  </a:lnTo>
                  <a:lnTo>
                    <a:pt x="255550" y="195580"/>
                  </a:lnTo>
                  <a:lnTo>
                    <a:pt x="258491" y="199390"/>
                  </a:lnTo>
                  <a:lnTo>
                    <a:pt x="265107" y="191770"/>
                  </a:lnTo>
                  <a:lnTo>
                    <a:pt x="267302" y="187960"/>
                  </a:lnTo>
                  <a:close/>
                </a:path>
                <a:path w="424180" h="292100">
                  <a:moveTo>
                    <a:pt x="301795" y="186690"/>
                  </a:moveTo>
                  <a:lnTo>
                    <a:pt x="268033" y="186690"/>
                  </a:lnTo>
                  <a:lnTo>
                    <a:pt x="271025" y="196850"/>
                  </a:lnTo>
                  <a:lnTo>
                    <a:pt x="278158" y="198120"/>
                  </a:lnTo>
                  <a:lnTo>
                    <a:pt x="280838" y="196850"/>
                  </a:lnTo>
                  <a:lnTo>
                    <a:pt x="293217" y="196850"/>
                  </a:lnTo>
                  <a:lnTo>
                    <a:pt x="293901" y="193040"/>
                  </a:lnTo>
                  <a:lnTo>
                    <a:pt x="303024" y="193040"/>
                  </a:lnTo>
                  <a:lnTo>
                    <a:pt x="301795" y="186690"/>
                  </a:lnTo>
                  <a:close/>
                </a:path>
                <a:path w="424180" h="292100">
                  <a:moveTo>
                    <a:pt x="411806" y="162560"/>
                  </a:moveTo>
                  <a:lnTo>
                    <a:pt x="208142" y="162560"/>
                  </a:lnTo>
                  <a:lnTo>
                    <a:pt x="213882" y="165100"/>
                  </a:lnTo>
                  <a:lnTo>
                    <a:pt x="217435" y="172720"/>
                  </a:lnTo>
                  <a:lnTo>
                    <a:pt x="218754" y="181610"/>
                  </a:lnTo>
                  <a:lnTo>
                    <a:pt x="217789" y="185420"/>
                  </a:lnTo>
                  <a:lnTo>
                    <a:pt x="219042" y="194310"/>
                  </a:lnTo>
                  <a:lnTo>
                    <a:pt x="221504" y="196850"/>
                  </a:lnTo>
                  <a:lnTo>
                    <a:pt x="235096" y="196850"/>
                  </a:lnTo>
                  <a:lnTo>
                    <a:pt x="234473" y="186690"/>
                  </a:lnTo>
                  <a:lnTo>
                    <a:pt x="301795" y="186690"/>
                  </a:lnTo>
                  <a:lnTo>
                    <a:pt x="301040" y="179070"/>
                  </a:lnTo>
                  <a:lnTo>
                    <a:pt x="303040" y="172720"/>
                  </a:lnTo>
                  <a:lnTo>
                    <a:pt x="412546" y="172720"/>
                  </a:lnTo>
                  <a:lnTo>
                    <a:pt x="412134" y="170180"/>
                  </a:lnTo>
                  <a:lnTo>
                    <a:pt x="411806" y="162560"/>
                  </a:lnTo>
                  <a:close/>
                </a:path>
                <a:path w="424180" h="292100">
                  <a:moveTo>
                    <a:pt x="268033" y="186690"/>
                  </a:moveTo>
                  <a:lnTo>
                    <a:pt x="234473" y="186690"/>
                  </a:lnTo>
                  <a:lnTo>
                    <a:pt x="242994" y="194310"/>
                  </a:lnTo>
                  <a:lnTo>
                    <a:pt x="242733" y="194310"/>
                  </a:lnTo>
                  <a:lnTo>
                    <a:pt x="247135" y="196850"/>
                  </a:lnTo>
                  <a:lnTo>
                    <a:pt x="248037" y="187960"/>
                  </a:lnTo>
                  <a:lnTo>
                    <a:pt x="267302" y="187960"/>
                  </a:lnTo>
                  <a:lnTo>
                    <a:pt x="268033" y="186690"/>
                  </a:lnTo>
                  <a:close/>
                </a:path>
                <a:path w="424180" h="292100">
                  <a:moveTo>
                    <a:pt x="412752" y="173990"/>
                  </a:moveTo>
                  <a:lnTo>
                    <a:pt x="404587" y="173990"/>
                  </a:lnTo>
                  <a:lnTo>
                    <a:pt x="410657" y="185420"/>
                  </a:lnTo>
                  <a:lnTo>
                    <a:pt x="412061" y="182880"/>
                  </a:lnTo>
                  <a:lnTo>
                    <a:pt x="413164" y="176530"/>
                  </a:lnTo>
                  <a:lnTo>
                    <a:pt x="412752" y="173990"/>
                  </a:lnTo>
                  <a:close/>
                </a:path>
                <a:path w="424180" h="292100">
                  <a:moveTo>
                    <a:pt x="412723" y="160020"/>
                  </a:moveTo>
                  <a:lnTo>
                    <a:pt x="117342" y="160020"/>
                  </a:lnTo>
                  <a:lnTo>
                    <a:pt x="116143" y="180340"/>
                  </a:lnTo>
                  <a:lnTo>
                    <a:pt x="117139" y="182880"/>
                  </a:lnTo>
                  <a:lnTo>
                    <a:pt x="117139" y="180340"/>
                  </a:lnTo>
                  <a:lnTo>
                    <a:pt x="196488" y="180340"/>
                  </a:lnTo>
                  <a:lnTo>
                    <a:pt x="196686" y="176530"/>
                  </a:lnTo>
                  <a:lnTo>
                    <a:pt x="211161" y="176530"/>
                  </a:lnTo>
                  <a:lnTo>
                    <a:pt x="207433" y="165100"/>
                  </a:lnTo>
                  <a:lnTo>
                    <a:pt x="208142" y="162560"/>
                  </a:lnTo>
                  <a:lnTo>
                    <a:pt x="411806" y="162560"/>
                  </a:lnTo>
                  <a:lnTo>
                    <a:pt x="412723" y="160020"/>
                  </a:lnTo>
                  <a:close/>
                </a:path>
                <a:path w="424180" h="292100">
                  <a:moveTo>
                    <a:pt x="111718" y="177050"/>
                  </a:moveTo>
                  <a:lnTo>
                    <a:pt x="104519" y="179070"/>
                  </a:lnTo>
                  <a:lnTo>
                    <a:pt x="111452" y="179070"/>
                  </a:lnTo>
                  <a:lnTo>
                    <a:pt x="111718" y="177050"/>
                  </a:lnTo>
                  <a:close/>
                </a:path>
                <a:path w="424180" h="292100">
                  <a:moveTo>
                    <a:pt x="112121" y="173990"/>
                  </a:moveTo>
                  <a:lnTo>
                    <a:pt x="111718" y="177050"/>
                  </a:lnTo>
                  <a:lnTo>
                    <a:pt x="113575" y="176530"/>
                  </a:lnTo>
                  <a:lnTo>
                    <a:pt x="112121" y="173990"/>
                  </a:lnTo>
                  <a:close/>
                </a:path>
                <a:path w="424180" h="292100">
                  <a:moveTo>
                    <a:pt x="107398" y="166370"/>
                  </a:moveTo>
                  <a:lnTo>
                    <a:pt x="99539" y="167640"/>
                  </a:lnTo>
                  <a:lnTo>
                    <a:pt x="107052" y="167640"/>
                  </a:lnTo>
                  <a:lnTo>
                    <a:pt x="107398" y="166370"/>
                  </a:lnTo>
                  <a:close/>
                </a:path>
                <a:path w="424180" h="292100">
                  <a:moveTo>
                    <a:pt x="408742" y="134620"/>
                  </a:moveTo>
                  <a:lnTo>
                    <a:pt x="101459" y="134620"/>
                  </a:lnTo>
                  <a:lnTo>
                    <a:pt x="102595" y="137160"/>
                  </a:lnTo>
                  <a:lnTo>
                    <a:pt x="103325" y="140970"/>
                  </a:lnTo>
                  <a:lnTo>
                    <a:pt x="105920" y="142240"/>
                  </a:lnTo>
                  <a:lnTo>
                    <a:pt x="105332" y="147320"/>
                  </a:lnTo>
                  <a:lnTo>
                    <a:pt x="106576" y="151130"/>
                  </a:lnTo>
                  <a:lnTo>
                    <a:pt x="105988" y="154940"/>
                  </a:lnTo>
                  <a:lnTo>
                    <a:pt x="108175" y="158750"/>
                  </a:lnTo>
                  <a:lnTo>
                    <a:pt x="109192" y="162560"/>
                  </a:lnTo>
                  <a:lnTo>
                    <a:pt x="110377" y="162560"/>
                  </a:lnTo>
                  <a:lnTo>
                    <a:pt x="113070" y="160020"/>
                  </a:lnTo>
                  <a:lnTo>
                    <a:pt x="412723" y="160020"/>
                  </a:lnTo>
                  <a:lnTo>
                    <a:pt x="415015" y="153670"/>
                  </a:lnTo>
                  <a:lnTo>
                    <a:pt x="415563" y="144780"/>
                  </a:lnTo>
                  <a:lnTo>
                    <a:pt x="410139" y="137160"/>
                  </a:lnTo>
                  <a:lnTo>
                    <a:pt x="408742" y="134620"/>
                  </a:lnTo>
                  <a:close/>
                </a:path>
                <a:path w="424180" h="292100">
                  <a:moveTo>
                    <a:pt x="420527" y="119380"/>
                  </a:moveTo>
                  <a:lnTo>
                    <a:pt x="407410" y="119380"/>
                  </a:lnTo>
                  <a:lnTo>
                    <a:pt x="412925" y="124460"/>
                  </a:lnTo>
                  <a:lnTo>
                    <a:pt x="415087" y="137160"/>
                  </a:lnTo>
                  <a:lnTo>
                    <a:pt x="424142" y="135890"/>
                  </a:lnTo>
                  <a:lnTo>
                    <a:pt x="422126" y="127000"/>
                  </a:lnTo>
                  <a:lnTo>
                    <a:pt x="420527" y="119380"/>
                  </a:lnTo>
                  <a:close/>
                </a:path>
                <a:path w="424180" h="292100">
                  <a:moveTo>
                    <a:pt x="420260" y="118110"/>
                  </a:moveTo>
                  <a:lnTo>
                    <a:pt x="93914" y="118110"/>
                  </a:lnTo>
                  <a:lnTo>
                    <a:pt x="101982" y="119380"/>
                  </a:lnTo>
                  <a:lnTo>
                    <a:pt x="95686" y="129540"/>
                  </a:lnTo>
                  <a:lnTo>
                    <a:pt x="97648" y="135890"/>
                  </a:lnTo>
                  <a:lnTo>
                    <a:pt x="101459" y="134620"/>
                  </a:lnTo>
                  <a:lnTo>
                    <a:pt x="408742" y="134620"/>
                  </a:lnTo>
                  <a:lnTo>
                    <a:pt x="405251" y="128270"/>
                  </a:lnTo>
                  <a:lnTo>
                    <a:pt x="407410" y="119380"/>
                  </a:lnTo>
                  <a:lnTo>
                    <a:pt x="420527" y="119380"/>
                  </a:lnTo>
                  <a:lnTo>
                    <a:pt x="420260" y="118110"/>
                  </a:lnTo>
                  <a:close/>
                </a:path>
                <a:path w="424180" h="292100">
                  <a:moveTo>
                    <a:pt x="418195" y="110490"/>
                  </a:moveTo>
                  <a:lnTo>
                    <a:pt x="81897" y="110490"/>
                  </a:lnTo>
                  <a:lnTo>
                    <a:pt x="84835" y="115570"/>
                  </a:lnTo>
                  <a:lnTo>
                    <a:pt x="86198" y="120650"/>
                  </a:lnTo>
                  <a:lnTo>
                    <a:pt x="88414" y="121920"/>
                  </a:lnTo>
                  <a:lnTo>
                    <a:pt x="93914" y="118110"/>
                  </a:lnTo>
                  <a:lnTo>
                    <a:pt x="420260" y="118110"/>
                  </a:lnTo>
                  <a:lnTo>
                    <a:pt x="419727" y="115570"/>
                  </a:lnTo>
                  <a:lnTo>
                    <a:pt x="418195" y="110490"/>
                  </a:lnTo>
                  <a:close/>
                </a:path>
                <a:path w="424180" h="292100">
                  <a:moveTo>
                    <a:pt x="77433" y="107950"/>
                  </a:moveTo>
                  <a:lnTo>
                    <a:pt x="61624" y="107950"/>
                  </a:lnTo>
                  <a:lnTo>
                    <a:pt x="63785" y="110490"/>
                  </a:lnTo>
                  <a:lnTo>
                    <a:pt x="63392" y="115570"/>
                  </a:lnTo>
                  <a:lnTo>
                    <a:pt x="65168" y="118110"/>
                  </a:lnTo>
                  <a:lnTo>
                    <a:pt x="69106" y="115570"/>
                  </a:lnTo>
                  <a:lnTo>
                    <a:pt x="67328" y="110490"/>
                  </a:lnTo>
                  <a:lnTo>
                    <a:pt x="70481" y="109220"/>
                  </a:lnTo>
                  <a:lnTo>
                    <a:pt x="78011" y="109220"/>
                  </a:lnTo>
                  <a:lnTo>
                    <a:pt x="77433" y="107950"/>
                  </a:lnTo>
                  <a:close/>
                </a:path>
                <a:path w="424180" h="292100">
                  <a:moveTo>
                    <a:pt x="407495" y="91440"/>
                  </a:moveTo>
                  <a:lnTo>
                    <a:pt x="102332" y="91440"/>
                  </a:lnTo>
                  <a:lnTo>
                    <a:pt x="101225" y="95250"/>
                  </a:lnTo>
                  <a:lnTo>
                    <a:pt x="99325" y="96520"/>
                  </a:lnTo>
                  <a:lnTo>
                    <a:pt x="89509" y="96520"/>
                  </a:lnTo>
                  <a:lnTo>
                    <a:pt x="89462" y="100330"/>
                  </a:lnTo>
                  <a:lnTo>
                    <a:pt x="87814" y="104140"/>
                  </a:lnTo>
                  <a:lnTo>
                    <a:pt x="80758" y="104140"/>
                  </a:lnTo>
                  <a:lnTo>
                    <a:pt x="79177" y="106680"/>
                  </a:lnTo>
                  <a:lnTo>
                    <a:pt x="79187" y="107950"/>
                  </a:lnTo>
                  <a:lnTo>
                    <a:pt x="78011" y="109220"/>
                  </a:lnTo>
                  <a:lnTo>
                    <a:pt x="70481" y="109220"/>
                  </a:lnTo>
                  <a:lnTo>
                    <a:pt x="74189" y="111760"/>
                  </a:lnTo>
                  <a:lnTo>
                    <a:pt x="74624" y="115570"/>
                  </a:lnTo>
                  <a:lnTo>
                    <a:pt x="75842" y="115570"/>
                  </a:lnTo>
                  <a:lnTo>
                    <a:pt x="81897" y="110490"/>
                  </a:lnTo>
                  <a:lnTo>
                    <a:pt x="418195" y="110490"/>
                  </a:lnTo>
                  <a:lnTo>
                    <a:pt x="416663" y="105410"/>
                  </a:lnTo>
                  <a:lnTo>
                    <a:pt x="412652" y="96520"/>
                  </a:lnTo>
                  <a:lnTo>
                    <a:pt x="407495" y="91440"/>
                  </a:lnTo>
                  <a:close/>
                </a:path>
                <a:path w="424180" h="292100">
                  <a:moveTo>
                    <a:pt x="15357" y="95250"/>
                  </a:moveTo>
                  <a:lnTo>
                    <a:pt x="19818" y="100330"/>
                  </a:lnTo>
                  <a:lnTo>
                    <a:pt x="32278" y="102870"/>
                  </a:lnTo>
                  <a:lnTo>
                    <a:pt x="46023" y="105410"/>
                  </a:lnTo>
                  <a:lnTo>
                    <a:pt x="54337" y="113030"/>
                  </a:lnTo>
                  <a:lnTo>
                    <a:pt x="58273" y="113030"/>
                  </a:lnTo>
                  <a:lnTo>
                    <a:pt x="57089" y="107950"/>
                  </a:lnTo>
                  <a:lnTo>
                    <a:pt x="77433" y="107950"/>
                  </a:lnTo>
                  <a:lnTo>
                    <a:pt x="75699" y="104140"/>
                  </a:lnTo>
                  <a:lnTo>
                    <a:pt x="68685" y="104140"/>
                  </a:lnTo>
                  <a:lnTo>
                    <a:pt x="62093" y="102870"/>
                  </a:lnTo>
                  <a:lnTo>
                    <a:pt x="63826" y="96520"/>
                  </a:lnTo>
                  <a:lnTo>
                    <a:pt x="23626" y="96520"/>
                  </a:lnTo>
                  <a:lnTo>
                    <a:pt x="15357" y="95250"/>
                  </a:lnTo>
                  <a:close/>
                </a:path>
                <a:path w="424180" h="292100">
                  <a:moveTo>
                    <a:pt x="399139" y="83820"/>
                  </a:moveTo>
                  <a:lnTo>
                    <a:pt x="32091" y="83820"/>
                  </a:lnTo>
                  <a:lnTo>
                    <a:pt x="34650" y="87630"/>
                  </a:lnTo>
                  <a:lnTo>
                    <a:pt x="30123" y="93980"/>
                  </a:lnTo>
                  <a:lnTo>
                    <a:pt x="23626" y="96520"/>
                  </a:lnTo>
                  <a:lnTo>
                    <a:pt x="63826" y="96520"/>
                  </a:lnTo>
                  <a:lnTo>
                    <a:pt x="68453" y="99060"/>
                  </a:lnTo>
                  <a:lnTo>
                    <a:pt x="71054" y="100330"/>
                  </a:lnTo>
                  <a:lnTo>
                    <a:pt x="76877" y="102870"/>
                  </a:lnTo>
                  <a:lnTo>
                    <a:pt x="76943" y="100330"/>
                  </a:lnTo>
                  <a:lnTo>
                    <a:pt x="78370" y="93980"/>
                  </a:lnTo>
                  <a:lnTo>
                    <a:pt x="85966" y="93980"/>
                  </a:lnTo>
                  <a:lnTo>
                    <a:pt x="85966" y="91440"/>
                  </a:lnTo>
                  <a:lnTo>
                    <a:pt x="407495" y="91440"/>
                  </a:lnTo>
                  <a:lnTo>
                    <a:pt x="404916" y="88900"/>
                  </a:lnTo>
                  <a:lnTo>
                    <a:pt x="399139" y="83820"/>
                  </a:lnTo>
                  <a:close/>
                </a:path>
                <a:path w="424180" h="292100">
                  <a:moveTo>
                    <a:pt x="85966" y="93980"/>
                  </a:moveTo>
                  <a:lnTo>
                    <a:pt x="78370" y="93980"/>
                  </a:lnTo>
                  <a:lnTo>
                    <a:pt x="80988" y="96520"/>
                  </a:lnTo>
                  <a:lnTo>
                    <a:pt x="82670" y="101600"/>
                  </a:lnTo>
                  <a:lnTo>
                    <a:pt x="85218" y="101600"/>
                  </a:lnTo>
                  <a:lnTo>
                    <a:pt x="87028" y="100330"/>
                  </a:lnTo>
                  <a:lnTo>
                    <a:pt x="85966" y="97790"/>
                  </a:lnTo>
                  <a:lnTo>
                    <a:pt x="85966" y="93980"/>
                  </a:lnTo>
                  <a:close/>
                </a:path>
                <a:path w="424180" h="292100">
                  <a:moveTo>
                    <a:pt x="102332" y="91440"/>
                  </a:moveTo>
                  <a:lnTo>
                    <a:pt x="85966" y="91440"/>
                  </a:lnTo>
                  <a:lnTo>
                    <a:pt x="89302" y="92710"/>
                  </a:lnTo>
                  <a:lnTo>
                    <a:pt x="96905" y="93980"/>
                  </a:lnTo>
                  <a:lnTo>
                    <a:pt x="98280" y="92710"/>
                  </a:lnTo>
                  <a:lnTo>
                    <a:pt x="102332" y="91440"/>
                  </a:lnTo>
                  <a:close/>
                </a:path>
                <a:path w="424180" h="292100">
                  <a:moveTo>
                    <a:pt x="29421" y="86360"/>
                  </a:moveTo>
                  <a:lnTo>
                    <a:pt x="11667" y="86360"/>
                  </a:lnTo>
                  <a:lnTo>
                    <a:pt x="19224" y="92710"/>
                  </a:lnTo>
                  <a:lnTo>
                    <a:pt x="24347" y="87630"/>
                  </a:lnTo>
                  <a:lnTo>
                    <a:pt x="28087" y="87630"/>
                  </a:lnTo>
                  <a:lnTo>
                    <a:pt x="29421" y="86360"/>
                  </a:lnTo>
                  <a:close/>
                </a:path>
                <a:path w="424180" h="292100">
                  <a:moveTo>
                    <a:pt x="67527" y="20320"/>
                  </a:moveTo>
                  <a:lnTo>
                    <a:pt x="31785" y="50800"/>
                  </a:lnTo>
                  <a:lnTo>
                    <a:pt x="29138" y="50800"/>
                  </a:lnTo>
                  <a:lnTo>
                    <a:pt x="22958" y="55880"/>
                  </a:lnTo>
                  <a:lnTo>
                    <a:pt x="15726" y="59690"/>
                  </a:lnTo>
                  <a:lnTo>
                    <a:pt x="394" y="66040"/>
                  </a:lnTo>
                  <a:lnTo>
                    <a:pt x="0" y="68580"/>
                  </a:lnTo>
                  <a:lnTo>
                    <a:pt x="985" y="69850"/>
                  </a:lnTo>
                  <a:lnTo>
                    <a:pt x="985" y="72390"/>
                  </a:lnTo>
                  <a:lnTo>
                    <a:pt x="6888" y="73660"/>
                  </a:lnTo>
                  <a:lnTo>
                    <a:pt x="1567" y="83820"/>
                  </a:lnTo>
                  <a:lnTo>
                    <a:pt x="5562" y="88900"/>
                  </a:lnTo>
                  <a:lnTo>
                    <a:pt x="11667" y="86360"/>
                  </a:lnTo>
                  <a:lnTo>
                    <a:pt x="29421" y="86360"/>
                  </a:lnTo>
                  <a:lnTo>
                    <a:pt x="32091" y="83820"/>
                  </a:lnTo>
                  <a:lnTo>
                    <a:pt x="399139" y="83820"/>
                  </a:lnTo>
                  <a:lnTo>
                    <a:pt x="397695" y="82550"/>
                  </a:lnTo>
                  <a:lnTo>
                    <a:pt x="391505" y="73660"/>
                  </a:lnTo>
                  <a:lnTo>
                    <a:pt x="386865" y="64770"/>
                  </a:lnTo>
                  <a:lnTo>
                    <a:pt x="47555" y="64770"/>
                  </a:lnTo>
                  <a:lnTo>
                    <a:pt x="47025" y="61816"/>
                  </a:lnTo>
                  <a:lnTo>
                    <a:pt x="36350" y="59690"/>
                  </a:lnTo>
                  <a:lnTo>
                    <a:pt x="36157" y="57150"/>
                  </a:lnTo>
                  <a:lnTo>
                    <a:pt x="38493" y="53340"/>
                  </a:lnTo>
                  <a:lnTo>
                    <a:pt x="42216" y="52070"/>
                  </a:lnTo>
                  <a:lnTo>
                    <a:pt x="106510" y="52070"/>
                  </a:lnTo>
                  <a:lnTo>
                    <a:pt x="105832" y="47035"/>
                  </a:lnTo>
                  <a:lnTo>
                    <a:pt x="102021" y="45720"/>
                  </a:lnTo>
                  <a:lnTo>
                    <a:pt x="104032" y="43180"/>
                  </a:lnTo>
                  <a:lnTo>
                    <a:pt x="96493" y="43180"/>
                  </a:lnTo>
                  <a:lnTo>
                    <a:pt x="101207" y="36830"/>
                  </a:lnTo>
                  <a:lnTo>
                    <a:pt x="100313" y="35560"/>
                  </a:lnTo>
                  <a:lnTo>
                    <a:pt x="92680" y="35560"/>
                  </a:lnTo>
                  <a:lnTo>
                    <a:pt x="90238" y="33020"/>
                  </a:lnTo>
                  <a:lnTo>
                    <a:pt x="91178" y="30480"/>
                  </a:lnTo>
                  <a:lnTo>
                    <a:pt x="68181" y="30480"/>
                  </a:lnTo>
                  <a:lnTo>
                    <a:pt x="67527" y="20320"/>
                  </a:lnTo>
                  <a:close/>
                </a:path>
                <a:path w="424180" h="292100">
                  <a:moveTo>
                    <a:pt x="106510" y="52070"/>
                  </a:moveTo>
                  <a:lnTo>
                    <a:pt x="42216" y="52070"/>
                  </a:lnTo>
                  <a:lnTo>
                    <a:pt x="46187" y="57150"/>
                  </a:lnTo>
                  <a:lnTo>
                    <a:pt x="47025" y="61816"/>
                  </a:lnTo>
                  <a:lnTo>
                    <a:pt x="49099" y="62230"/>
                  </a:lnTo>
                  <a:lnTo>
                    <a:pt x="47555" y="64770"/>
                  </a:lnTo>
                  <a:lnTo>
                    <a:pt x="386865" y="64770"/>
                  </a:lnTo>
                  <a:lnTo>
                    <a:pt x="382340" y="62230"/>
                  </a:lnTo>
                  <a:lnTo>
                    <a:pt x="376335" y="60960"/>
                  </a:lnTo>
                  <a:lnTo>
                    <a:pt x="370035" y="60960"/>
                  </a:lnTo>
                  <a:lnTo>
                    <a:pt x="364619" y="58420"/>
                  </a:lnTo>
                  <a:lnTo>
                    <a:pt x="365635" y="55880"/>
                  </a:lnTo>
                  <a:lnTo>
                    <a:pt x="110645" y="55880"/>
                  </a:lnTo>
                  <a:lnTo>
                    <a:pt x="106510" y="52070"/>
                  </a:lnTo>
                  <a:close/>
                </a:path>
                <a:path w="424180" h="292100">
                  <a:moveTo>
                    <a:pt x="107119" y="21590"/>
                  </a:moveTo>
                  <a:lnTo>
                    <a:pt x="104151" y="27940"/>
                  </a:lnTo>
                  <a:lnTo>
                    <a:pt x="109384" y="27940"/>
                  </a:lnTo>
                  <a:lnTo>
                    <a:pt x="111429" y="29210"/>
                  </a:lnTo>
                  <a:lnTo>
                    <a:pt x="107104" y="34290"/>
                  </a:lnTo>
                  <a:lnTo>
                    <a:pt x="115570" y="36830"/>
                  </a:lnTo>
                  <a:lnTo>
                    <a:pt x="116155" y="39370"/>
                  </a:lnTo>
                  <a:lnTo>
                    <a:pt x="113633" y="41957"/>
                  </a:lnTo>
                  <a:lnTo>
                    <a:pt x="111979" y="44450"/>
                  </a:lnTo>
                  <a:lnTo>
                    <a:pt x="114979" y="48260"/>
                  </a:lnTo>
                  <a:lnTo>
                    <a:pt x="112218" y="49530"/>
                  </a:lnTo>
                  <a:lnTo>
                    <a:pt x="110645" y="55880"/>
                  </a:lnTo>
                  <a:lnTo>
                    <a:pt x="371131" y="55880"/>
                  </a:lnTo>
                  <a:lnTo>
                    <a:pt x="372743" y="53340"/>
                  </a:lnTo>
                  <a:lnTo>
                    <a:pt x="369893" y="53340"/>
                  </a:lnTo>
                  <a:lnTo>
                    <a:pt x="370380" y="52070"/>
                  </a:lnTo>
                  <a:lnTo>
                    <a:pt x="350248" y="52070"/>
                  </a:lnTo>
                  <a:lnTo>
                    <a:pt x="348868" y="48260"/>
                  </a:lnTo>
                  <a:lnTo>
                    <a:pt x="354071" y="48260"/>
                  </a:lnTo>
                  <a:lnTo>
                    <a:pt x="354071" y="46990"/>
                  </a:lnTo>
                  <a:lnTo>
                    <a:pt x="301027" y="46990"/>
                  </a:lnTo>
                  <a:lnTo>
                    <a:pt x="300141" y="44450"/>
                  </a:lnTo>
                  <a:lnTo>
                    <a:pt x="173753" y="44450"/>
                  </a:lnTo>
                  <a:lnTo>
                    <a:pt x="168550" y="39370"/>
                  </a:lnTo>
                  <a:lnTo>
                    <a:pt x="167890" y="35560"/>
                  </a:lnTo>
                  <a:lnTo>
                    <a:pt x="129351" y="35560"/>
                  </a:lnTo>
                  <a:lnTo>
                    <a:pt x="134372" y="27940"/>
                  </a:lnTo>
                  <a:lnTo>
                    <a:pt x="132797" y="26670"/>
                  </a:lnTo>
                  <a:lnTo>
                    <a:pt x="115570" y="26670"/>
                  </a:lnTo>
                  <a:lnTo>
                    <a:pt x="115570" y="22860"/>
                  </a:lnTo>
                  <a:lnTo>
                    <a:pt x="114620" y="22860"/>
                  </a:lnTo>
                  <a:lnTo>
                    <a:pt x="107119" y="21590"/>
                  </a:lnTo>
                  <a:close/>
                </a:path>
                <a:path w="424180" h="292100">
                  <a:moveTo>
                    <a:pt x="354071" y="48260"/>
                  </a:moveTo>
                  <a:lnTo>
                    <a:pt x="348868" y="48260"/>
                  </a:lnTo>
                  <a:lnTo>
                    <a:pt x="354071" y="49530"/>
                  </a:lnTo>
                  <a:lnTo>
                    <a:pt x="354071" y="48260"/>
                  </a:lnTo>
                  <a:close/>
                </a:path>
                <a:path w="424180" h="292100">
                  <a:moveTo>
                    <a:pt x="105826" y="46990"/>
                  </a:moveTo>
                  <a:lnTo>
                    <a:pt x="109378" y="48260"/>
                  </a:lnTo>
                  <a:lnTo>
                    <a:pt x="105826" y="46990"/>
                  </a:lnTo>
                  <a:close/>
                </a:path>
                <a:path w="424180" h="292100">
                  <a:moveTo>
                    <a:pt x="328897" y="38100"/>
                  </a:moveTo>
                  <a:lnTo>
                    <a:pt x="322173" y="40640"/>
                  </a:lnTo>
                  <a:lnTo>
                    <a:pt x="314401" y="43180"/>
                  </a:lnTo>
                  <a:lnTo>
                    <a:pt x="306910" y="46990"/>
                  </a:lnTo>
                  <a:lnTo>
                    <a:pt x="326223" y="46990"/>
                  </a:lnTo>
                  <a:lnTo>
                    <a:pt x="323080" y="45720"/>
                  </a:lnTo>
                  <a:lnTo>
                    <a:pt x="329096" y="39370"/>
                  </a:lnTo>
                  <a:lnTo>
                    <a:pt x="328897" y="38100"/>
                  </a:lnTo>
                  <a:close/>
                </a:path>
                <a:path w="424180" h="292100">
                  <a:moveTo>
                    <a:pt x="348336" y="44450"/>
                  </a:moveTo>
                  <a:lnTo>
                    <a:pt x="340886" y="44450"/>
                  </a:lnTo>
                  <a:lnTo>
                    <a:pt x="333066" y="45720"/>
                  </a:lnTo>
                  <a:lnTo>
                    <a:pt x="326223" y="46990"/>
                  </a:lnTo>
                  <a:lnTo>
                    <a:pt x="354071" y="46990"/>
                  </a:lnTo>
                  <a:lnTo>
                    <a:pt x="354071" y="45720"/>
                  </a:lnTo>
                  <a:lnTo>
                    <a:pt x="348336" y="44450"/>
                  </a:lnTo>
                  <a:close/>
                </a:path>
                <a:path w="424180" h="292100">
                  <a:moveTo>
                    <a:pt x="280295" y="41910"/>
                  </a:moveTo>
                  <a:lnTo>
                    <a:pt x="280295" y="44450"/>
                  </a:lnTo>
                  <a:lnTo>
                    <a:pt x="300141" y="44450"/>
                  </a:lnTo>
                  <a:lnTo>
                    <a:pt x="299698" y="43180"/>
                  </a:lnTo>
                  <a:lnTo>
                    <a:pt x="282634" y="43180"/>
                  </a:lnTo>
                  <a:lnTo>
                    <a:pt x="280295" y="41910"/>
                  </a:lnTo>
                  <a:close/>
                </a:path>
                <a:path w="424180" h="292100">
                  <a:moveTo>
                    <a:pt x="105000" y="41957"/>
                  </a:moveTo>
                  <a:lnTo>
                    <a:pt x="96493" y="43180"/>
                  </a:lnTo>
                  <a:lnTo>
                    <a:pt x="104032" y="43180"/>
                  </a:lnTo>
                  <a:lnTo>
                    <a:pt x="105000" y="41957"/>
                  </a:lnTo>
                  <a:close/>
                </a:path>
                <a:path w="424180" h="292100">
                  <a:moveTo>
                    <a:pt x="294108" y="38100"/>
                  </a:moveTo>
                  <a:lnTo>
                    <a:pt x="284901" y="41910"/>
                  </a:lnTo>
                  <a:lnTo>
                    <a:pt x="284249" y="43180"/>
                  </a:lnTo>
                  <a:lnTo>
                    <a:pt x="299698" y="43180"/>
                  </a:lnTo>
                  <a:lnTo>
                    <a:pt x="299255" y="41910"/>
                  </a:lnTo>
                  <a:lnTo>
                    <a:pt x="293655" y="41910"/>
                  </a:lnTo>
                  <a:lnTo>
                    <a:pt x="294108" y="38100"/>
                  </a:lnTo>
                  <a:close/>
                </a:path>
                <a:path w="424180" h="292100">
                  <a:moveTo>
                    <a:pt x="105332" y="41910"/>
                  </a:moveTo>
                  <a:lnTo>
                    <a:pt x="105038" y="41910"/>
                  </a:lnTo>
                  <a:lnTo>
                    <a:pt x="105332" y="41910"/>
                  </a:lnTo>
                  <a:close/>
                </a:path>
                <a:path w="424180" h="292100">
                  <a:moveTo>
                    <a:pt x="309349" y="35560"/>
                  </a:moveTo>
                  <a:lnTo>
                    <a:pt x="306340" y="36830"/>
                  </a:lnTo>
                  <a:lnTo>
                    <a:pt x="293655" y="41910"/>
                  </a:lnTo>
                  <a:lnTo>
                    <a:pt x="299255" y="41910"/>
                  </a:lnTo>
                  <a:lnTo>
                    <a:pt x="309349" y="35560"/>
                  </a:lnTo>
                  <a:close/>
                </a:path>
                <a:path w="424180" h="292100">
                  <a:moveTo>
                    <a:pt x="99420" y="34290"/>
                  </a:moveTo>
                  <a:lnTo>
                    <a:pt x="92680" y="35560"/>
                  </a:lnTo>
                  <a:lnTo>
                    <a:pt x="100313" y="35560"/>
                  </a:lnTo>
                  <a:lnTo>
                    <a:pt x="99420" y="34290"/>
                  </a:lnTo>
                  <a:close/>
                </a:path>
                <a:path w="424180" h="292100">
                  <a:moveTo>
                    <a:pt x="167224" y="20320"/>
                  </a:moveTo>
                  <a:lnTo>
                    <a:pt x="162341" y="21590"/>
                  </a:lnTo>
                  <a:lnTo>
                    <a:pt x="159222" y="24130"/>
                  </a:lnTo>
                  <a:lnTo>
                    <a:pt x="156702" y="26670"/>
                  </a:lnTo>
                  <a:lnTo>
                    <a:pt x="151552" y="29210"/>
                  </a:lnTo>
                  <a:lnTo>
                    <a:pt x="143659" y="31750"/>
                  </a:lnTo>
                  <a:lnTo>
                    <a:pt x="135450" y="35560"/>
                  </a:lnTo>
                  <a:lnTo>
                    <a:pt x="167890" y="35560"/>
                  </a:lnTo>
                  <a:lnTo>
                    <a:pt x="167449" y="33020"/>
                  </a:lnTo>
                  <a:lnTo>
                    <a:pt x="167224" y="20320"/>
                  </a:lnTo>
                  <a:close/>
                </a:path>
                <a:path w="424180" h="292100">
                  <a:moveTo>
                    <a:pt x="91092" y="3810"/>
                  </a:moveTo>
                  <a:lnTo>
                    <a:pt x="85820" y="3810"/>
                  </a:lnTo>
                  <a:lnTo>
                    <a:pt x="80752" y="6350"/>
                  </a:lnTo>
                  <a:lnTo>
                    <a:pt x="75992" y="11430"/>
                  </a:lnTo>
                  <a:lnTo>
                    <a:pt x="71858" y="16510"/>
                  </a:lnTo>
                  <a:lnTo>
                    <a:pt x="78554" y="20320"/>
                  </a:lnTo>
                  <a:lnTo>
                    <a:pt x="78946" y="24130"/>
                  </a:lnTo>
                  <a:lnTo>
                    <a:pt x="74215" y="25400"/>
                  </a:lnTo>
                  <a:lnTo>
                    <a:pt x="68181" y="30480"/>
                  </a:lnTo>
                  <a:lnTo>
                    <a:pt x="91178" y="30480"/>
                  </a:lnTo>
                  <a:lnTo>
                    <a:pt x="91648" y="29210"/>
                  </a:lnTo>
                  <a:lnTo>
                    <a:pt x="96467" y="25400"/>
                  </a:lnTo>
                  <a:lnTo>
                    <a:pt x="99355" y="20320"/>
                  </a:lnTo>
                  <a:lnTo>
                    <a:pt x="100887" y="10160"/>
                  </a:lnTo>
                  <a:lnTo>
                    <a:pt x="96467" y="6350"/>
                  </a:lnTo>
                  <a:lnTo>
                    <a:pt x="91092" y="3810"/>
                  </a:lnTo>
                  <a:close/>
                </a:path>
                <a:path w="424180" h="292100">
                  <a:moveTo>
                    <a:pt x="119701" y="20320"/>
                  </a:moveTo>
                  <a:lnTo>
                    <a:pt x="114620" y="22860"/>
                  </a:lnTo>
                  <a:lnTo>
                    <a:pt x="119701" y="22860"/>
                  </a:lnTo>
                  <a:lnTo>
                    <a:pt x="119701" y="20320"/>
                  </a:lnTo>
                  <a:close/>
                </a:path>
                <a:path w="424180" h="292100">
                  <a:moveTo>
                    <a:pt x="65586" y="0"/>
                  </a:moveTo>
                  <a:lnTo>
                    <a:pt x="58820" y="3810"/>
                  </a:lnTo>
                  <a:lnTo>
                    <a:pt x="55929" y="11430"/>
                  </a:lnTo>
                  <a:lnTo>
                    <a:pt x="58669" y="16510"/>
                  </a:lnTo>
                  <a:lnTo>
                    <a:pt x="68797" y="13970"/>
                  </a:lnTo>
                  <a:lnTo>
                    <a:pt x="68373" y="8890"/>
                  </a:lnTo>
                  <a:lnTo>
                    <a:pt x="71795" y="6350"/>
                  </a:lnTo>
                  <a:lnTo>
                    <a:pt x="73511" y="2540"/>
                  </a:lnTo>
                  <a:lnTo>
                    <a:pt x="80355" y="2540"/>
                  </a:lnTo>
                  <a:lnTo>
                    <a:pt x="71535" y="1270"/>
                  </a:lnTo>
                  <a:lnTo>
                    <a:pt x="65586" y="0"/>
                  </a:lnTo>
                  <a:close/>
                </a:path>
              </a:pathLst>
            </a:custGeom>
            <a:solidFill>
              <a:srgbClr val="DBDBDE"/>
            </a:solidFill>
          </p:spPr>
          <p:txBody>
            <a:bodyPr wrap="square" lIns="0" tIns="0" rIns="0" bIns="0" rtlCol="0"/>
            <a:lstStyle/>
            <a:p>
              <a:endParaRPr dirty="0"/>
            </a:p>
          </p:txBody>
        </p:sp>
        <p:sp>
          <p:nvSpPr>
            <p:cNvPr id="11" name="object 11"/>
            <p:cNvSpPr/>
            <p:nvPr/>
          </p:nvSpPr>
          <p:spPr>
            <a:xfrm>
              <a:off x="1041417" y="1639859"/>
              <a:ext cx="13970" cy="19050"/>
            </a:xfrm>
            <a:custGeom>
              <a:avLst/>
              <a:gdLst/>
              <a:ahLst/>
              <a:cxnLst/>
              <a:rect l="l" t="t" r="r" b="b"/>
              <a:pathLst>
                <a:path w="13969" h="19050">
                  <a:moveTo>
                    <a:pt x="6327" y="0"/>
                  </a:moveTo>
                  <a:lnTo>
                    <a:pt x="4561" y="1326"/>
                  </a:lnTo>
                  <a:lnTo>
                    <a:pt x="0" y="6663"/>
                  </a:lnTo>
                  <a:lnTo>
                    <a:pt x="1132" y="9750"/>
                  </a:lnTo>
                  <a:lnTo>
                    <a:pt x="1412" y="11745"/>
                  </a:lnTo>
                  <a:lnTo>
                    <a:pt x="1946" y="15449"/>
                  </a:lnTo>
                  <a:lnTo>
                    <a:pt x="3341" y="18682"/>
                  </a:lnTo>
                  <a:lnTo>
                    <a:pt x="8912" y="18682"/>
                  </a:lnTo>
                  <a:lnTo>
                    <a:pt x="11943" y="14514"/>
                  </a:lnTo>
                  <a:lnTo>
                    <a:pt x="13266" y="9441"/>
                  </a:lnTo>
                  <a:lnTo>
                    <a:pt x="13570" y="6016"/>
                  </a:lnTo>
                  <a:lnTo>
                    <a:pt x="11121" y="4031"/>
                  </a:lnTo>
                  <a:lnTo>
                    <a:pt x="7731" y="6673"/>
                  </a:lnTo>
                  <a:lnTo>
                    <a:pt x="6327" y="0"/>
                  </a:lnTo>
                  <a:close/>
                </a:path>
              </a:pathLst>
            </a:custGeom>
            <a:solidFill>
              <a:srgbClr val="231F20"/>
            </a:solidFill>
          </p:spPr>
          <p:txBody>
            <a:bodyPr wrap="square" lIns="0" tIns="0" rIns="0" bIns="0" rtlCol="0"/>
            <a:lstStyle/>
            <a:p>
              <a:endParaRPr dirty="0"/>
            </a:p>
          </p:txBody>
        </p:sp>
        <p:pic>
          <p:nvPicPr>
            <p:cNvPr id="12" name="object 12"/>
            <p:cNvPicPr/>
            <p:nvPr/>
          </p:nvPicPr>
          <p:blipFill>
            <a:blip r:embed="rId2" cstate="print"/>
            <a:stretch>
              <a:fillRect/>
            </a:stretch>
          </p:blipFill>
          <p:spPr>
            <a:xfrm>
              <a:off x="1127065" y="1437130"/>
              <a:ext cx="113091" cy="238587"/>
            </a:xfrm>
            <a:prstGeom prst="rect">
              <a:avLst/>
            </a:prstGeom>
          </p:spPr>
        </p:pic>
        <p:sp>
          <p:nvSpPr>
            <p:cNvPr id="13" name="object 13"/>
            <p:cNvSpPr/>
            <p:nvPr/>
          </p:nvSpPr>
          <p:spPr>
            <a:xfrm>
              <a:off x="978858" y="847901"/>
              <a:ext cx="408940" cy="438784"/>
            </a:xfrm>
            <a:custGeom>
              <a:avLst/>
              <a:gdLst/>
              <a:ahLst/>
              <a:cxnLst/>
              <a:rect l="l" t="t" r="r" b="b"/>
              <a:pathLst>
                <a:path w="408940" h="438784">
                  <a:moveTo>
                    <a:pt x="240267" y="0"/>
                  </a:moveTo>
                  <a:lnTo>
                    <a:pt x="169254" y="0"/>
                  </a:lnTo>
                  <a:lnTo>
                    <a:pt x="169254" y="12526"/>
                  </a:lnTo>
                  <a:lnTo>
                    <a:pt x="194308" y="28675"/>
                  </a:lnTo>
                  <a:lnTo>
                    <a:pt x="194308" y="51016"/>
                  </a:lnTo>
                  <a:lnTo>
                    <a:pt x="179131" y="51016"/>
                  </a:lnTo>
                  <a:lnTo>
                    <a:pt x="166167" y="30925"/>
                  </a:lnTo>
                  <a:lnTo>
                    <a:pt x="155386" y="30925"/>
                  </a:lnTo>
                  <a:lnTo>
                    <a:pt x="155386" y="92011"/>
                  </a:lnTo>
                  <a:lnTo>
                    <a:pt x="166167" y="92011"/>
                  </a:lnTo>
                  <a:lnTo>
                    <a:pt x="179131" y="71921"/>
                  </a:lnTo>
                  <a:lnTo>
                    <a:pt x="194308" y="71921"/>
                  </a:lnTo>
                  <a:lnTo>
                    <a:pt x="194308" y="90584"/>
                  </a:lnTo>
                  <a:lnTo>
                    <a:pt x="182333" y="96000"/>
                  </a:lnTo>
                  <a:lnTo>
                    <a:pt x="172830" y="104832"/>
                  </a:lnTo>
                  <a:lnTo>
                    <a:pt x="166567" y="116313"/>
                  </a:lnTo>
                  <a:lnTo>
                    <a:pt x="164309" y="129674"/>
                  </a:lnTo>
                  <a:lnTo>
                    <a:pt x="164356" y="131627"/>
                  </a:lnTo>
                  <a:lnTo>
                    <a:pt x="147848" y="124806"/>
                  </a:lnTo>
                  <a:lnTo>
                    <a:pt x="130740" y="119769"/>
                  </a:lnTo>
                  <a:lnTo>
                    <a:pt x="113197" y="116861"/>
                  </a:lnTo>
                  <a:lnTo>
                    <a:pt x="95383" y="116422"/>
                  </a:lnTo>
                  <a:lnTo>
                    <a:pt x="77459" y="118841"/>
                  </a:lnTo>
                  <a:lnTo>
                    <a:pt x="30984" y="144370"/>
                  </a:lnTo>
                  <a:lnTo>
                    <a:pt x="6720" y="189052"/>
                  </a:lnTo>
                  <a:lnTo>
                    <a:pt x="4062" y="206106"/>
                  </a:lnTo>
                  <a:lnTo>
                    <a:pt x="4185" y="225528"/>
                  </a:lnTo>
                  <a:lnTo>
                    <a:pt x="7275" y="244652"/>
                  </a:lnTo>
                  <a:lnTo>
                    <a:pt x="12950" y="263220"/>
                  </a:lnTo>
                  <a:lnTo>
                    <a:pt x="20829" y="280971"/>
                  </a:lnTo>
                  <a:lnTo>
                    <a:pt x="18381" y="281419"/>
                  </a:lnTo>
                  <a:lnTo>
                    <a:pt x="8699" y="284148"/>
                  </a:lnTo>
                  <a:lnTo>
                    <a:pt x="0" y="289024"/>
                  </a:lnTo>
                  <a:lnTo>
                    <a:pt x="1059" y="298789"/>
                  </a:lnTo>
                  <a:lnTo>
                    <a:pt x="5469" y="300490"/>
                  </a:lnTo>
                  <a:lnTo>
                    <a:pt x="14903" y="302740"/>
                  </a:lnTo>
                  <a:lnTo>
                    <a:pt x="19957" y="305007"/>
                  </a:lnTo>
                  <a:lnTo>
                    <a:pt x="45539" y="335238"/>
                  </a:lnTo>
                  <a:lnTo>
                    <a:pt x="70747" y="401362"/>
                  </a:lnTo>
                  <a:lnTo>
                    <a:pt x="75063" y="412021"/>
                  </a:lnTo>
                  <a:lnTo>
                    <a:pt x="109394" y="434849"/>
                  </a:lnTo>
                  <a:lnTo>
                    <a:pt x="167115" y="437910"/>
                  </a:lnTo>
                  <a:lnTo>
                    <a:pt x="204762" y="438271"/>
                  </a:lnTo>
                  <a:lnTo>
                    <a:pt x="242411" y="437910"/>
                  </a:lnTo>
                  <a:lnTo>
                    <a:pt x="289872" y="436203"/>
                  </a:lnTo>
                  <a:lnTo>
                    <a:pt x="326514" y="424795"/>
                  </a:lnTo>
                  <a:lnTo>
                    <a:pt x="350211" y="368605"/>
                  </a:lnTo>
                  <a:lnTo>
                    <a:pt x="356518" y="351677"/>
                  </a:lnTo>
                  <a:lnTo>
                    <a:pt x="378318" y="314429"/>
                  </a:lnTo>
                  <a:lnTo>
                    <a:pt x="400743" y="301279"/>
                  </a:lnTo>
                  <a:lnTo>
                    <a:pt x="407412" y="298053"/>
                  </a:lnTo>
                  <a:lnTo>
                    <a:pt x="388694" y="280971"/>
                  </a:lnTo>
                  <a:lnTo>
                    <a:pt x="396575" y="263220"/>
                  </a:lnTo>
                  <a:lnTo>
                    <a:pt x="402251" y="244652"/>
                  </a:lnTo>
                  <a:lnTo>
                    <a:pt x="405341" y="225528"/>
                  </a:lnTo>
                  <a:lnTo>
                    <a:pt x="405466" y="206106"/>
                  </a:lnTo>
                  <a:lnTo>
                    <a:pt x="402805" y="189052"/>
                  </a:lnTo>
                  <a:lnTo>
                    <a:pt x="378545" y="144370"/>
                  </a:lnTo>
                  <a:lnTo>
                    <a:pt x="332065" y="118841"/>
                  </a:lnTo>
                  <a:lnTo>
                    <a:pt x="314137" y="116422"/>
                  </a:lnTo>
                  <a:lnTo>
                    <a:pt x="296329" y="116861"/>
                  </a:lnTo>
                  <a:lnTo>
                    <a:pt x="278788" y="119769"/>
                  </a:lnTo>
                  <a:lnTo>
                    <a:pt x="261681" y="124806"/>
                  </a:lnTo>
                  <a:lnTo>
                    <a:pt x="245175" y="131627"/>
                  </a:lnTo>
                  <a:lnTo>
                    <a:pt x="245223" y="130328"/>
                  </a:lnTo>
                  <a:lnTo>
                    <a:pt x="242963" y="116313"/>
                  </a:lnTo>
                  <a:lnTo>
                    <a:pt x="236696" y="104832"/>
                  </a:lnTo>
                  <a:lnTo>
                    <a:pt x="227190" y="96000"/>
                  </a:lnTo>
                  <a:lnTo>
                    <a:pt x="215212" y="90584"/>
                  </a:lnTo>
                  <a:lnTo>
                    <a:pt x="215212" y="71921"/>
                  </a:lnTo>
                  <a:lnTo>
                    <a:pt x="230392" y="71921"/>
                  </a:lnTo>
                  <a:lnTo>
                    <a:pt x="243365" y="92011"/>
                  </a:lnTo>
                  <a:lnTo>
                    <a:pt x="254142" y="92011"/>
                  </a:lnTo>
                  <a:lnTo>
                    <a:pt x="254142" y="30925"/>
                  </a:lnTo>
                  <a:lnTo>
                    <a:pt x="243365" y="30925"/>
                  </a:lnTo>
                  <a:lnTo>
                    <a:pt x="230392" y="51016"/>
                  </a:lnTo>
                  <a:lnTo>
                    <a:pt x="215212" y="51016"/>
                  </a:lnTo>
                  <a:lnTo>
                    <a:pt x="215212" y="28675"/>
                  </a:lnTo>
                  <a:lnTo>
                    <a:pt x="240267" y="12526"/>
                  </a:lnTo>
                  <a:lnTo>
                    <a:pt x="240267" y="0"/>
                  </a:lnTo>
                  <a:close/>
                </a:path>
              </a:pathLst>
            </a:custGeom>
            <a:solidFill>
              <a:srgbClr val="231F20"/>
            </a:solidFill>
          </p:spPr>
          <p:txBody>
            <a:bodyPr wrap="square" lIns="0" tIns="0" rIns="0" bIns="0" rtlCol="0"/>
            <a:lstStyle/>
            <a:p>
              <a:endParaRPr dirty="0"/>
            </a:p>
          </p:txBody>
        </p:sp>
        <p:sp>
          <p:nvSpPr>
            <p:cNvPr id="14" name="object 14"/>
            <p:cNvSpPr/>
            <p:nvPr/>
          </p:nvSpPr>
          <p:spPr>
            <a:xfrm>
              <a:off x="984928" y="966323"/>
              <a:ext cx="397510" cy="162560"/>
            </a:xfrm>
            <a:custGeom>
              <a:avLst/>
              <a:gdLst/>
              <a:ahLst/>
              <a:cxnLst/>
              <a:rect l="l" t="t" r="r" b="b"/>
              <a:pathLst>
                <a:path w="397509" h="162559">
                  <a:moveTo>
                    <a:pt x="340571" y="7179"/>
                  </a:moveTo>
                  <a:lnTo>
                    <a:pt x="290510" y="7179"/>
                  </a:lnTo>
                  <a:lnTo>
                    <a:pt x="327879" y="9850"/>
                  </a:lnTo>
                  <a:lnTo>
                    <a:pt x="358027" y="24714"/>
                  </a:lnTo>
                  <a:lnTo>
                    <a:pt x="379298" y="49546"/>
                  </a:lnTo>
                  <a:lnTo>
                    <a:pt x="390036" y="82119"/>
                  </a:lnTo>
                  <a:lnTo>
                    <a:pt x="388585" y="120207"/>
                  </a:lnTo>
                  <a:lnTo>
                    <a:pt x="373289" y="161584"/>
                  </a:lnTo>
                  <a:lnTo>
                    <a:pt x="375690" y="161626"/>
                  </a:lnTo>
                  <a:lnTo>
                    <a:pt x="378118" y="161840"/>
                  </a:lnTo>
                  <a:lnTo>
                    <a:pt x="380543" y="162207"/>
                  </a:lnTo>
                  <a:lnTo>
                    <a:pt x="388437" y="144587"/>
                  </a:lnTo>
                  <a:lnTo>
                    <a:pt x="394137" y="126143"/>
                  </a:lnTo>
                  <a:lnTo>
                    <a:pt x="397249" y="107138"/>
                  </a:lnTo>
                  <a:lnTo>
                    <a:pt x="397383" y="87836"/>
                  </a:lnTo>
                  <a:lnTo>
                    <a:pt x="394788" y="71128"/>
                  </a:lnTo>
                  <a:lnTo>
                    <a:pt x="371030" y="27363"/>
                  </a:lnTo>
                  <a:lnTo>
                    <a:pt x="342143" y="7682"/>
                  </a:lnTo>
                  <a:lnTo>
                    <a:pt x="340571" y="7179"/>
                  </a:lnTo>
                  <a:close/>
                </a:path>
                <a:path w="397509" h="162559">
                  <a:moveTo>
                    <a:pt x="307971" y="0"/>
                  </a:moveTo>
                  <a:lnTo>
                    <a:pt x="256771" y="8105"/>
                  </a:lnTo>
                  <a:lnTo>
                    <a:pt x="214951" y="112967"/>
                  </a:lnTo>
                  <a:lnTo>
                    <a:pt x="217450" y="114261"/>
                  </a:lnTo>
                  <a:lnTo>
                    <a:pt x="219899" y="115858"/>
                  </a:lnTo>
                  <a:lnTo>
                    <a:pt x="222261" y="117762"/>
                  </a:lnTo>
                  <a:lnTo>
                    <a:pt x="247576" y="18928"/>
                  </a:lnTo>
                  <a:lnTo>
                    <a:pt x="290510" y="7179"/>
                  </a:lnTo>
                  <a:lnTo>
                    <a:pt x="340571" y="7179"/>
                  </a:lnTo>
                  <a:lnTo>
                    <a:pt x="325525" y="2367"/>
                  </a:lnTo>
                  <a:lnTo>
                    <a:pt x="307971" y="0"/>
                  </a:lnTo>
                  <a:close/>
                </a:path>
                <a:path w="397509" h="162559">
                  <a:moveTo>
                    <a:pt x="89420" y="0"/>
                  </a:moveTo>
                  <a:lnTo>
                    <a:pt x="39946" y="15997"/>
                  </a:lnTo>
                  <a:lnTo>
                    <a:pt x="7832" y="55234"/>
                  </a:lnTo>
                  <a:lnTo>
                    <a:pt x="0" y="87836"/>
                  </a:lnTo>
                  <a:lnTo>
                    <a:pt x="137" y="107138"/>
                  </a:lnTo>
                  <a:lnTo>
                    <a:pt x="3250" y="126143"/>
                  </a:lnTo>
                  <a:lnTo>
                    <a:pt x="8949" y="144587"/>
                  </a:lnTo>
                  <a:lnTo>
                    <a:pt x="16843" y="162207"/>
                  </a:lnTo>
                  <a:lnTo>
                    <a:pt x="19274" y="161840"/>
                  </a:lnTo>
                  <a:lnTo>
                    <a:pt x="21696" y="161626"/>
                  </a:lnTo>
                  <a:lnTo>
                    <a:pt x="24103" y="161584"/>
                  </a:lnTo>
                  <a:lnTo>
                    <a:pt x="8806" y="120207"/>
                  </a:lnTo>
                  <a:lnTo>
                    <a:pt x="7354" y="82119"/>
                  </a:lnTo>
                  <a:lnTo>
                    <a:pt x="18091" y="49546"/>
                  </a:lnTo>
                  <a:lnTo>
                    <a:pt x="39361" y="24714"/>
                  </a:lnTo>
                  <a:lnTo>
                    <a:pt x="69508" y="9850"/>
                  </a:lnTo>
                  <a:lnTo>
                    <a:pt x="106874" y="7179"/>
                  </a:lnTo>
                  <a:lnTo>
                    <a:pt x="137439" y="7179"/>
                  </a:lnTo>
                  <a:lnTo>
                    <a:pt x="123907" y="3232"/>
                  </a:lnTo>
                  <a:lnTo>
                    <a:pt x="106789" y="421"/>
                  </a:lnTo>
                  <a:lnTo>
                    <a:pt x="89420" y="0"/>
                  </a:lnTo>
                  <a:close/>
                </a:path>
                <a:path w="397509" h="162559">
                  <a:moveTo>
                    <a:pt x="137439" y="7179"/>
                  </a:moveTo>
                  <a:lnTo>
                    <a:pt x="106874" y="7179"/>
                  </a:lnTo>
                  <a:lnTo>
                    <a:pt x="149803" y="18928"/>
                  </a:lnTo>
                  <a:lnTo>
                    <a:pt x="175127" y="117762"/>
                  </a:lnTo>
                  <a:lnTo>
                    <a:pt x="177491" y="115858"/>
                  </a:lnTo>
                  <a:lnTo>
                    <a:pt x="179933" y="114261"/>
                  </a:lnTo>
                  <a:lnTo>
                    <a:pt x="182438" y="112967"/>
                  </a:lnTo>
                  <a:lnTo>
                    <a:pt x="156755" y="14712"/>
                  </a:lnTo>
                  <a:lnTo>
                    <a:pt x="140616" y="8105"/>
                  </a:lnTo>
                  <a:lnTo>
                    <a:pt x="137439" y="7179"/>
                  </a:lnTo>
                  <a:close/>
                </a:path>
              </a:pathLst>
            </a:custGeom>
            <a:solidFill>
              <a:srgbClr val="956F38"/>
            </a:solidFill>
          </p:spPr>
          <p:txBody>
            <a:bodyPr wrap="square" lIns="0" tIns="0" rIns="0" bIns="0" rtlCol="0"/>
            <a:lstStyle/>
            <a:p>
              <a:endParaRPr dirty="0"/>
            </a:p>
          </p:txBody>
        </p:sp>
        <p:pic>
          <p:nvPicPr>
            <p:cNvPr id="15" name="object 15"/>
            <p:cNvPicPr/>
            <p:nvPr/>
          </p:nvPicPr>
          <p:blipFill>
            <a:blip r:embed="rId3" cstate="print"/>
            <a:stretch>
              <a:fillRect/>
            </a:stretch>
          </p:blipFill>
          <p:spPr>
            <a:xfrm>
              <a:off x="956713" y="937575"/>
              <a:ext cx="453903" cy="197929"/>
            </a:xfrm>
            <a:prstGeom prst="rect">
              <a:avLst/>
            </a:prstGeom>
          </p:spPr>
        </p:pic>
        <p:sp>
          <p:nvSpPr>
            <p:cNvPr id="16" name="object 16"/>
            <p:cNvSpPr/>
            <p:nvPr/>
          </p:nvSpPr>
          <p:spPr>
            <a:xfrm>
              <a:off x="981969" y="1079980"/>
              <a:ext cx="403860" cy="204470"/>
            </a:xfrm>
            <a:custGeom>
              <a:avLst/>
              <a:gdLst/>
              <a:ahLst/>
              <a:cxnLst/>
              <a:rect l="l" t="t" r="r" b="b"/>
              <a:pathLst>
                <a:path w="403859" h="204469">
                  <a:moveTo>
                    <a:pt x="214692" y="0"/>
                  </a:moveTo>
                  <a:lnTo>
                    <a:pt x="188615" y="0"/>
                  </a:lnTo>
                  <a:lnTo>
                    <a:pt x="165809" y="21997"/>
                  </a:lnTo>
                  <a:lnTo>
                    <a:pt x="152819" y="65992"/>
                  </a:lnTo>
                  <a:lnTo>
                    <a:pt x="134440" y="26722"/>
                  </a:lnTo>
                  <a:lnTo>
                    <a:pt x="112739" y="8214"/>
                  </a:lnTo>
                  <a:lnTo>
                    <a:pt x="92111" y="11062"/>
                  </a:lnTo>
                  <a:lnTo>
                    <a:pt x="76952" y="35861"/>
                  </a:lnTo>
                  <a:lnTo>
                    <a:pt x="71656" y="83204"/>
                  </a:lnTo>
                  <a:lnTo>
                    <a:pt x="64042" y="69845"/>
                  </a:lnTo>
                  <a:lnTo>
                    <a:pt x="52204" y="57549"/>
                  </a:lnTo>
                  <a:lnTo>
                    <a:pt x="34912" y="50426"/>
                  </a:lnTo>
                  <a:lnTo>
                    <a:pt x="10936" y="52588"/>
                  </a:lnTo>
                  <a:lnTo>
                    <a:pt x="4822" y="55438"/>
                  </a:lnTo>
                  <a:lnTo>
                    <a:pt x="368" y="59602"/>
                  </a:lnTo>
                  <a:lnTo>
                    <a:pt x="0" y="63924"/>
                  </a:lnTo>
                  <a:lnTo>
                    <a:pt x="6139" y="67247"/>
                  </a:lnTo>
                  <a:lnTo>
                    <a:pt x="13802" y="69716"/>
                  </a:lnTo>
                  <a:lnTo>
                    <a:pt x="23099" y="75162"/>
                  </a:lnTo>
                  <a:lnTo>
                    <a:pt x="52578" y="120941"/>
                  </a:lnTo>
                  <a:lnTo>
                    <a:pt x="66878" y="161212"/>
                  </a:lnTo>
                  <a:lnTo>
                    <a:pt x="73795" y="179142"/>
                  </a:lnTo>
                  <a:lnTo>
                    <a:pt x="126447" y="202739"/>
                  </a:lnTo>
                  <a:lnTo>
                    <a:pt x="201651" y="204180"/>
                  </a:lnTo>
                  <a:lnTo>
                    <a:pt x="239293" y="203820"/>
                  </a:lnTo>
                  <a:lnTo>
                    <a:pt x="300038" y="200119"/>
                  </a:lnTo>
                  <a:lnTo>
                    <a:pt x="336430" y="161212"/>
                  </a:lnTo>
                  <a:lnTo>
                    <a:pt x="343337" y="141206"/>
                  </a:lnTo>
                  <a:lnTo>
                    <a:pt x="350727" y="120941"/>
                  </a:lnTo>
                  <a:lnTo>
                    <a:pt x="369868" y="85396"/>
                  </a:lnTo>
                  <a:lnTo>
                    <a:pt x="397166" y="67247"/>
                  </a:lnTo>
                  <a:lnTo>
                    <a:pt x="403305" y="63924"/>
                  </a:lnTo>
                  <a:lnTo>
                    <a:pt x="402936" y="59602"/>
                  </a:lnTo>
                  <a:lnTo>
                    <a:pt x="398482" y="55438"/>
                  </a:lnTo>
                  <a:lnTo>
                    <a:pt x="392368" y="52588"/>
                  </a:lnTo>
                  <a:lnTo>
                    <a:pt x="368390" y="50426"/>
                  </a:lnTo>
                  <a:lnTo>
                    <a:pt x="351099" y="57549"/>
                  </a:lnTo>
                  <a:lnTo>
                    <a:pt x="339261" y="69845"/>
                  </a:lnTo>
                  <a:lnTo>
                    <a:pt x="331645" y="83204"/>
                  </a:lnTo>
                  <a:lnTo>
                    <a:pt x="326353" y="35861"/>
                  </a:lnTo>
                  <a:lnTo>
                    <a:pt x="311196" y="11062"/>
                  </a:lnTo>
                  <a:lnTo>
                    <a:pt x="290570" y="8214"/>
                  </a:lnTo>
                  <a:lnTo>
                    <a:pt x="268868" y="26722"/>
                  </a:lnTo>
                  <a:lnTo>
                    <a:pt x="250488" y="65992"/>
                  </a:lnTo>
                  <a:lnTo>
                    <a:pt x="237498" y="21997"/>
                  </a:lnTo>
                  <a:lnTo>
                    <a:pt x="214692" y="0"/>
                  </a:lnTo>
                  <a:close/>
                </a:path>
              </a:pathLst>
            </a:custGeom>
            <a:solidFill>
              <a:srgbClr val="FFFFFF"/>
            </a:solidFill>
          </p:spPr>
          <p:txBody>
            <a:bodyPr wrap="square" lIns="0" tIns="0" rIns="0" bIns="0" rtlCol="0"/>
            <a:lstStyle/>
            <a:p>
              <a:endParaRPr dirty="0"/>
            </a:p>
          </p:txBody>
        </p:sp>
        <p:pic>
          <p:nvPicPr>
            <p:cNvPr id="17" name="object 17"/>
            <p:cNvPicPr/>
            <p:nvPr/>
          </p:nvPicPr>
          <p:blipFill>
            <a:blip r:embed="rId4" cstate="print"/>
            <a:stretch>
              <a:fillRect/>
            </a:stretch>
          </p:blipFill>
          <p:spPr>
            <a:xfrm>
              <a:off x="993618" y="849896"/>
              <a:ext cx="380006" cy="431584"/>
            </a:xfrm>
            <a:prstGeom prst="rect">
              <a:avLst/>
            </a:prstGeom>
          </p:spPr>
        </p:pic>
      </p:grpSp>
      <p:sp>
        <p:nvSpPr>
          <p:cNvPr id="18" name="object 18"/>
          <p:cNvSpPr txBox="1"/>
          <p:nvPr/>
        </p:nvSpPr>
        <p:spPr>
          <a:xfrm>
            <a:off x="1855314" y="1432316"/>
            <a:ext cx="4855845" cy="419100"/>
          </a:xfrm>
          <a:prstGeom prst="rect">
            <a:avLst/>
          </a:prstGeom>
        </p:spPr>
        <p:txBody>
          <a:bodyPr vert="horz" wrap="square" lIns="0" tIns="33020" rIns="0" bIns="0" rtlCol="0">
            <a:spAutoFit/>
          </a:bodyPr>
          <a:lstStyle/>
          <a:p>
            <a:pPr marL="12700" marR="5080">
              <a:lnSpc>
                <a:spcPts val="1480"/>
              </a:lnSpc>
              <a:spcBef>
                <a:spcPts val="260"/>
              </a:spcBef>
            </a:pPr>
            <a:r>
              <a:rPr sz="1350" spc="40" dirty="0">
                <a:solidFill>
                  <a:srgbClr val="FFFFFF"/>
                </a:solidFill>
                <a:latin typeface="Times New Roman"/>
                <a:cs typeface="Times New Roman"/>
              </a:rPr>
              <a:t>МИНИСТЕРСТВО</a:t>
            </a:r>
            <a:r>
              <a:rPr sz="1350" spc="-50" dirty="0">
                <a:solidFill>
                  <a:srgbClr val="FFFFFF"/>
                </a:solidFill>
                <a:latin typeface="Times New Roman"/>
                <a:cs typeface="Times New Roman"/>
              </a:rPr>
              <a:t> </a:t>
            </a:r>
            <a:r>
              <a:rPr sz="1350" spc="45" dirty="0">
                <a:solidFill>
                  <a:srgbClr val="FFFFFF"/>
                </a:solidFill>
                <a:latin typeface="Times New Roman"/>
                <a:cs typeface="Times New Roman"/>
              </a:rPr>
              <a:t>АГРОПРОМЫШЛЕННОГО</a:t>
            </a:r>
            <a:r>
              <a:rPr sz="1350" spc="-45" dirty="0">
                <a:solidFill>
                  <a:srgbClr val="FFFFFF"/>
                </a:solidFill>
                <a:latin typeface="Times New Roman"/>
                <a:cs typeface="Times New Roman"/>
              </a:rPr>
              <a:t> </a:t>
            </a:r>
            <a:r>
              <a:rPr sz="1350" spc="15" dirty="0">
                <a:solidFill>
                  <a:srgbClr val="FFFFFF"/>
                </a:solidFill>
                <a:latin typeface="Times New Roman"/>
                <a:cs typeface="Times New Roman"/>
              </a:rPr>
              <a:t>КОМПЛЕКСА </a:t>
            </a:r>
            <a:r>
              <a:rPr sz="1350" spc="-325" dirty="0">
                <a:solidFill>
                  <a:srgbClr val="FFFFFF"/>
                </a:solidFill>
                <a:latin typeface="Times New Roman"/>
                <a:cs typeface="Times New Roman"/>
              </a:rPr>
              <a:t> </a:t>
            </a:r>
            <a:r>
              <a:rPr sz="1350" spc="20" dirty="0">
                <a:solidFill>
                  <a:srgbClr val="FFFFFF"/>
                </a:solidFill>
                <a:latin typeface="Times New Roman"/>
                <a:cs typeface="Times New Roman"/>
              </a:rPr>
              <a:t>ПЕРМСКОГО</a:t>
            </a:r>
            <a:r>
              <a:rPr sz="1350" spc="-30" dirty="0">
                <a:solidFill>
                  <a:srgbClr val="FFFFFF"/>
                </a:solidFill>
                <a:latin typeface="Times New Roman"/>
                <a:cs typeface="Times New Roman"/>
              </a:rPr>
              <a:t> </a:t>
            </a:r>
            <a:r>
              <a:rPr sz="1350" dirty="0">
                <a:solidFill>
                  <a:srgbClr val="FFFFFF"/>
                </a:solidFill>
                <a:latin typeface="Times New Roman"/>
                <a:cs typeface="Times New Roman"/>
              </a:rPr>
              <a:t>КРАЯ</a:t>
            </a:r>
            <a:endParaRPr sz="1350" dirty="0">
              <a:latin typeface="Times New Roman"/>
              <a:cs typeface="Times New Roman"/>
            </a:endParaRPr>
          </a:p>
        </p:txBody>
      </p:sp>
      <p:sp>
        <p:nvSpPr>
          <p:cNvPr id="19" name="object 19"/>
          <p:cNvSpPr txBox="1"/>
          <p:nvPr/>
        </p:nvSpPr>
        <p:spPr>
          <a:xfrm>
            <a:off x="-147606" y="3036704"/>
            <a:ext cx="14249399" cy="776238"/>
          </a:xfrm>
          <a:prstGeom prst="rect">
            <a:avLst/>
          </a:prstGeom>
        </p:spPr>
        <p:txBody>
          <a:bodyPr vert="horz" wrap="square" lIns="0" tIns="4445" rIns="0" bIns="0" rtlCol="0">
            <a:spAutoFit/>
          </a:bodyPr>
          <a:lstStyle/>
          <a:p>
            <a:pPr marL="12700" marR="5080" algn="ctr">
              <a:lnSpc>
                <a:spcPct val="101000"/>
              </a:lnSpc>
              <a:spcBef>
                <a:spcPts val="35"/>
              </a:spcBef>
            </a:pPr>
            <a:r>
              <a:rPr sz="5400" b="1" spc="-275" dirty="0" smtClean="0">
                <a:solidFill>
                  <a:srgbClr val="FFFFFF"/>
                </a:solidFill>
                <a:latin typeface="Tahoma"/>
                <a:cs typeface="Tahoma"/>
              </a:rPr>
              <a:t> </a:t>
            </a:r>
            <a:endParaRPr sz="5400" dirty="0">
              <a:solidFill>
                <a:schemeClr val="bg1"/>
              </a:solidFill>
              <a:latin typeface="Tahoma"/>
              <a:cs typeface="Tahoma"/>
            </a:endParaRPr>
          </a:p>
        </p:txBody>
      </p:sp>
      <p:grpSp>
        <p:nvGrpSpPr>
          <p:cNvPr id="20" name="object 20"/>
          <p:cNvGrpSpPr/>
          <p:nvPr/>
        </p:nvGrpSpPr>
        <p:grpSpPr>
          <a:xfrm>
            <a:off x="7985337" y="1023685"/>
            <a:ext cx="3067685" cy="680720"/>
            <a:chOff x="7985337" y="1023685"/>
            <a:chExt cx="3067685" cy="680720"/>
          </a:xfrm>
        </p:grpSpPr>
        <p:sp>
          <p:nvSpPr>
            <p:cNvPr id="21" name="object 21"/>
            <p:cNvSpPr/>
            <p:nvPr/>
          </p:nvSpPr>
          <p:spPr>
            <a:xfrm>
              <a:off x="7985337" y="1023685"/>
              <a:ext cx="1329055" cy="680720"/>
            </a:xfrm>
            <a:custGeom>
              <a:avLst/>
              <a:gdLst/>
              <a:ahLst/>
              <a:cxnLst/>
              <a:rect l="l" t="t" r="r" b="b"/>
              <a:pathLst>
                <a:path w="1329054" h="680719">
                  <a:moveTo>
                    <a:pt x="1003422" y="0"/>
                  </a:moveTo>
                  <a:lnTo>
                    <a:pt x="0" y="0"/>
                  </a:lnTo>
                  <a:lnTo>
                    <a:pt x="0" y="355504"/>
                  </a:lnTo>
                  <a:lnTo>
                    <a:pt x="3541" y="403369"/>
                  </a:lnTo>
                  <a:lnTo>
                    <a:pt x="13822" y="449110"/>
                  </a:lnTo>
                  <a:lnTo>
                    <a:pt x="30331" y="492214"/>
                  </a:lnTo>
                  <a:lnTo>
                    <a:pt x="52554" y="532167"/>
                  </a:lnTo>
                  <a:lnTo>
                    <a:pt x="79980" y="568457"/>
                  </a:lnTo>
                  <a:lnTo>
                    <a:pt x="112094" y="600572"/>
                  </a:lnTo>
                  <a:lnTo>
                    <a:pt x="148385" y="627997"/>
                  </a:lnTo>
                  <a:lnTo>
                    <a:pt x="188338" y="650221"/>
                  </a:lnTo>
                  <a:lnTo>
                    <a:pt x="231442" y="666730"/>
                  </a:lnTo>
                  <a:lnTo>
                    <a:pt x="277184" y="677012"/>
                  </a:lnTo>
                  <a:lnTo>
                    <a:pt x="325050" y="680553"/>
                  </a:lnTo>
                  <a:lnTo>
                    <a:pt x="1328476" y="680553"/>
                  </a:lnTo>
                  <a:lnTo>
                    <a:pt x="1328476" y="325058"/>
                  </a:lnTo>
                  <a:lnTo>
                    <a:pt x="1324935" y="277190"/>
                  </a:lnTo>
                  <a:lnTo>
                    <a:pt x="1314653" y="231447"/>
                  </a:lnTo>
                  <a:lnTo>
                    <a:pt x="1298144" y="188342"/>
                  </a:lnTo>
                  <a:lnTo>
                    <a:pt x="1275920" y="148388"/>
                  </a:lnTo>
                  <a:lnTo>
                    <a:pt x="1248494" y="112097"/>
                  </a:lnTo>
                  <a:lnTo>
                    <a:pt x="1216379" y="79982"/>
                  </a:lnTo>
                  <a:lnTo>
                    <a:pt x="1180089" y="52556"/>
                  </a:lnTo>
                  <a:lnTo>
                    <a:pt x="1140135" y="30332"/>
                  </a:lnTo>
                  <a:lnTo>
                    <a:pt x="1097030" y="13822"/>
                  </a:lnTo>
                  <a:lnTo>
                    <a:pt x="1051288" y="3541"/>
                  </a:lnTo>
                  <a:lnTo>
                    <a:pt x="1003422" y="0"/>
                  </a:lnTo>
                  <a:close/>
                </a:path>
              </a:pathLst>
            </a:custGeom>
            <a:solidFill>
              <a:srgbClr val="A6CE39"/>
            </a:solidFill>
          </p:spPr>
          <p:txBody>
            <a:bodyPr wrap="square" lIns="0" tIns="0" rIns="0" bIns="0" rtlCol="0"/>
            <a:lstStyle/>
            <a:p>
              <a:endParaRPr dirty="0"/>
            </a:p>
          </p:txBody>
        </p:sp>
        <p:sp>
          <p:nvSpPr>
            <p:cNvPr id="22" name="object 22"/>
            <p:cNvSpPr/>
            <p:nvPr/>
          </p:nvSpPr>
          <p:spPr>
            <a:xfrm>
              <a:off x="8218310" y="1023694"/>
              <a:ext cx="2834640" cy="680720"/>
            </a:xfrm>
            <a:custGeom>
              <a:avLst/>
              <a:gdLst/>
              <a:ahLst/>
              <a:cxnLst/>
              <a:rect l="l" t="t" r="r" b="b"/>
              <a:pathLst>
                <a:path w="2834640" h="680719">
                  <a:moveTo>
                    <a:pt x="227926" y="536028"/>
                  </a:moveTo>
                  <a:lnTo>
                    <a:pt x="206489" y="443547"/>
                  </a:lnTo>
                  <a:lnTo>
                    <a:pt x="196672" y="401154"/>
                  </a:lnTo>
                  <a:lnTo>
                    <a:pt x="154813" y="220573"/>
                  </a:lnTo>
                  <a:lnTo>
                    <a:pt x="150291" y="201066"/>
                  </a:lnTo>
                  <a:lnTo>
                    <a:pt x="150291" y="401154"/>
                  </a:lnTo>
                  <a:lnTo>
                    <a:pt x="77076" y="401154"/>
                  </a:lnTo>
                  <a:lnTo>
                    <a:pt x="113957" y="220573"/>
                  </a:lnTo>
                  <a:lnTo>
                    <a:pt x="150291" y="401154"/>
                  </a:lnTo>
                  <a:lnTo>
                    <a:pt x="150291" y="201066"/>
                  </a:lnTo>
                  <a:lnTo>
                    <a:pt x="137083" y="144056"/>
                  </a:lnTo>
                  <a:lnTo>
                    <a:pt x="91389" y="144056"/>
                  </a:lnTo>
                  <a:lnTo>
                    <a:pt x="0" y="536028"/>
                  </a:lnTo>
                  <a:lnTo>
                    <a:pt x="49542" y="536028"/>
                  </a:lnTo>
                  <a:lnTo>
                    <a:pt x="68262" y="443547"/>
                  </a:lnTo>
                  <a:lnTo>
                    <a:pt x="159105" y="443547"/>
                  </a:lnTo>
                  <a:lnTo>
                    <a:pt x="177825" y="536028"/>
                  </a:lnTo>
                  <a:lnTo>
                    <a:pt x="227926" y="536028"/>
                  </a:lnTo>
                  <a:close/>
                </a:path>
                <a:path w="2834640" h="680719">
                  <a:moveTo>
                    <a:pt x="414007" y="144056"/>
                  </a:moveTo>
                  <a:lnTo>
                    <a:pt x="265912" y="144056"/>
                  </a:lnTo>
                  <a:lnTo>
                    <a:pt x="265912" y="536028"/>
                  </a:lnTo>
                  <a:lnTo>
                    <a:pt x="313258" y="536028"/>
                  </a:lnTo>
                  <a:lnTo>
                    <a:pt x="313258" y="186436"/>
                  </a:lnTo>
                  <a:lnTo>
                    <a:pt x="414007" y="186436"/>
                  </a:lnTo>
                  <a:lnTo>
                    <a:pt x="414007" y="144056"/>
                  </a:lnTo>
                  <a:close/>
                </a:path>
                <a:path w="2834640" h="680719">
                  <a:moveTo>
                    <a:pt x="643585" y="258559"/>
                  </a:moveTo>
                  <a:lnTo>
                    <a:pt x="642137" y="229489"/>
                  </a:lnTo>
                  <a:lnTo>
                    <a:pt x="637806" y="205028"/>
                  </a:lnTo>
                  <a:lnTo>
                    <a:pt x="631037" y="186436"/>
                  </a:lnTo>
                  <a:lnTo>
                    <a:pt x="630580" y="185166"/>
                  </a:lnTo>
                  <a:lnTo>
                    <a:pt x="620458" y="169926"/>
                  </a:lnTo>
                  <a:lnTo>
                    <a:pt x="607415" y="158610"/>
                  </a:lnTo>
                  <a:lnTo>
                    <a:pt x="596239" y="152971"/>
                  </a:lnTo>
                  <a:lnTo>
                    <a:pt x="596239" y="258559"/>
                  </a:lnTo>
                  <a:lnTo>
                    <a:pt x="595515" y="276453"/>
                  </a:lnTo>
                  <a:lnTo>
                    <a:pt x="584669" y="313613"/>
                  </a:lnTo>
                  <a:lnTo>
                    <a:pt x="548894" y="330136"/>
                  </a:lnTo>
                  <a:lnTo>
                    <a:pt x="509803" y="330136"/>
                  </a:lnTo>
                  <a:lnTo>
                    <a:pt x="509803" y="186436"/>
                  </a:lnTo>
                  <a:lnTo>
                    <a:pt x="548894" y="186436"/>
                  </a:lnTo>
                  <a:lnTo>
                    <a:pt x="584669" y="202958"/>
                  </a:lnTo>
                  <a:lnTo>
                    <a:pt x="595515" y="240423"/>
                  </a:lnTo>
                  <a:lnTo>
                    <a:pt x="596239" y="258559"/>
                  </a:lnTo>
                  <a:lnTo>
                    <a:pt x="596239" y="152971"/>
                  </a:lnTo>
                  <a:lnTo>
                    <a:pt x="591413" y="150520"/>
                  </a:lnTo>
                  <a:lnTo>
                    <a:pt x="572465" y="145669"/>
                  </a:lnTo>
                  <a:lnTo>
                    <a:pt x="550545" y="144056"/>
                  </a:lnTo>
                  <a:lnTo>
                    <a:pt x="462457" y="144056"/>
                  </a:lnTo>
                  <a:lnTo>
                    <a:pt x="462457" y="536028"/>
                  </a:lnTo>
                  <a:lnTo>
                    <a:pt x="509803" y="536028"/>
                  </a:lnTo>
                  <a:lnTo>
                    <a:pt x="509803" y="372529"/>
                  </a:lnTo>
                  <a:lnTo>
                    <a:pt x="550545" y="372529"/>
                  </a:lnTo>
                  <a:lnTo>
                    <a:pt x="591070" y="365988"/>
                  </a:lnTo>
                  <a:lnTo>
                    <a:pt x="630415" y="331076"/>
                  </a:lnTo>
                  <a:lnTo>
                    <a:pt x="642124" y="287172"/>
                  </a:lnTo>
                  <a:lnTo>
                    <a:pt x="643585" y="258559"/>
                  </a:lnTo>
                  <a:close/>
                </a:path>
                <a:path w="2834640" h="680719">
                  <a:moveTo>
                    <a:pt x="884174" y="340042"/>
                  </a:moveTo>
                  <a:lnTo>
                    <a:pt x="883843" y="300863"/>
                  </a:lnTo>
                  <a:lnTo>
                    <a:pt x="881227" y="241820"/>
                  </a:lnTo>
                  <a:lnTo>
                    <a:pt x="870470" y="191884"/>
                  </a:lnTo>
                  <a:lnTo>
                    <a:pt x="865276" y="182041"/>
                  </a:lnTo>
                  <a:lnTo>
                    <a:pt x="863815" y="179273"/>
                  </a:lnTo>
                  <a:lnTo>
                    <a:pt x="855548" y="168275"/>
                  </a:lnTo>
                  <a:lnTo>
                    <a:pt x="841641" y="155752"/>
                  </a:lnTo>
                  <a:lnTo>
                    <a:pt x="836828" y="153035"/>
                  </a:lnTo>
                  <a:lnTo>
                    <a:pt x="836828" y="340042"/>
                  </a:lnTo>
                  <a:lnTo>
                    <a:pt x="836612" y="373380"/>
                  </a:lnTo>
                  <a:lnTo>
                    <a:pt x="834961" y="423392"/>
                  </a:lnTo>
                  <a:lnTo>
                    <a:pt x="828535" y="465709"/>
                  </a:lnTo>
                  <a:lnTo>
                    <a:pt x="798220" y="497116"/>
                  </a:lnTo>
                  <a:lnTo>
                    <a:pt x="788377" y="498043"/>
                  </a:lnTo>
                  <a:lnTo>
                    <a:pt x="778294" y="497116"/>
                  </a:lnTo>
                  <a:lnTo>
                    <a:pt x="747687" y="465632"/>
                  </a:lnTo>
                  <a:lnTo>
                    <a:pt x="741616" y="423392"/>
                  </a:lnTo>
                  <a:lnTo>
                    <a:pt x="740117" y="373164"/>
                  </a:lnTo>
                  <a:lnTo>
                    <a:pt x="739927" y="340042"/>
                  </a:lnTo>
                  <a:lnTo>
                    <a:pt x="740117" y="306920"/>
                  </a:lnTo>
                  <a:lnTo>
                    <a:pt x="741629" y="256324"/>
                  </a:lnTo>
                  <a:lnTo>
                    <a:pt x="747699" y="214376"/>
                  </a:lnTo>
                  <a:lnTo>
                    <a:pt x="778294" y="182968"/>
                  </a:lnTo>
                  <a:lnTo>
                    <a:pt x="788377" y="182041"/>
                  </a:lnTo>
                  <a:lnTo>
                    <a:pt x="798220" y="182968"/>
                  </a:lnTo>
                  <a:lnTo>
                    <a:pt x="828560" y="214452"/>
                  </a:lnTo>
                  <a:lnTo>
                    <a:pt x="834961" y="256692"/>
                  </a:lnTo>
                  <a:lnTo>
                    <a:pt x="836612" y="306920"/>
                  </a:lnTo>
                  <a:lnTo>
                    <a:pt x="836828" y="340042"/>
                  </a:lnTo>
                  <a:lnTo>
                    <a:pt x="836828" y="153035"/>
                  </a:lnTo>
                  <a:lnTo>
                    <a:pt x="825817" y="146799"/>
                  </a:lnTo>
                  <a:lnTo>
                    <a:pt x="808062" y="141439"/>
                  </a:lnTo>
                  <a:lnTo>
                    <a:pt x="788377" y="139649"/>
                  </a:lnTo>
                  <a:lnTo>
                    <a:pt x="768692" y="141439"/>
                  </a:lnTo>
                  <a:lnTo>
                    <a:pt x="721207" y="168275"/>
                  </a:lnTo>
                  <a:lnTo>
                    <a:pt x="701230" y="206108"/>
                  </a:lnTo>
                  <a:lnTo>
                    <a:pt x="693889" y="268122"/>
                  </a:lnTo>
                  <a:lnTo>
                    <a:pt x="692581" y="340042"/>
                  </a:lnTo>
                  <a:lnTo>
                    <a:pt x="692912" y="379222"/>
                  </a:lnTo>
                  <a:lnTo>
                    <a:pt x="695528" y="438264"/>
                  </a:lnTo>
                  <a:lnTo>
                    <a:pt x="706272" y="488213"/>
                  </a:lnTo>
                  <a:lnTo>
                    <a:pt x="735114" y="524332"/>
                  </a:lnTo>
                  <a:lnTo>
                    <a:pt x="788377" y="540435"/>
                  </a:lnTo>
                  <a:lnTo>
                    <a:pt x="808062" y="538657"/>
                  </a:lnTo>
                  <a:lnTo>
                    <a:pt x="855548" y="511810"/>
                  </a:lnTo>
                  <a:lnTo>
                    <a:pt x="865276" y="498043"/>
                  </a:lnTo>
                  <a:lnTo>
                    <a:pt x="870470" y="488213"/>
                  </a:lnTo>
                  <a:lnTo>
                    <a:pt x="881227" y="438264"/>
                  </a:lnTo>
                  <a:lnTo>
                    <a:pt x="883843" y="379222"/>
                  </a:lnTo>
                  <a:lnTo>
                    <a:pt x="884174" y="340042"/>
                  </a:lnTo>
                  <a:close/>
                </a:path>
                <a:path w="2834640" h="680719">
                  <a:moveTo>
                    <a:pt x="1469085" y="420966"/>
                  </a:moveTo>
                  <a:lnTo>
                    <a:pt x="1467612" y="391883"/>
                  </a:lnTo>
                  <a:lnTo>
                    <a:pt x="1463167" y="367360"/>
                  </a:lnTo>
                  <a:lnTo>
                    <a:pt x="1456296" y="348856"/>
                  </a:lnTo>
                  <a:lnTo>
                    <a:pt x="1455775" y="347421"/>
                  </a:lnTo>
                  <a:lnTo>
                    <a:pt x="1445412" y="332066"/>
                  </a:lnTo>
                  <a:lnTo>
                    <a:pt x="1432128" y="320624"/>
                  </a:lnTo>
                  <a:lnTo>
                    <a:pt x="1421739" y="315379"/>
                  </a:lnTo>
                  <a:lnTo>
                    <a:pt x="1421739" y="420966"/>
                  </a:lnTo>
                  <a:lnTo>
                    <a:pt x="1421003" y="438899"/>
                  </a:lnTo>
                  <a:lnTo>
                    <a:pt x="1409903" y="476580"/>
                  </a:lnTo>
                  <a:lnTo>
                    <a:pt x="1374394" y="493649"/>
                  </a:lnTo>
                  <a:lnTo>
                    <a:pt x="1333106" y="493649"/>
                  </a:lnTo>
                  <a:lnTo>
                    <a:pt x="1333106" y="348856"/>
                  </a:lnTo>
                  <a:lnTo>
                    <a:pt x="1374394" y="348856"/>
                  </a:lnTo>
                  <a:lnTo>
                    <a:pt x="1409903" y="365645"/>
                  </a:lnTo>
                  <a:lnTo>
                    <a:pt x="1421003" y="403059"/>
                  </a:lnTo>
                  <a:lnTo>
                    <a:pt x="1421739" y="420966"/>
                  </a:lnTo>
                  <a:lnTo>
                    <a:pt x="1421739" y="315379"/>
                  </a:lnTo>
                  <a:lnTo>
                    <a:pt x="1415961" y="312445"/>
                  </a:lnTo>
                  <a:lnTo>
                    <a:pt x="1396898" y="307543"/>
                  </a:lnTo>
                  <a:lnTo>
                    <a:pt x="1374940" y="305904"/>
                  </a:lnTo>
                  <a:lnTo>
                    <a:pt x="1333106" y="305904"/>
                  </a:lnTo>
                  <a:lnTo>
                    <a:pt x="1333106" y="186436"/>
                  </a:lnTo>
                  <a:lnTo>
                    <a:pt x="1451470" y="186436"/>
                  </a:lnTo>
                  <a:lnTo>
                    <a:pt x="1451470" y="144056"/>
                  </a:lnTo>
                  <a:lnTo>
                    <a:pt x="1285760" y="144056"/>
                  </a:lnTo>
                  <a:lnTo>
                    <a:pt x="1285760" y="536028"/>
                  </a:lnTo>
                  <a:lnTo>
                    <a:pt x="1374940" y="536028"/>
                  </a:lnTo>
                  <a:lnTo>
                    <a:pt x="1415961" y="529424"/>
                  </a:lnTo>
                  <a:lnTo>
                    <a:pt x="1455775" y="494157"/>
                  </a:lnTo>
                  <a:lnTo>
                    <a:pt x="1467612" y="449846"/>
                  </a:lnTo>
                  <a:lnTo>
                    <a:pt x="1469085" y="420966"/>
                  </a:lnTo>
                  <a:close/>
                </a:path>
                <a:path w="2834640" h="680719">
                  <a:moveTo>
                    <a:pt x="1714627" y="144056"/>
                  </a:moveTo>
                  <a:lnTo>
                    <a:pt x="1671129" y="144056"/>
                  </a:lnTo>
                  <a:lnTo>
                    <a:pt x="1574787" y="416572"/>
                  </a:lnTo>
                  <a:lnTo>
                    <a:pt x="1574787" y="144056"/>
                  </a:lnTo>
                  <a:lnTo>
                    <a:pt x="1527441" y="144056"/>
                  </a:lnTo>
                  <a:lnTo>
                    <a:pt x="1527441" y="536028"/>
                  </a:lnTo>
                  <a:lnTo>
                    <a:pt x="1571485" y="536028"/>
                  </a:lnTo>
                  <a:lnTo>
                    <a:pt x="1613560" y="416572"/>
                  </a:lnTo>
                  <a:lnTo>
                    <a:pt x="1667281" y="264071"/>
                  </a:lnTo>
                  <a:lnTo>
                    <a:pt x="1667281" y="536028"/>
                  </a:lnTo>
                  <a:lnTo>
                    <a:pt x="1714627" y="536028"/>
                  </a:lnTo>
                  <a:lnTo>
                    <a:pt x="1714627" y="264071"/>
                  </a:lnTo>
                  <a:lnTo>
                    <a:pt x="1714627" y="144056"/>
                  </a:lnTo>
                  <a:close/>
                </a:path>
                <a:path w="2834640" h="680719">
                  <a:moveTo>
                    <a:pt x="1954110" y="430339"/>
                  </a:moveTo>
                  <a:lnTo>
                    <a:pt x="1949577" y="387248"/>
                  </a:lnTo>
                  <a:lnTo>
                    <a:pt x="1930374" y="352158"/>
                  </a:lnTo>
                  <a:lnTo>
                    <a:pt x="1909521" y="337286"/>
                  </a:lnTo>
                  <a:lnTo>
                    <a:pt x="1916709" y="333057"/>
                  </a:lnTo>
                  <a:lnTo>
                    <a:pt x="1942858" y="303161"/>
                  </a:lnTo>
                  <a:lnTo>
                    <a:pt x="1952459" y="248653"/>
                  </a:lnTo>
                  <a:lnTo>
                    <a:pt x="1952155" y="234188"/>
                  </a:lnTo>
                  <a:lnTo>
                    <a:pt x="1944408" y="189344"/>
                  </a:lnTo>
                  <a:lnTo>
                    <a:pt x="1914880" y="153581"/>
                  </a:lnTo>
                  <a:lnTo>
                    <a:pt x="1861616" y="139649"/>
                  </a:lnTo>
                  <a:lnTo>
                    <a:pt x="1842312" y="141122"/>
                  </a:lnTo>
                  <a:lnTo>
                    <a:pt x="1797202" y="163322"/>
                  </a:lnTo>
                  <a:lnTo>
                    <a:pt x="1772843" y="216890"/>
                  </a:lnTo>
                  <a:lnTo>
                    <a:pt x="1770786" y="240944"/>
                  </a:lnTo>
                  <a:lnTo>
                    <a:pt x="1818132" y="240944"/>
                  </a:lnTo>
                  <a:lnTo>
                    <a:pt x="1818995" y="226250"/>
                  </a:lnTo>
                  <a:lnTo>
                    <a:pt x="1821573" y="213550"/>
                  </a:lnTo>
                  <a:lnTo>
                    <a:pt x="1852739" y="182791"/>
                  </a:lnTo>
                  <a:lnTo>
                    <a:pt x="1861616" y="182041"/>
                  </a:lnTo>
                  <a:lnTo>
                    <a:pt x="1870735" y="182791"/>
                  </a:lnTo>
                  <a:lnTo>
                    <a:pt x="1901812" y="215620"/>
                  </a:lnTo>
                  <a:lnTo>
                    <a:pt x="1905114" y="250304"/>
                  </a:lnTo>
                  <a:lnTo>
                    <a:pt x="1904187" y="268922"/>
                  </a:lnTo>
                  <a:lnTo>
                    <a:pt x="1890255" y="307009"/>
                  </a:lnTo>
                  <a:lnTo>
                    <a:pt x="1862175" y="318020"/>
                  </a:lnTo>
                  <a:lnTo>
                    <a:pt x="1830793" y="318020"/>
                  </a:lnTo>
                  <a:lnTo>
                    <a:pt x="1830793" y="358762"/>
                  </a:lnTo>
                  <a:lnTo>
                    <a:pt x="1862175" y="358762"/>
                  </a:lnTo>
                  <a:lnTo>
                    <a:pt x="1870608" y="359486"/>
                  </a:lnTo>
                  <a:lnTo>
                    <a:pt x="1902917" y="392899"/>
                  </a:lnTo>
                  <a:lnTo>
                    <a:pt x="1906765" y="428675"/>
                  </a:lnTo>
                  <a:lnTo>
                    <a:pt x="1905876" y="447332"/>
                  </a:lnTo>
                  <a:lnTo>
                    <a:pt x="1892452" y="485940"/>
                  </a:lnTo>
                  <a:lnTo>
                    <a:pt x="1861616" y="498043"/>
                  </a:lnTo>
                  <a:lnTo>
                    <a:pt x="1852498" y="497293"/>
                  </a:lnTo>
                  <a:lnTo>
                    <a:pt x="1821434" y="466534"/>
                  </a:lnTo>
                  <a:lnTo>
                    <a:pt x="1818132" y="439140"/>
                  </a:lnTo>
                  <a:lnTo>
                    <a:pt x="1770786" y="439140"/>
                  </a:lnTo>
                  <a:lnTo>
                    <a:pt x="1778215" y="486079"/>
                  </a:lnTo>
                  <a:lnTo>
                    <a:pt x="1798307" y="518972"/>
                  </a:lnTo>
                  <a:lnTo>
                    <a:pt x="1842185" y="539102"/>
                  </a:lnTo>
                  <a:lnTo>
                    <a:pt x="1861616" y="540435"/>
                  </a:lnTo>
                  <a:lnTo>
                    <a:pt x="1882546" y="538822"/>
                  </a:lnTo>
                  <a:lnTo>
                    <a:pt x="1928787" y="514565"/>
                  </a:lnTo>
                  <a:lnTo>
                    <a:pt x="1941004" y="498043"/>
                  </a:lnTo>
                  <a:lnTo>
                    <a:pt x="1945309" y="489432"/>
                  </a:lnTo>
                  <a:lnTo>
                    <a:pt x="1948611" y="480148"/>
                  </a:lnTo>
                  <a:lnTo>
                    <a:pt x="1951012" y="469912"/>
                  </a:lnTo>
                  <a:lnTo>
                    <a:pt x="1952739" y="458203"/>
                  </a:lnTo>
                  <a:lnTo>
                    <a:pt x="1953768" y="445008"/>
                  </a:lnTo>
                  <a:lnTo>
                    <a:pt x="1954110" y="430339"/>
                  </a:lnTo>
                  <a:close/>
                </a:path>
                <a:path w="2834640" h="680719">
                  <a:moveTo>
                    <a:pt x="2198547" y="144056"/>
                  </a:moveTo>
                  <a:lnTo>
                    <a:pt x="2151202" y="144056"/>
                  </a:lnTo>
                  <a:lnTo>
                    <a:pt x="2151202" y="315277"/>
                  </a:lnTo>
                  <a:lnTo>
                    <a:pt x="2064219" y="315277"/>
                  </a:lnTo>
                  <a:lnTo>
                    <a:pt x="2064219" y="144056"/>
                  </a:lnTo>
                  <a:lnTo>
                    <a:pt x="2016874" y="144056"/>
                  </a:lnTo>
                  <a:lnTo>
                    <a:pt x="2016874" y="536028"/>
                  </a:lnTo>
                  <a:lnTo>
                    <a:pt x="2064219" y="536028"/>
                  </a:lnTo>
                  <a:lnTo>
                    <a:pt x="2064219" y="358216"/>
                  </a:lnTo>
                  <a:lnTo>
                    <a:pt x="2151202" y="358216"/>
                  </a:lnTo>
                  <a:lnTo>
                    <a:pt x="2151202" y="536028"/>
                  </a:lnTo>
                  <a:lnTo>
                    <a:pt x="2198547" y="536028"/>
                  </a:lnTo>
                  <a:lnTo>
                    <a:pt x="2198547" y="358216"/>
                  </a:lnTo>
                  <a:lnTo>
                    <a:pt x="2198547" y="315277"/>
                  </a:lnTo>
                  <a:lnTo>
                    <a:pt x="2198547" y="144056"/>
                  </a:lnTo>
                  <a:close/>
                </a:path>
                <a:path w="2834640" h="680719">
                  <a:moveTo>
                    <a:pt x="2420416" y="144056"/>
                  </a:moveTo>
                  <a:lnTo>
                    <a:pt x="2269020" y="144056"/>
                  </a:lnTo>
                  <a:lnTo>
                    <a:pt x="2269020" y="536028"/>
                  </a:lnTo>
                  <a:lnTo>
                    <a:pt x="2420416" y="536028"/>
                  </a:lnTo>
                  <a:lnTo>
                    <a:pt x="2420416" y="493649"/>
                  </a:lnTo>
                  <a:lnTo>
                    <a:pt x="2316365" y="493649"/>
                  </a:lnTo>
                  <a:lnTo>
                    <a:pt x="2316365" y="360413"/>
                  </a:lnTo>
                  <a:lnTo>
                    <a:pt x="2406116" y="360413"/>
                  </a:lnTo>
                  <a:lnTo>
                    <a:pt x="2406116" y="318020"/>
                  </a:lnTo>
                  <a:lnTo>
                    <a:pt x="2316365" y="318020"/>
                  </a:lnTo>
                  <a:lnTo>
                    <a:pt x="2316365" y="186436"/>
                  </a:lnTo>
                  <a:lnTo>
                    <a:pt x="2420416" y="186436"/>
                  </a:lnTo>
                  <a:lnTo>
                    <a:pt x="2420416" y="144056"/>
                  </a:lnTo>
                  <a:close/>
                </a:path>
                <a:path w="2834640" h="680719">
                  <a:moveTo>
                    <a:pt x="2654960" y="240398"/>
                  </a:moveTo>
                  <a:lnTo>
                    <a:pt x="2652788" y="216344"/>
                  </a:lnTo>
                  <a:lnTo>
                    <a:pt x="2647391" y="195389"/>
                  </a:lnTo>
                  <a:lnTo>
                    <a:pt x="2640927" y="182041"/>
                  </a:lnTo>
                  <a:lnTo>
                    <a:pt x="2638755" y="177533"/>
                  </a:lnTo>
                  <a:lnTo>
                    <a:pt x="2599207" y="145427"/>
                  </a:lnTo>
                  <a:lnTo>
                    <a:pt x="2564663" y="139649"/>
                  </a:lnTo>
                  <a:lnTo>
                    <a:pt x="2544572" y="141439"/>
                  </a:lnTo>
                  <a:lnTo>
                    <a:pt x="2497493" y="168275"/>
                  </a:lnTo>
                  <a:lnTo>
                    <a:pt x="2477160" y="206679"/>
                  </a:lnTo>
                  <a:lnTo>
                    <a:pt x="2470112" y="267919"/>
                  </a:lnTo>
                  <a:lnTo>
                    <a:pt x="2468867" y="340042"/>
                  </a:lnTo>
                  <a:lnTo>
                    <a:pt x="2469184" y="379412"/>
                  </a:lnTo>
                  <a:lnTo>
                    <a:pt x="2471661" y="438315"/>
                  </a:lnTo>
                  <a:lnTo>
                    <a:pt x="2482227" y="487591"/>
                  </a:lnTo>
                  <a:lnTo>
                    <a:pt x="2510993" y="524332"/>
                  </a:lnTo>
                  <a:lnTo>
                    <a:pt x="2564663" y="540435"/>
                  </a:lnTo>
                  <a:lnTo>
                    <a:pt x="2582075" y="539102"/>
                  </a:lnTo>
                  <a:lnTo>
                    <a:pt x="2625229" y="518972"/>
                  </a:lnTo>
                  <a:lnTo>
                    <a:pt x="2646972" y="485800"/>
                  </a:lnTo>
                  <a:lnTo>
                    <a:pt x="2654960" y="439140"/>
                  </a:lnTo>
                  <a:lnTo>
                    <a:pt x="2608161" y="439140"/>
                  </a:lnTo>
                  <a:lnTo>
                    <a:pt x="2606954" y="453110"/>
                  </a:lnTo>
                  <a:lnTo>
                    <a:pt x="2604439" y="465289"/>
                  </a:lnTo>
                  <a:lnTo>
                    <a:pt x="2574023" y="497192"/>
                  </a:lnTo>
                  <a:lnTo>
                    <a:pt x="2564663" y="498043"/>
                  </a:lnTo>
                  <a:lnTo>
                    <a:pt x="2554579" y="497116"/>
                  </a:lnTo>
                  <a:lnTo>
                    <a:pt x="2523998" y="465709"/>
                  </a:lnTo>
                  <a:lnTo>
                    <a:pt x="2517927" y="423760"/>
                  </a:lnTo>
                  <a:lnTo>
                    <a:pt x="2516403" y="373380"/>
                  </a:lnTo>
                  <a:lnTo>
                    <a:pt x="2516213" y="340042"/>
                  </a:lnTo>
                  <a:lnTo>
                    <a:pt x="2516403" y="306705"/>
                  </a:lnTo>
                  <a:lnTo>
                    <a:pt x="2517927" y="256324"/>
                  </a:lnTo>
                  <a:lnTo>
                    <a:pt x="2523998" y="214376"/>
                  </a:lnTo>
                  <a:lnTo>
                    <a:pt x="2554579" y="182968"/>
                  </a:lnTo>
                  <a:lnTo>
                    <a:pt x="2564663" y="182041"/>
                  </a:lnTo>
                  <a:lnTo>
                    <a:pt x="2574023" y="182892"/>
                  </a:lnTo>
                  <a:lnTo>
                    <a:pt x="2604439" y="214109"/>
                  </a:lnTo>
                  <a:lnTo>
                    <a:pt x="2608161" y="240398"/>
                  </a:lnTo>
                  <a:lnTo>
                    <a:pt x="2654960" y="240398"/>
                  </a:lnTo>
                  <a:close/>
                </a:path>
                <a:path w="2834640" h="680719">
                  <a:moveTo>
                    <a:pt x="2834525" y="0"/>
                  </a:moveTo>
                  <a:lnTo>
                    <a:pt x="1420545" y="0"/>
                  </a:lnTo>
                  <a:lnTo>
                    <a:pt x="1372679" y="3543"/>
                  </a:lnTo>
                  <a:lnTo>
                    <a:pt x="1326934" y="13817"/>
                  </a:lnTo>
                  <a:lnTo>
                    <a:pt x="1283830" y="30327"/>
                  </a:lnTo>
                  <a:lnTo>
                    <a:pt x="1243876" y="52552"/>
                  </a:lnTo>
                  <a:lnTo>
                    <a:pt x="1207592" y="79971"/>
                  </a:lnTo>
                  <a:lnTo>
                    <a:pt x="1175473" y="112090"/>
                  </a:lnTo>
                  <a:lnTo>
                    <a:pt x="1148054" y="148386"/>
                  </a:lnTo>
                  <a:lnTo>
                    <a:pt x="1125829" y="188341"/>
                  </a:lnTo>
                  <a:lnTo>
                    <a:pt x="1109319" y="231444"/>
                  </a:lnTo>
                  <a:lnTo>
                    <a:pt x="1099032" y="277190"/>
                  </a:lnTo>
                  <a:lnTo>
                    <a:pt x="1095502" y="325056"/>
                  </a:lnTo>
                  <a:lnTo>
                    <a:pt x="1095502" y="680554"/>
                  </a:lnTo>
                  <a:lnTo>
                    <a:pt x="1129233" y="680554"/>
                  </a:lnTo>
                  <a:lnTo>
                    <a:pt x="1129233" y="325056"/>
                  </a:lnTo>
                  <a:lnTo>
                    <a:pt x="1133055" y="277977"/>
                  </a:lnTo>
                  <a:lnTo>
                    <a:pt x="1144143" y="233260"/>
                  </a:lnTo>
                  <a:lnTo>
                    <a:pt x="1161884" y="191503"/>
                  </a:lnTo>
                  <a:lnTo>
                    <a:pt x="1185646" y="153314"/>
                  </a:lnTo>
                  <a:lnTo>
                    <a:pt x="1214831" y="119329"/>
                  </a:lnTo>
                  <a:lnTo>
                    <a:pt x="1248816" y="90144"/>
                  </a:lnTo>
                  <a:lnTo>
                    <a:pt x="1286992" y="66382"/>
                  </a:lnTo>
                  <a:lnTo>
                    <a:pt x="1328750" y="48653"/>
                  </a:lnTo>
                  <a:lnTo>
                    <a:pt x="1373479" y="37566"/>
                  </a:lnTo>
                  <a:lnTo>
                    <a:pt x="1420545" y="33731"/>
                  </a:lnTo>
                  <a:lnTo>
                    <a:pt x="2800794" y="33731"/>
                  </a:lnTo>
                  <a:lnTo>
                    <a:pt x="2800794" y="355498"/>
                  </a:lnTo>
                  <a:lnTo>
                    <a:pt x="2796971" y="402577"/>
                  </a:lnTo>
                  <a:lnTo>
                    <a:pt x="2785884" y="447294"/>
                  </a:lnTo>
                  <a:lnTo>
                    <a:pt x="2768142" y="489051"/>
                  </a:lnTo>
                  <a:lnTo>
                    <a:pt x="2744381" y="527227"/>
                  </a:lnTo>
                  <a:lnTo>
                    <a:pt x="2715196" y="561213"/>
                  </a:lnTo>
                  <a:lnTo>
                    <a:pt x="2681211" y="590397"/>
                  </a:lnTo>
                  <a:lnTo>
                    <a:pt x="2643022" y="614172"/>
                  </a:lnTo>
                  <a:lnTo>
                    <a:pt x="2601264" y="631901"/>
                  </a:lnTo>
                  <a:lnTo>
                    <a:pt x="2556548" y="642988"/>
                  </a:lnTo>
                  <a:lnTo>
                    <a:pt x="2509469" y="646823"/>
                  </a:lnTo>
                  <a:lnTo>
                    <a:pt x="1714944" y="646823"/>
                  </a:lnTo>
                  <a:lnTo>
                    <a:pt x="1714944" y="680554"/>
                  </a:lnTo>
                  <a:lnTo>
                    <a:pt x="2509469" y="680554"/>
                  </a:lnTo>
                  <a:lnTo>
                    <a:pt x="2557335" y="677011"/>
                  </a:lnTo>
                  <a:lnTo>
                    <a:pt x="2603081" y="666724"/>
                  </a:lnTo>
                  <a:lnTo>
                    <a:pt x="2646184" y="650227"/>
                  </a:lnTo>
                  <a:lnTo>
                    <a:pt x="2686139" y="628002"/>
                  </a:lnTo>
                  <a:lnTo>
                    <a:pt x="2722435" y="600570"/>
                  </a:lnTo>
                  <a:lnTo>
                    <a:pt x="2754553" y="568464"/>
                  </a:lnTo>
                  <a:lnTo>
                    <a:pt x="2781973" y="532168"/>
                  </a:lnTo>
                  <a:lnTo>
                    <a:pt x="2804198" y="492213"/>
                  </a:lnTo>
                  <a:lnTo>
                    <a:pt x="2820708" y="449110"/>
                  </a:lnTo>
                  <a:lnTo>
                    <a:pt x="2830982" y="403364"/>
                  </a:lnTo>
                  <a:lnTo>
                    <a:pt x="2834525" y="355498"/>
                  </a:lnTo>
                  <a:lnTo>
                    <a:pt x="2834525" y="0"/>
                  </a:lnTo>
                  <a:close/>
                </a:path>
              </a:pathLst>
            </a:custGeom>
            <a:solidFill>
              <a:srgbClr val="FFFFFF"/>
            </a:solidFill>
          </p:spPr>
          <p:txBody>
            <a:bodyPr wrap="square" lIns="0" tIns="0" rIns="0" bIns="0" rtlCol="0"/>
            <a:lstStyle/>
            <a:p>
              <a:endParaRPr dirty="0"/>
            </a:p>
          </p:txBody>
        </p:sp>
      </p:grpSp>
      <p:sp>
        <p:nvSpPr>
          <p:cNvPr id="23" name="object 23"/>
          <p:cNvSpPr txBox="1"/>
          <p:nvPr/>
        </p:nvSpPr>
        <p:spPr>
          <a:xfrm>
            <a:off x="8192314" y="1767134"/>
            <a:ext cx="2649220" cy="191135"/>
          </a:xfrm>
          <a:prstGeom prst="rect">
            <a:avLst/>
          </a:prstGeom>
        </p:spPr>
        <p:txBody>
          <a:bodyPr vert="horz" wrap="square" lIns="0" tIns="17145" rIns="0" bIns="0" rtlCol="0">
            <a:spAutoFit/>
          </a:bodyPr>
          <a:lstStyle/>
          <a:p>
            <a:pPr marL="12700">
              <a:lnSpc>
                <a:spcPct val="100000"/>
              </a:lnSpc>
              <a:spcBef>
                <a:spcPts val="135"/>
              </a:spcBef>
            </a:pPr>
            <a:r>
              <a:rPr sz="1050" spc="-15" dirty="0">
                <a:solidFill>
                  <a:srgbClr val="FFFFFF"/>
                </a:solidFill>
                <a:latin typeface="Tahoma"/>
                <a:cs typeface="Tahoma"/>
              </a:rPr>
              <a:t>ГКУ</a:t>
            </a:r>
            <a:r>
              <a:rPr sz="1050" spc="-30" dirty="0">
                <a:solidFill>
                  <a:srgbClr val="FFFFFF"/>
                </a:solidFill>
                <a:latin typeface="Tahoma"/>
                <a:cs typeface="Tahoma"/>
              </a:rPr>
              <a:t> </a:t>
            </a:r>
            <a:r>
              <a:rPr sz="1050" spc="10" dirty="0">
                <a:solidFill>
                  <a:srgbClr val="FFFFFF"/>
                </a:solidFill>
                <a:latin typeface="Tahoma"/>
                <a:cs typeface="Tahoma"/>
              </a:rPr>
              <a:t>ПК</a:t>
            </a:r>
            <a:r>
              <a:rPr sz="1050" spc="-30" dirty="0">
                <a:solidFill>
                  <a:srgbClr val="FFFFFF"/>
                </a:solidFill>
                <a:latin typeface="Tahoma"/>
                <a:cs typeface="Tahoma"/>
              </a:rPr>
              <a:t> </a:t>
            </a:r>
            <a:r>
              <a:rPr sz="1050" spc="25" dirty="0">
                <a:solidFill>
                  <a:srgbClr val="FFFFFF"/>
                </a:solidFill>
                <a:latin typeface="Tahoma"/>
                <a:cs typeface="Tahoma"/>
              </a:rPr>
              <a:t>«Центр</a:t>
            </a:r>
            <a:r>
              <a:rPr sz="1050" spc="-30" dirty="0">
                <a:solidFill>
                  <a:srgbClr val="FFFFFF"/>
                </a:solidFill>
                <a:latin typeface="Tahoma"/>
                <a:cs typeface="Tahoma"/>
              </a:rPr>
              <a:t> </a:t>
            </a:r>
            <a:r>
              <a:rPr sz="1050" spc="60" dirty="0">
                <a:solidFill>
                  <a:srgbClr val="FFFFFF"/>
                </a:solidFill>
                <a:latin typeface="Tahoma"/>
                <a:cs typeface="Tahoma"/>
              </a:rPr>
              <a:t>развития</a:t>
            </a:r>
            <a:r>
              <a:rPr sz="1050" spc="-30" dirty="0">
                <a:solidFill>
                  <a:srgbClr val="FFFFFF"/>
                </a:solidFill>
                <a:latin typeface="Tahoma"/>
                <a:cs typeface="Tahoma"/>
              </a:rPr>
              <a:t> </a:t>
            </a:r>
            <a:r>
              <a:rPr sz="1050" spc="95" dirty="0">
                <a:solidFill>
                  <a:srgbClr val="FFFFFF"/>
                </a:solidFill>
                <a:latin typeface="Tahoma"/>
                <a:cs typeface="Tahoma"/>
              </a:rPr>
              <a:t>агробизнеса»</a:t>
            </a:r>
            <a:endParaRPr sz="1050" dirty="0">
              <a:latin typeface="Tahoma"/>
              <a:cs typeface="Tahoma"/>
            </a:endParaRPr>
          </a:p>
        </p:txBody>
      </p:sp>
      <p:sp>
        <p:nvSpPr>
          <p:cNvPr id="24" name="object 24"/>
          <p:cNvSpPr txBox="1"/>
          <p:nvPr/>
        </p:nvSpPr>
        <p:spPr>
          <a:xfrm>
            <a:off x="17826217" y="10586430"/>
            <a:ext cx="1955800" cy="452755"/>
          </a:xfrm>
          <a:prstGeom prst="rect">
            <a:avLst/>
          </a:prstGeom>
        </p:spPr>
        <p:txBody>
          <a:bodyPr vert="horz" wrap="square" lIns="0" tIns="12700" rIns="0" bIns="0" rtlCol="0">
            <a:spAutoFit/>
          </a:bodyPr>
          <a:lstStyle/>
          <a:p>
            <a:pPr marL="12700">
              <a:lnSpc>
                <a:spcPct val="100000"/>
              </a:lnSpc>
              <a:spcBef>
                <a:spcPts val="100"/>
              </a:spcBef>
            </a:pPr>
            <a:r>
              <a:rPr sz="2800" spc="50" dirty="0" err="1">
                <a:solidFill>
                  <a:srgbClr val="FFFFFF"/>
                </a:solidFill>
                <a:latin typeface="Tahoma"/>
                <a:cs typeface="Tahoma"/>
              </a:rPr>
              <a:t>Пермь</a:t>
            </a:r>
            <a:r>
              <a:rPr sz="2800" spc="-175" dirty="0">
                <a:solidFill>
                  <a:srgbClr val="FFFFFF"/>
                </a:solidFill>
                <a:latin typeface="Tahoma"/>
                <a:cs typeface="Tahoma"/>
              </a:rPr>
              <a:t> </a:t>
            </a:r>
            <a:r>
              <a:rPr sz="2800" spc="-85" dirty="0" smtClean="0">
                <a:solidFill>
                  <a:srgbClr val="FFFFFF"/>
                </a:solidFill>
                <a:latin typeface="Tahoma"/>
                <a:cs typeface="Tahoma"/>
              </a:rPr>
              <a:t>2</a:t>
            </a:r>
            <a:r>
              <a:rPr sz="2800" spc="195" dirty="0" smtClean="0">
                <a:solidFill>
                  <a:srgbClr val="FFFFFF"/>
                </a:solidFill>
                <a:latin typeface="Tahoma"/>
                <a:cs typeface="Tahoma"/>
              </a:rPr>
              <a:t>0</a:t>
            </a:r>
            <a:r>
              <a:rPr sz="2800" spc="-85" dirty="0" smtClean="0">
                <a:solidFill>
                  <a:srgbClr val="FFFFFF"/>
                </a:solidFill>
                <a:latin typeface="Tahoma"/>
                <a:cs typeface="Tahoma"/>
              </a:rPr>
              <a:t>2</a:t>
            </a:r>
            <a:r>
              <a:rPr lang="ru-RU" sz="2800" spc="-85" dirty="0">
                <a:solidFill>
                  <a:srgbClr val="FFFFFF"/>
                </a:solidFill>
                <a:latin typeface="Tahoma"/>
                <a:cs typeface="Tahoma"/>
              </a:rPr>
              <a:t>5</a:t>
            </a:r>
            <a:endParaRPr sz="2800" dirty="0">
              <a:latin typeface="Tahoma"/>
              <a:cs typeface="Tahoma"/>
            </a:endParaRPr>
          </a:p>
        </p:txBody>
      </p:sp>
      <p:sp>
        <p:nvSpPr>
          <p:cNvPr id="25" name="object 25"/>
          <p:cNvSpPr txBox="1"/>
          <p:nvPr/>
        </p:nvSpPr>
        <p:spPr>
          <a:xfrm>
            <a:off x="755650" y="9720136"/>
            <a:ext cx="9951401" cy="1286250"/>
          </a:xfrm>
          <a:prstGeom prst="rect">
            <a:avLst/>
          </a:prstGeom>
        </p:spPr>
        <p:txBody>
          <a:bodyPr vert="horz" wrap="square" lIns="0" tIns="285750" rIns="0" bIns="0" rtlCol="0">
            <a:spAutoFit/>
          </a:bodyPr>
          <a:lstStyle/>
          <a:p>
            <a:pPr marL="25400">
              <a:lnSpc>
                <a:spcPct val="100000"/>
              </a:lnSpc>
              <a:spcBef>
                <a:spcPts val="2250"/>
              </a:spcBef>
            </a:pPr>
            <a:r>
              <a:rPr spc="20" dirty="0">
                <a:solidFill>
                  <a:srgbClr val="FFFFFF"/>
                </a:solidFill>
                <a:latin typeface="Tahoma"/>
                <a:cs typeface="Tahoma"/>
              </a:rPr>
              <a:t>Докладчик:</a:t>
            </a:r>
            <a:r>
              <a:rPr spc="-220" dirty="0">
                <a:solidFill>
                  <a:srgbClr val="FFFFFF"/>
                </a:solidFill>
                <a:latin typeface="Tahoma"/>
                <a:cs typeface="Tahoma"/>
              </a:rPr>
              <a:t> </a:t>
            </a:r>
            <a:r>
              <a:rPr lang="ru-RU" spc="114" dirty="0" smtClean="0">
                <a:solidFill>
                  <a:srgbClr val="FFFFFF"/>
                </a:solidFill>
                <a:latin typeface="Tahoma"/>
                <a:cs typeface="Tahoma"/>
              </a:rPr>
              <a:t>Садышева Людмила Леонидовна</a:t>
            </a:r>
            <a:endParaRPr dirty="0">
              <a:latin typeface="Tahoma"/>
              <a:cs typeface="Tahoma"/>
            </a:endParaRPr>
          </a:p>
          <a:p>
            <a:pPr marL="12700">
              <a:lnSpc>
                <a:spcPct val="100000"/>
              </a:lnSpc>
              <a:spcBef>
                <a:spcPts val="1255"/>
              </a:spcBef>
            </a:pPr>
            <a:r>
              <a:rPr lang="ru-RU" dirty="0" smtClean="0">
                <a:solidFill>
                  <a:schemeClr val="bg1"/>
                </a:solidFill>
                <a:latin typeface="Tahoma"/>
                <a:cs typeface="Tahoma"/>
              </a:rPr>
              <a:t>Консультант консультационного отдела </a:t>
            </a:r>
            <a:br>
              <a:rPr lang="ru-RU" dirty="0" smtClean="0">
                <a:solidFill>
                  <a:schemeClr val="bg1"/>
                </a:solidFill>
                <a:latin typeface="Tahoma"/>
                <a:cs typeface="Tahoma"/>
              </a:rPr>
            </a:br>
            <a:r>
              <a:rPr lang="ru-RU" dirty="0" smtClean="0">
                <a:solidFill>
                  <a:schemeClr val="bg1"/>
                </a:solidFill>
                <a:latin typeface="Tahoma"/>
                <a:cs typeface="Tahoma"/>
              </a:rPr>
              <a:t>ГКУ ПК «Центр развития агробизнеса»</a:t>
            </a:r>
            <a:endParaRPr dirty="0">
              <a:solidFill>
                <a:schemeClr val="bg1"/>
              </a:solidFill>
              <a:latin typeface="Tahoma"/>
              <a:cs typeface="Tahoma"/>
            </a:endParaRPr>
          </a:p>
        </p:txBody>
      </p:sp>
      <p:sp>
        <p:nvSpPr>
          <p:cNvPr id="26" name="Прямоугольник 25"/>
          <p:cNvSpPr/>
          <p:nvPr/>
        </p:nvSpPr>
        <p:spPr>
          <a:xfrm>
            <a:off x="887904" y="4048124"/>
            <a:ext cx="13355146" cy="1015663"/>
          </a:xfrm>
          <a:prstGeom prst="rect">
            <a:avLst/>
          </a:prstGeom>
        </p:spPr>
        <p:txBody>
          <a:bodyPr wrap="square">
            <a:spAutoFit/>
          </a:bodyPr>
          <a:lstStyle/>
          <a:p>
            <a:pPr algn="ctr"/>
            <a:r>
              <a:rPr lang="ru-RU" sz="6000" b="1" spc="-225" dirty="0" smtClean="0">
                <a:solidFill>
                  <a:srgbClr val="FFFFFF"/>
                </a:solidFill>
                <a:latin typeface="Tahoma"/>
                <a:cs typeface="Tahoma"/>
              </a:rPr>
              <a:t>Маркирования </a:t>
            </a:r>
            <a:r>
              <a:rPr lang="ru-RU" sz="6000" b="1" spc="-225">
                <a:solidFill>
                  <a:srgbClr val="FFFFFF"/>
                </a:solidFill>
                <a:latin typeface="Tahoma"/>
                <a:cs typeface="Tahoma"/>
              </a:rPr>
              <a:t>и </a:t>
            </a:r>
            <a:r>
              <a:rPr lang="ru-RU" sz="6000" b="1" spc="-225" smtClean="0">
                <a:solidFill>
                  <a:srgbClr val="FFFFFF"/>
                </a:solidFill>
                <a:latin typeface="Tahoma"/>
                <a:cs typeface="Tahoma"/>
              </a:rPr>
              <a:t>учет животных</a:t>
            </a:r>
            <a:endParaRPr lang="ru-RU" sz="6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4794250" y="454774"/>
            <a:ext cx="15011400" cy="3347070"/>
          </a:xfrm>
          <a:ln>
            <a:solidFill>
              <a:schemeClr val="accent1"/>
            </a:solidFill>
          </a:ln>
        </p:spPr>
        <p:txBody>
          <a:bodyPr/>
          <a:lstStyle/>
          <a:p>
            <a:pPr algn="just"/>
            <a:r>
              <a:rPr lang="ru-RU" sz="2000" dirty="0" smtClean="0">
                <a:solidFill>
                  <a:schemeClr val="tx1"/>
                </a:solidFill>
                <a:latin typeface="Times New Roman" panose="02020603050405020304" pitchFamily="18" charset="0"/>
                <a:cs typeface="Times New Roman" panose="02020603050405020304" pitchFamily="18" charset="0"/>
              </a:rPr>
              <a:t>	Пчелы </a:t>
            </a:r>
            <a:r>
              <a:rPr lang="ru-RU" sz="2000" dirty="0">
                <a:solidFill>
                  <a:schemeClr val="tx1"/>
                </a:solidFill>
                <a:latin typeface="Times New Roman" panose="02020603050405020304" pitchFamily="18" charset="0"/>
                <a:cs typeface="Times New Roman" panose="02020603050405020304" pitchFamily="18" charset="0"/>
              </a:rPr>
              <a:t>подлежат групповому маркированию </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a:solidFill>
                  <a:schemeClr val="tx1"/>
                </a:solidFill>
                <a:latin typeface="Times New Roman" panose="02020603050405020304" pitchFamily="18" charset="0"/>
                <a:cs typeface="Times New Roman" panose="02020603050405020304" pitchFamily="18" charset="0"/>
              </a:rPr>
              <a:t>посредством маркирования улья </a:t>
            </a:r>
            <a:r>
              <a:rPr lang="ru-RU" sz="2000" b="1" dirty="0">
                <a:solidFill>
                  <a:srgbClr val="C00000"/>
                </a:solidFill>
                <a:latin typeface="Times New Roman" panose="02020603050405020304" pitchFamily="18" charset="0"/>
                <a:cs typeface="Times New Roman" panose="02020603050405020304" pitchFamily="18" charset="0"/>
              </a:rPr>
              <a:t>не позднее 14 календарных дней после дня заселения улья</a:t>
            </a:r>
            <a:r>
              <a:rPr lang="ru-RU" sz="2000" dirty="0">
                <a:solidFill>
                  <a:srgbClr val="C00000"/>
                </a:solidFill>
                <a:latin typeface="Times New Roman" panose="02020603050405020304" pitchFamily="18" charset="0"/>
                <a:cs typeface="Times New Roman" panose="02020603050405020304" pitchFamily="18" charset="0"/>
              </a:rPr>
              <a:t>. </a:t>
            </a:r>
            <a:r>
              <a:rPr lang="ru-RU" sz="2000" dirty="0">
                <a:solidFill>
                  <a:schemeClr val="tx1"/>
                </a:solidFill>
                <a:latin typeface="Times New Roman" panose="02020603050405020304" pitchFamily="18" charset="0"/>
                <a:cs typeface="Times New Roman" panose="02020603050405020304" pitchFamily="18" charset="0"/>
              </a:rPr>
              <a:t>В случае ввоза немаркированных пчел на территорию Российской Федерации пчелы подлежат маркированию </a:t>
            </a:r>
            <a:r>
              <a:rPr lang="ru-RU" sz="2000" dirty="0" smtClean="0">
                <a:solidFill>
                  <a:schemeClr val="tx1"/>
                </a:solidFill>
                <a:latin typeface="Times New Roman" panose="02020603050405020304" pitchFamily="18" charset="0"/>
                <a:cs typeface="Times New Roman" panose="02020603050405020304" pitchFamily="18" charset="0"/>
              </a:rPr>
              <a:t/>
            </a:r>
            <a:br>
              <a:rPr lang="ru-RU" sz="2000" dirty="0" smtClean="0">
                <a:solidFill>
                  <a:schemeClr val="tx1"/>
                </a:solidFill>
                <a:latin typeface="Times New Roman" panose="02020603050405020304" pitchFamily="18" charset="0"/>
                <a:cs typeface="Times New Roman" panose="02020603050405020304" pitchFamily="18" charset="0"/>
              </a:rPr>
            </a:br>
            <a:r>
              <a:rPr lang="ru-RU" sz="2000" b="1" dirty="0" smtClean="0">
                <a:solidFill>
                  <a:srgbClr val="C00000"/>
                </a:solidFill>
                <a:latin typeface="Times New Roman" panose="02020603050405020304" pitchFamily="18" charset="0"/>
                <a:cs typeface="Times New Roman" panose="02020603050405020304" pitchFamily="18" charset="0"/>
              </a:rPr>
              <a:t>не </a:t>
            </a:r>
            <a:r>
              <a:rPr lang="ru-RU" sz="2000" b="1" dirty="0">
                <a:solidFill>
                  <a:srgbClr val="C00000"/>
                </a:solidFill>
                <a:latin typeface="Times New Roman" panose="02020603050405020304" pitchFamily="18" charset="0"/>
                <a:cs typeface="Times New Roman" panose="02020603050405020304" pitchFamily="18" charset="0"/>
              </a:rPr>
              <a:t>позднее 14 календарных дней со дня </a:t>
            </a:r>
            <a:r>
              <a:rPr lang="ru-RU" sz="2000" b="1" dirty="0" smtClean="0">
                <a:solidFill>
                  <a:srgbClr val="C00000"/>
                </a:solidFill>
                <a:latin typeface="Times New Roman" panose="02020603050405020304" pitchFamily="18" charset="0"/>
                <a:cs typeface="Times New Roman" panose="02020603050405020304" pitchFamily="18" charset="0"/>
              </a:rPr>
              <a:t>ввоза</a:t>
            </a:r>
            <a:endParaRPr lang="ru-RU" sz="2000" dirty="0">
              <a:solidFill>
                <a:srgbClr val="C00000"/>
              </a:solidFill>
              <a:latin typeface="Times New Roman" panose="02020603050405020304" pitchFamily="18" charset="0"/>
              <a:cs typeface="Times New Roman" panose="02020603050405020304" pitchFamily="18" charset="0"/>
            </a:endParaRPr>
          </a:p>
          <a:p>
            <a:pPr algn="ctr"/>
            <a:r>
              <a:rPr lang="ru-RU" sz="2000" dirty="0">
                <a:solidFill>
                  <a:schemeClr val="tx1"/>
                </a:solidFill>
                <a:latin typeface="Times New Roman" panose="02020603050405020304" pitchFamily="18" charset="0"/>
                <a:cs typeface="Times New Roman" panose="02020603050405020304" pitchFamily="18" charset="0"/>
              </a:rPr>
              <a:t>Для маркирования пчел в качестве средства маркирования используется </a:t>
            </a:r>
            <a:r>
              <a:rPr lang="ru-RU" sz="2400" b="1" dirty="0">
                <a:solidFill>
                  <a:srgbClr val="C00000"/>
                </a:solidFill>
                <a:latin typeface="Times New Roman" panose="02020603050405020304" pitchFamily="18" charset="0"/>
                <a:cs typeface="Times New Roman" panose="02020603050405020304" pitchFamily="18" charset="0"/>
              </a:rPr>
              <a:t>табло</a:t>
            </a:r>
            <a:r>
              <a:rPr lang="ru-RU" sz="2000" dirty="0">
                <a:solidFill>
                  <a:schemeClr val="tx1"/>
                </a:solidFill>
                <a:latin typeface="Times New Roman" panose="02020603050405020304" pitchFamily="18" charset="0"/>
                <a:cs typeface="Times New Roman" panose="02020603050405020304" pitchFamily="18" charset="0"/>
              </a:rPr>
              <a:t>, закрепляемое на внешней стенке улья.</a:t>
            </a:r>
          </a:p>
          <a:p>
            <a:pPr algn="just"/>
            <a:r>
              <a:rPr lang="ru-RU" sz="2000" dirty="0">
                <a:solidFill>
                  <a:schemeClr val="tx1"/>
                </a:solidFill>
                <a:latin typeface="Times New Roman" panose="02020603050405020304" pitchFamily="18" charset="0"/>
                <a:cs typeface="Times New Roman" panose="02020603050405020304" pitchFamily="18" charset="0"/>
              </a:rPr>
              <a:t>Табло, используемое при маркировании пчел, должно поддаваться прочтению или позволять иным способом идентифицировать группу пчел (в том числе путем размещения двухмерного штрихового кода, содержащего УНСМ или уникальный номер данной группы животных и гиперссылку для прямого доступа к нему в ФГИС) с расстояния не менее 3 м</a:t>
            </a:r>
            <a:r>
              <a:rPr lang="ru-RU" sz="2000" dirty="0" smtClean="0">
                <a:solidFill>
                  <a:schemeClr val="tx1"/>
                </a:solidFill>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 </a:t>
            </a:r>
            <a:endParaRPr lang="ru-RU" sz="2000" dirty="0" smtClean="0">
              <a:latin typeface="Times New Roman" panose="02020603050405020304" pitchFamily="18" charset="0"/>
              <a:cs typeface="Times New Roman" panose="02020603050405020304" pitchFamily="18" charset="0"/>
            </a:endParaRPr>
          </a:p>
          <a:p>
            <a:pPr algn="just"/>
            <a:endParaRPr lang="ru-RU" dirty="0" smtClean="0"/>
          </a:p>
          <a:p>
            <a:pPr algn="ctr"/>
            <a:r>
              <a:rPr lang="ru-RU" sz="2400" b="1" dirty="0" smtClean="0">
                <a:solidFill>
                  <a:srgbClr val="C00000"/>
                </a:solidFill>
                <a:latin typeface="Times New Roman" panose="02020603050405020304" pitchFamily="18" charset="0"/>
                <a:cs typeface="Times New Roman" panose="02020603050405020304" pitchFamily="18" charset="0"/>
              </a:rPr>
              <a:t>не </a:t>
            </a:r>
            <a:r>
              <a:rPr lang="ru-RU" sz="2400" b="1" dirty="0">
                <a:solidFill>
                  <a:srgbClr val="C00000"/>
                </a:solidFill>
                <a:latin typeface="Times New Roman" panose="02020603050405020304" pitchFamily="18" charset="0"/>
                <a:cs typeface="Times New Roman" panose="02020603050405020304" pitchFamily="18" charset="0"/>
              </a:rPr>
              <a:t>позднее 1 сентября 2025 г.</a:t>
            </a:r>
          </a:p>
          <a:p>
            <a:endParaRPr lang="ru-RU" sz="2800" dirty="0">
              <a:latin typeface="Times New Roman" panose="02020603050405020304" pitchFamily="18" charset="0"/>
              <a:cs typeface="Times New Roman" panose="02020603050405020304" pitchFamily="18" charset="0"/>
            </a:endParaRPr>
          </a:p>
        </p:txBody>
      </p:sp>
      <p:grpSp>
        <p:nvGrpSpPr>
          <p:cNvPr id="4" name="object 18"/>
          <p:cNvGrpSpPr/>
          <p:nvPr/>
        </p:nvGrpSpPr>
        <p:grpSpPr>
          <a:xfrm>
            <a:off x="-3" y="0"/>
            <a:ext cx="20104100" cy="149225"/>
            <a:chOff x="-3" y="0"/>
            <a:chExt cx="20104100" cy="149225"/>
          </a:xfrm>
        </p:grpSpPr>
        <p:sp>
          <p:nvSpPr>
            <p:cNvPr id="5" name="object 19"/>
            <p:cNvSpPr/>
            <p:nvPr/>
          </p:nvSpPr>
          <p:spPr>
            <a:xfrm>
              <a:off x="6701361" y="0"/>
              <a:ext cx="6701790" cy="149225"/>
            </a:xfrm>
            <a:custGeom>
              <a:avLst/>
              <a:gdLst/>
              <a:ahLst/>
              <a:cxnLst/>
              <a:rect l="l" t="t" r="r" b="b"/>
              <a:pathLst>
                <a:path w="6701790" h="149225">
                  <a:moveTo>
                    <a:pt x="6701364" y="0"/>
                  </a:moveTo>
                  <a:lnTo>
                    <a:pt x="0" y="0"/>
                  </a:lnTo>
                  <a:lnTo>
                    <a:pt x="0" y="148902"/>
                  </a:lnTo>
                  <a:lnTo>
                    <a:pt x="6701364" y="148902"/>
                  </a:lnTo>
                  <a:lnTo>
                    <a:pt x="6701364" y="0"/>
                  </a:lnTo>
                  <a:close/>
                </a:path>
              </a:pathLst>
            </a:custGeom>
            <a:solidFill>
              <a:srgbClr val="FF0000"/>
            </a:solidFill>
          </p:spPr>
          <p:txBody>
            <a:bodyPr wrap="square" lIns="0" tIns="0" rIns="0" bIns="0" rtlCol="0"/>
            <a:lstStyle/>
            <a:p>
              <a:endParaRPr/>
            </a:p>
          </p:txBody>
        </p:sp>
        <p:sp>
          <p:nvSpPr>
            <p:cNvPr id="6" name="object 20"/>
            <p:cNvSpPr/>
            <p:nvPr/>
          </p:nvSpPr>
          <p:spPr>
            <a:xfrm>
              <a:off x="-3" y="0"/>
              <a:ext cx="6701790" cy="149225"/>
            </a:xfrm>
            <a:custGeom>
              <a:avLst/>
              <a:gdLst/>
              <a:ahLst/>
              <a:cxnLst/>
              <a:rect l="l" t="t" r="r" b="b"/>
              <a:pathLst>
                <a:path w="6701790" h="149225">
                  <a:moveTo>
                    <a:pt x="6701364" y="0"/>
                  </a:moveTo>
                  <a:lnTo>
                    <a:pt x="0" y="0"/>
                  </a:lnTo>
                  <a:lnTo>
                    <a:pt x="0" y="148902"/>
                  </a:lnTo>
                  <a:lnTo>
                    <a:pt x="6701364" y="148902"/>
                  </a:lnTo>
                  <a:lnTo>
                    <a:pt x="6701364" y="0"/>
                  </a:lnTo>
                  <a:close/>
                </a:path>
              </a:pathLst>
            </a:custGeom>
            <a:solidFill>
              <a:srgbClr val="456480"/>
            </a:solidFill>
          </p:spPr>
          <p:txBody>
            <a:bodyPr wrap="square" lIns="0" tIns="0" rIns="0" bIns="0" rtlCol="0"/>
            <a:lstStyle/>
            <a:p>
              <a:endParaRPr/>
            </a:p>
          </p:txBody>
        </p:sp>
        <p:sp>
          <p:nvSpPr>
            <p:cNvPr id="7" name="object 21"/>
            <p:cNvSpPr/>
            <p:nvPr/>
          </p:nvSpPr>
          <p:spPr>
            <a:xfrm>
              <a:off x="13402726" y="0"/>
              <a:ext cx="6701790" cy="149225"/>
            </a:xfrm>
            <a:custGeom>
              <a:avLst/>
              <a:gdLst/>
              <a:ahLst/>
              <a:cxnLst/>
              <a:rect l="l" t="t" r="r" b="b"/>
              <a:pathLst>
                <a:path w="6701790" h="149225">
                  <a:moveTo>
                    <a:pt x="6701364" y="0"/>
                  </a:moveTo>
                  <a:lnTo>
                    <a:pt x="0" y="0"/>
                  </a:lnTo>
                  <a:lnTo>
                    <a:pt x="0" y="148902"/>
                  </a:lnTo>
                  <a:lnTo>
                    <a:pt x="6701364" y="148902"/>
                  </a:lnTo>
                  <a:lnTo>
                    <a:pt x="6701364" y="0"/>
                  </a:lnTo>
                  <a:close/>
                </a:path>
              </a:pathLst>
            </a:custGeom>
            <a:solidFill>
              <a:srgbClr val="E6E7E8"/>
            </a:solidFill>
          </p:spPr>
          <p:txBody>
            <a:bodyPr wrap="square" lIns="0" tIns="0" rIns="0" bIns="0" rtlCol="0"/>
            <a:lstStyle/>
            <a:p>
              <a:endParaRPr/>
            </a:p>
          </p:txBody>
        </p:sp>
      </p:grpSp>
      <p:pic>
        <p:nvPicPr>
          <p:cNvPr id="2050" name="Picture 2" descr="https://avatars.mds.yandex.net/i?id=ac0df75bfecb58ba52e034904d1a60ad7afa67fc-4533159-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450" y="396874"/>
            <a:ext cx="4323368" cy="32400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298451" y="4206875"/>
            <a:ext cx="15620999" cy="6894195"/>
          </a:xfrm>
          <a:prstGeom prst="rect">
            <a:avLst/>
          </a:prstGeom>
          <a:ln>
            <a:solidFill>
              <a:schemeClr val="accent1"/>
            </a:solidFill>
          </a:ln>
        </p:spPr>
        <p:txBody>
          <a:bodyPr wrap="square">
            <a:spAutoFit/>
          </a:bodyPr>
          <a:lstStyle/>
          <a:p>
            <a:pPr algn="just"/>
            <a:r>
              <a:rPr lang="ru-RU" sz="2000" dirty="0" smtClean="0">
                <a:latin typeface="Times New Roman" panose="02020603050405020304" pitchFamily="18" charset="0"/>
                <a:cs typeface="Times New Roman" panose="02020603050405020304" pitchFamily="18" charset="0"/>
              </a:rPr>
              <a:t>	Пушные </a:t>
            </a:r>
            <a:r>
              <a:rPr lang="ru-RU" sz="2000" dirty="0">
                <a:latin typeface="Times New Roman" panose="02020603050405020304" pitchFamily="18" charset="0"/>
                <a:cs typeface="Times New Roman" panose="02020603050405020304" pitchFamily="18" charset="0"/>
              </a:rPr>
              <a:t>звери (в том числе лисицы, соболя, норки, хорьки, песцы, енотовидные собаки, нутрии) подлежат групповому маркированию, а если являются племенными или в других случаях по желанию владельца животного - индивидуальному маркированию </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p>
            <a:pPr algn="just"/>
            <a:r>
              <a:rPr lang="ru-RU" sz="2000" dirty="0">
                <a:latin typeface="Times New Roman" panose="02020603050405020304" pitchFamily="18" charset="0"/>
                <a:cs typeface="Times New Roman" panose="02020603050405020304" pitchFamily="18" charset="0"/>
              </a:rPr>
              <a:t>Пушные звери подлежат маркированию </a:t>
            </a:r>
            <a:r>
              <a:rPr lang="ru-RU" sz="2000" b="1" dirty="0">
                <a:solidFill>
                  <a:srgbClr val="C00000"/>
                </a:solidFill>
                <a:latin typeface="Times New Roman" panose="02020603050405020304" pitchFamily="18" charset="0"/>
                <a:cs typeface="Times New Roman" panose="02020603050405020304" pitchFamily="18" charset="0"/>
              </a:rPr>
              <a:t>не позднее 71 календарного дня после дня рождения </a:t>
            </a:r>
            <a:r>
              <a:rPr lang="ru-RU" sz="2000" dirty="0">
                <a:latin typeface="Times New Roman" panose="02020603050405020304" pitchFamily="18" charset="0"/>
                <a:cs typeface="Times New Roman" panose="02020603050405020304" pitchFamily="18" charset="0"/>
              </a:rPr>
              <a:t>вне зависимости от осуществляемого вида маркирования (группового или индивидуального).</a:t>
            </a:r>
          </a:p>
          <a:p>
            <a:pPr marL="342900" indent="-342900" algn="just">
              <a:buFont typeface="Wingdings" panose="05000000000000000000" pitchFamily="2" charset="2"/>
              <a:buChar char="ü"/>
            </a:pPr>
            <a:r>
              <a:rPr lang="ru-RU" sz="2000" dirty="0">
                <a:latin typeface="Times New Roman" panose="02020603050405020304" pitchFamily="18" charset="0"/>
                <a:cs typeface="Times New Roman" panose="02020603050405020304" pitchFamily="18" charset="0"/>
              </a:rPr>
              <a:t>В случае если в отношении пушных зверей осуществлено индивидуальное маркирование, при желании владельца в последующем сформировать группу, указанные пушные звери повторному маркированию </a:t>
            </a:r>
            <a:r>
              <a:rPr lang="ru-RU" sz="2000" b="1" dirty="0">
                <a:latin typeface="Times New Roman" panose="02020603050405020304" pitchFamily="18" charset="0"/>
                <a:cs typeface="Times New Roman" panose="02020603050405020304" pitchFamily="18" charset="0"/>
              </a:rPr>
              <a:t>не подлежат</a:t>
            </a:r>
            <a:r>
              <a:rPr lang="ru-RU" sz="2000" dirty="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ü"/>
            </a:pPr>
            <a:r>
              <a:rPr lang="ru-RU" sz="2000" dirty="0">
                <a:latin typeface="Times New Roman" panose="02020603050405020304" pitchFamily="18" charset="0"/>
                <a:cs typeface="Times New Roman" panose="02020603050405020304" pitchFamily="18" charset="0"/>
              </a:rPr>
              <a:t>В случае если в отношении пушных зверей осуществлено групповое маркирование, при желании владельца в последующем сформировать новую группу, групповое маркирование пушных зверей осуществляется </a:t>
            </a:r>
            <a:r>
              <a:rPr lang="ru-RU" sz="2000" b="1" dirty="0">
                <a:latin typeface="Times New Roman" panose="02020603050405020304" pitchFamily="18" charset="0"/>
                <a:cs typeface="Times New Roman" panose="02020603050405020304" pitchFamily="18" charset="0"/>
              </a:rPr>
              <a:t>не позднее 14 календарных дней после формирования владельцем животных группы.</a:t>
            </a:r>
          </a:p>
          <a:p>
            <a:pPr marL="342900" indent="-342900" algn="just">
              <a:buFont typeface="Wingdings" panose="05000000000000000000" pitchFamily="2" charset="2"/>
              <a:buChar char="ü"/>
            </a:pPr>
            <a:r>
              <a:rPr lang="ru-RU" sz="2000" dirty="0">
                <a:latin typeface="Times New Roman" panose="02020603050405020304" pitchFamily="18" charset="0"/>
                <a:cs typeface="Times New Roman" panose="02020603050405020304" pitchFamily="18" charset="0"/>
              </a:rPr>
              <a:t>В случае ввоза немаркированных пушных зверей (группы пушных зверей) на территорию Российской Федерации пушные звери подлежат маркированию </a:t>
            </a:r>
            <a:r>
              <a:rPr lang="ru-RU" sz="2000" b="1" dirty="0">
                <a:latin typeface="Times New Roman" panose="02020603050405020304" pitchFamily="18" charset="0"/>
                <a:cs typeface="Times New Roman" panose="02020603050405020304" pitchFamily="18" charset="0"/>
              </a:rPr>
              <a:t>не позднее 71 календарного дня со дня ввоза</a:t>
            </a:r>
            <a:r>
              <a:rPr lang="ru-RU" sz="2000" dirty="0">
                <a:latin typeface="Times New Roman" panose="02020603050405020304" pitchFamily="18" charset="0"/>
                <a:cs typeface="Times New Roman" panose="02020603050405020304" pitchFamily="18" charset="0"/>
              </a:rPr>
              <a:t>.</a:t>
            </a:r>
          </a:p>
          <a:p>
            <a:pPr algn="just"/>
            <a:r>
              <a:rPr lang="ru-RU" sz="2000" dirty="0" smtClean="0">
                <a:latin typeface="Times New Roman" panose="02020603050405020304" pitchFamily="18" charset="0"/>
                <a:cs typeface="Times New Roman" panose="02020603050405020304" pitchFamily="18" charset="0"/>
              </a:rPr>
              <a:t>           </a:t>
            </a:r>
            <a:r>
              <a:rPr lang="ru-RU" sz="2000" b="1" dirty="0" smtClean="0">
                <a:solidFill>
                  <a:srgbClr val="C00000"/>
                </a:solidFill>
                <a:latin typeface="Times New Roman" panose="02020603050405020304" pitchFamily="18" charset="0"/>
                <a:cs typeface="Times New Roman" panose="02020603050405020304" pitchFamily="18" charset="0"/>
              </a:rPr>
              <a:t>Для </a:t>
            </a:r>
            <a:r>
              <a:rPr lang="ru-RU" sz="2000" b="1" dirty="0">
                <a:solidFill>
                  <a:srgbClr val="C00000"/>
                </a:solidFill>
                <a:latin typeface="Times New Roman" panose="02020603050405020304" pitchFamily="18" charset="0"/>
                <a:cs typeface="Times New Roman" panose="02020603050405020304" pitchFamily="18" charset="0"/>
              </a:rPr>
              <a:t>группового маркирования </a:t>
            </a:r>
            <a:r>
              <a:rPr lang="ru-RU" sz="2000" dirty="0">
                <a:latin typeface="Times New Roman" panose="02020603050405020304" pitchFamily="18" charset="0"/>
                <a:cs typeface="Times New Roman" panose="02020603050405020304" pitchFamily="18" charset="0"/>
              </a:rPr>
              <a:t>пушных зверей в качестве средства маркирования используется табло, закрепляемое на внешней </a:t>
            </a:r>
            <a:r>
              <a:rPr lang="ru-RU" sz="2000" dirty="0" smtClean="0">
                <a:latin typeface="Times New Roman" panose="02020603050405020304" pitchFamily="18" charset="0"/>
                <a:cs typeface="Times New Roman" panose="02020603050405020304" pitchFamily="18" charset="0"/>
              </a:rPr>
              <a:t>стенке. Табло</a:t>
            </a:r>
            <a:r>
              <a:rPr lang="ru-RU" sz="2000" dirty="0">
                <a:latin typeface="Times New Roman" panose="02020603050405020304" pitchFamily="18" charset="0"/>
                <a:cs typeface="Times New Roman" panose="02020603050405020304" pitchFamily="18" charset="0"/>
              </a:rPr>
              <a:t>, используемое при групповом маркировании пушных зверей, должно поддаваться прочтению или позволять иным способом идентифицировать группу пушных зверей (в </a:t>
            </a:r>
            <a:r>
              <a:rPr lang="ru-RU" sz="2000" dirty="0" smtClean="0">
                <a:latin typeface="Times New Roman" panose="02020603050405020304" pitchFamily="18" charset="0"/>
                <a:cs typeface="Times New Roman" panose="02020603050405020304" pitchFamily="18" charset="0"/>
              </a:rPr>
              <a:t>т.ч. </a:t>
            </a:r>
            <a:r>
              <a:rPr lang="ru-RU" sz="2000" dirty="0">
                <a:latin typeface="Times New Roman" panose="02020603050405020304" pitchFamily="18" charset="0"/>
                <a:cs typeface="Times New Roman" panose="02020603050405020304" pitchFamily="18" charset="0"/>
              </a:rPr>
              <a:t>путем размещения двухмерного штрихового кода, содержащего УНСМ или уникальный номер данной группы животных и гиперссылку для прямого доступа к нему в ФГИС) с расстояния </a:t>
            </a:r>
            <a:r>
              <a:rPr lang="ru-RU" sz="2000" b="1" dirty="0">
                <a:latin typeface="Times New Roman" panose="02020603050405020304" pitchFamily="18" charset="0"/>
                <a:cs typeface="Times New Roman" panose="02020603050405020304" pitchFamily="18" charset="0"/>
              </a:rPr>
              <a:t>не менее 1,5 м.</a:t>
            </a:r>
          </a:p>
          <a:p>
            <a:pPr algn="just"/>
            <a:r>
              <a:rPr lang="ru-RU" sz="2000" dirty="0" smtClean="0">
                <a:latin typeface="Times New Roman" panose="02020603050405020304" pitchFamily="18" charset="0"/>
                <a:cs typeface="Times New Roman" panose="02020603050405020304" pitchFamily="18" charset="0"/>
              </a:rPr>
              <a:t>          </a:t>
            </a:r>
            <a:r>
              <a:rPr lang="ru-RU" sz="2000" b="1" dirty="0" smtClean="0">
                <a:solidFill>
                  <a:srgbClr val="C00000"/>
                </a:solidFill>
                <a:latin typeface="Times New Roman" panose="02020603050405020304" pitchFamily="18" charset="0"/>
                <a:cs typeface="Times New Roman" panose="02020603050405020304" pitchFamily="18" charset="0"/>
              </a:rPr>
              <a:t>Для </a:t>
            </a:r>
            <a:r>
              <a:rPr lang="ru-RU" sz="2000" b="1" dirty="0">
                <a:solidFill>
                  <a:srgbClr val="C00000"/>
                </a:solidFill>
                <a:latin typeface="Times New Roman" panose="02020603050405020304" pitchFamily="18" charset="0"/>
                <a:cs typeface="Times New Roman" panose="02020603050405020304" pitchFamily="18" charset="0"/>
              </a:rPr>
              <a:t>индивидуального маркирования </a:t>
            </a:r>
            <a:r>
              <a:rPr lang="ru-RU" sz="2000" dirty="0">
                <a:latin typeface="Times New Roman" panose="02020603050405020304" pitchFamily="18" charset="0"/>
                <a:cs typeface="Times New Roman" panose="02020603050405020304" pitchFamily="18" charset="0"/>
              </a:rPr>
              <a:t>пушных зверей в качестве средства маркирования используются бирки, вживляемые </a:t>
            </a:r>
            <a:r>
              <a:rPr lang="ru-RU" sz="2000" dirty="0" smtClean="0">
                <a:latin typeface="Times New Roman" panose="02020603050405020304" pitchFamily="18" charset="0"/>
                <a:cs typeface="Times New Roman" panose="02020603050405020304" pitchFamily="18" charset="0"/>
              </a:rPr>
              <a:t>микрочипы. Высота </a:t>
            </a:r>
            <a:r>
              <a:rPr lang="ru-RU" sz="2000" dirty="0">
                <a:latin typeface="Times New Roman" panose="02020603050405020304" pitchFamily="18" charset="0"/>
                <a:cs typeface="Times New Roman" panose="02020603050405020304" pitchFamily="18" charset="0"/>
              </a:rPr>
              <a:t>символов, наносимых на бирки пушных зверей, должна быть </a:t>
            </a:r>
            <a:r>
              <a:rPr lang="ru-RU" sz="2000" b="1" dirty="0">
                <a:latin typeface="Times New Roman" panose="02020603050405020304" pitchFamily="18" charset="0"/>
                <a:cs typeface="Times New Roman" panose="02020603050405020304" pitchFamily="18" charset="0"/>
              </a:rPr>
              <a:t>не менее 5 мм</a:t>
            </a:r>
            <a:r>
              <a:rPr lang="ru-RU" sz="2000" dirty="0" smtClean="0">
                <a:latin typeface="Times New Roman" panose="02020603050405020304" pitchFamily="18" charset="0"/>
                <a:cs typeface="Times New Roman" panose="02020603050405020304" pitchFamily="18" charset="0"/>
              </a:rPr>
              <a:t>.</a:t>
            </a:r>
          </a:p>
          <a:p>
            <a:pPr algn="just"/>
            <a:endParaRPr lang="ru-RU" sz="2000" dirty="0">
              <a:latin typeface="Times New Roman" panose="02020603050405020304" pitchFamily="18" charset="0"/>
              <a:cs typeface="Times New Roman" panose="02020603050405020304" pitchFamily="18" charset="0"/>
            </a:endParaRPr>
          </a:p>
          <a:p>
            <a:pPr marL="342900" indent="-342900" algn="just">
              <a:buClr>
                <a:srgbClr val="C00000"/>
              </a:buClr>
              <a:buFont typeface="Wingdings" panose="05000000000000000000" pitchFamily="2" charset="2"/>
              <a:buChar char="q"/>
            </a:pPr>
            <a:r>
              <a:rPr lang="ru-RU" sz="2000" dirty="0">
                <a:latin typeface="Times New Roman" panose="02020603050405020304" pitchFamily="18" charset="0"/>
                <a:cs typeface="Times New Roman" panose="02020603050405020304" pitchFamily="18" charset="0"/>
              </a:rPr>
              <a:t>При маркировании пушных зверей бирками бирка размещается посередине внутренней стороны правого уха пушных зверей.</a:t>
            </a:r>
          </a:p>
          <a:p>
            <a:pPr marL="342900" indent="-342900" algn="just">
              <a:buClr>
                <a:srgbClr val="C00000"/>
              </a:buClr>
              <a:buFont typeface="Wingdings" panose="05000000000000000000" pitchFamily="2" charset="2"/>
              <a:buChar char="q"/>
            </a:pPr>
            <a:r>
              <a:rPr lang="ru-RU" sz="2000" dirty="0">
                <a:latin typeface="Times New Roman" panose="02020603050405020304" pitchFamily="18" charset="0"/>
                <a:cs typeface="Times New Roman" panose="02020603050405020304" pitchFamily="18" charset="0"/>
              </a:rPr>
              <a:t>При маркировании пушных зверей вживляемыми микрочипами вживляемый микрочип устанавливается в холку пушных зверей</a:t>
            </a:r>
            <a:r>
              <a:rPr lang="ru-RU" sz="2000" dirty="0" smtClean="0">
                <a:latin typeface="Times New Roman" panose="02020603050405020304" pitchFamily="18" charset="0"/>
                <a:cs typeface="Times New Roman" panose="02020603050405020304" pitchFamily="18" charset="0"/>
              </a:rPr>
              <a:t>.</a:t>
            </a:r>
            <a:r>
              <a:rPr lang="ru-RU" dirty="0"/>
              <a:t> </a:t>
            </a:r>
            <a:endParaRPr lang="ru-RU" dirty="0" smtClean="0"/>
          </a:p>
          <a:p>
            <a:pPr algn="just"/>
            <a:endParaRPr lang="ru-RU" dirty="0" smtClean="0"/>
          </a:p>
          <a:p>
            <a:pPr algn="ctr"/>
            <a:r>
              <a:rPr lang="ru-RU" sz="2800" b="1" dirty="0" smtClean="0">
                <a:solidFill>
                  <a:srgbClr val="C00000"/>
                </a:solidFill>
                <a:latin typeface="Times New Roman" panose="02020603050405020304" pitchFamily="18" charset="0"/>
                <a:cs typeface="Times New Roman" panose="02020603050405020304" pitchFamily="18" charset="0"/>
              </a:rPr>
              <a:t>! Не </a:t>
            </a:r>
            <a:r>
              <a:rPr lang="ru-RU" sz="2800" b="1" dirty="0">
                <a:solidFill>
                  <a:srgbClr val="C00000"/>
                </a:solidFill>
                <a:latin typeface="Times New Roman" panose="02020603050405020304" pitchFamily="18" charset="0"/>
                <a:cs typeface="Times New Roman" panose="02020603050405020304" pitchFamily="18" charset="0"/>
              </a:rPr>
              <a:t>позднее 1 сентября 2025 г.</a:t>
            </a:r>
          </a:p>
        </p:txBody>
      </p:sp>
      <p:pic>
        <p:nvPicPr>
          <p:cNvPr id="2054" name="Picture 6" descr="Picture backgrou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64659" y="5349875"/>
            <a:ext cx="4019652" cy="32400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775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46050" y="549275"/>
            <a:ext cx="19659600" cy="9497472"/>
          </a:xfrm>
          <a:ln>
            <a:solidFill>
              <a:schemeClr val="accent1"/>
            </a:solidFill>
          </a:ln>
        </p:spPr>
        <p:txBody>
          <a:bodyPr/>
          <a:lstStyle/>
          <a:p>
            <a:pPr indent="342900" algn="just">
              <a:spcBef>
                <a:spcPts val="1100"/>
              </a:spcBef>
              <a:spcAft>
                <a:spcPts val="0"/>
              </a:spcAft>
            </a:pPr>
            <a:r>
              <a:rPr lang="ru-RU" sz="24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Свиньи </a:t>
            </a:r>
            <a:r>
              <a:rPr lang="ru-RU"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подлежат групповому маркированию, а если являются племенными или содержатся в личных подсобных хозяйствах или в других случаях по желанию владельца животного - индивидуальному маркированию. Свиньи подлежат маркированию </a:t>
            </a:r>
            <a:r>
              <a:rPr lang="ru-RU" sz="2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не позднее 30 календарных дней после дня рождения </a:t>
            </a:r>
            <a:r>
              <a:rPr lang="ru-RU"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вне зависимости от осуществляемого вида маркирования (группового или индивидуального).</a:t>
            </a:r>
          </a:p>
          <a:p>
            <a:pPr marL="342900" indent="-342900" algn="just">
              <a:spcBef>
                <a:spcPts val="1100"/>
              </a:spcBef>
              <a:spcAft>
                <a:spcPts val="0"/>
              </a:spcAft>
              <a:buClr>
                <a:srgbClr val="C00000"/>
              </a:buClr>
              <a:buFont typeface="Wingdings" panose="05000000000000000000" pitchFamily="2" charset="2"/>
              <a:buChar char="ü"/>
            </a:pPr>
            <a:r>
              <a:rPr lang="ru-RU" sz="24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В </a:t>
            </a:r>
            <a:r>
              <a:rPr lang="ru-RU"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случае </a:t>
            </a:r>
            <a:r>
              <a:rPr lang="ru-RU"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если в отношении свиней осуществлено индивидуальное маркирование, при желании владельца в последующем сформировать группу, указанные свиньи повторному маркированию </a:t>
            </a:r>
            <a:r>
              <a:rPr lang="ru-RU" sz="2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не подлежат</a:t>
            </a:r>
            <a:r>
              <a:rPr lang="ru-RU"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p>
          <a:p>
            <a:pPr marL="342900" indent="-342900" algn="just">
              <a:spcBef>
                <a:spcPts val="1100"/>
              </a:spcBef>
              <a:spcAft>
                <a:spcPts val="0"/>
              </a:spcAft>
              <a:buClr>
                <a:srgbClr val="C00000"/>
              </a:buClr>
              <a:buFont typeface="Wingdings" panose="05000000000000000000" pitchFamily="2" charset="2"/>
              <a:buChar char="ü"/>
            </a:pPr>
            <a:r>
              <a:rPr lang="ru-RU" sz="24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В </a:t>
            </a:r>
            <a:r>
              <a:rPr lang="ru-RU"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случае </a:t>
            </a:r>
            <a:r>
              <a:rPr lang="ru-RU"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если в отношении свиней осуществлено групповое маркирование, при желании владельца в последующем сформировать новую группу, групповое маркирование свиней осуществляется </a:t>
            </a:r>
            <a:r>
              <a:rPr lang="ru-RU" sz="2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не позднее 14 календарных дней </a:t>
            </a:r>
            <a:r>
              <a:rPr lang="ru-RU"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после формирования владельцем животных группы.</a:t>
            </a:r>
          </a:p>
          <a:p>
            <a:pPr marL="342900" indent="-342900" algn="just">
              <a:spcBef>
                <a:spcPts val="1100"/>
              </a:spcBef>
              <a:spcAft>
                <a:spcPts val="0"/>
              </a:spcAft>
              <a:buClr>
                <a:srgbClr val="C00000"/>
              </a:buClr>
              <a:buFont typeface="Wingdings" panose="05000000000000000000" pitchFamily="2" charset="2"/>
              <a:buChar char="ü"/>
            </a:pPr>
            <a:r>
              <a:rPr lang="ru-RU" sz="2400" b="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В </a:t>
            </a:r>
            <a:r>
              <a:rPr lang="ru-RU"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случае </a:t>
            </a:r>
            <a:r>
              <a:rPr lang="ru-RU"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ввоза немаркированных свиней (группы свиней) на территорию Российской Федерации свиньи подлежат маркированию </a:t>
            </a:r>
            <a:r>
              <a:rPr lang="ru-RU" sz="2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не позднее 30 календарных дней со дня ввоза.</a:t>
            </a:r>
          </a:p>
          <a:p>
            <a:pPr algn="just">
              <a:spcBef>
                <a:spcPts val="1100"/>
              </a:spcBef>
              <a:spcAft>
                <a:spcPts val="0"/>
              </a:spcAft>
            </a:pPr>
            <a:r>
              <a:rPr lang="ru-RU" sz="24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Для </a:t>
            </a:r>
            <a:r>
              <a:rPr lang="ru-RU"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группового маркирования свиней </a:t>
            </a:r>
            <a:r>
              <a:rPr lang="ru-RU"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в качестве средства маркирования </a:t>
            </a:r>
            <a:r>
              <a:rPr lang="ru-RU" sz="2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используется табло</a:t>
            </a:r>
            <a:r>
              <a:rPr lang="ru-RU"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закрепляемое на внешней стенке сооружения, предмета, приспособления или помещения, в котором содержится группа животных (далее - внешняя стенка</a:t>
            </a:r>
            <a:r>
              <a:rPr lang="ru-RU" sz="24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Табло</a:t>
            </a:r>
            <a:r>
              <a:rPr lang="ru-RU"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используемое при групповом маркировании свиней, должно поддаваться прочтению или позволять иным способом идентифицировать группу свиней (в том числе путем размещения двухмерного штрихового кода, содержащего УНСМ или уникальный номер данной группы животных и гиперссылку для прямого доступа к нему в ФГИС) с расстояния </a:t>
            </a:r>
            <a:r>
              <a:rPr lang="ru-RU" sz="2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не менее 1,5 м</a:t>
            </a:r>
            <a:r>
              <a:rPr lang="ru-RU" sz="2400" b="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p>
          <a:p>
            <a:pPr indent="342900" algn="just">
              <a:spcBef>
                <a:spcPts val="1100"/>
              </a:spcBef>
              <a:spcAft>
                <a:spcPts val="0"/>
              </a:spcAft>
            </a:pPr>
            <a:r>
              <a:rPr lang="ru-RU" sz="2400" b="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4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Для </a:t>
            </a:r>
            <a:r>
              <a:rPr lang="ru-RU"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индивидуального маркирования свиней</a:t>
            </a:r>
            <a:r>
              <a:rPr lang="ru-RU"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в качестве средства маркирования используются бирки, вживляемые микрочипы, электронные </a:t>
            </a:r>
            <a:r>
              <a:rPr lang="ru-RU" sz="24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метки. Высота </a:t>
            </a:r>
            <a:r>
              <a:rPr lang="ru-RU"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символов, наносимых на бирки свиней, должна быть не менее 5 мм.</a:t>
            </a:r>
          </a:p>
          <a:p>
            <a:pPr marL="285750" indent="-285750" algn="just">
              <a:spcBef>
                <a:spcPts val="1100"/>
              </a:spcBef>
              <a:spcAft>
                <a:spcPts val="0"/>
              </a:spcAft>
              <a:buClr>
                <a:srgbClr val="C00000"/>
              </a:buClr>
              <a:buFont typeface="Wingdings" panose="05000000000000000000" pitchFamily="2" charset="2"/>
              <a:buChar char="q"/>
            </a:pPr>
            <a:r>
              <a:rPr lang="ru-RU" sz="24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При </a:t>
            </a:r>
            <a:r>
              <a:rPr lang="ru-RU"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маркировании свиней бирками бирка размещается посередине внутренней части уха свиньи.</a:t>
            </a:r>
          </a:p>
          <a:p>
            <a:pPr marL="285750" indent="-285750" algn="just">
              <a:spcBef>
                <a:spcPts val="1100"/>
              </a:spcBef>
              <a:spcAft>
                <a:spcPts val="0"/>
              </a:spcAft>
              <a:buClr>
                <a:srgbClr val="C00000"/>
              </a:buClr>
              <a:buFont typeface="Wingdings" panose="05000000000000000000" pitchFamily="2" charset="2"/>
              <a:buChar char="q"/>
            </a:pPr>
            <a:r>
              <a:rPr lang="ru-RU" sz="24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При </a:t>
            </a:r>
            <a:r>
              <a:rPr lang="ru-RU"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маркировании свиней электронными метками электронная метка размещается посередине внутренней части уха свиньи.</a:t>
            </a:r>
          </a:p>
          <a:p>
            <a:pPr marL="285750" indent="-285750" algn="just">
              <a:spcBef>
                <a:spcPts val="1100"/>
              </a:spcBef>
              <a:spcAft>
                <a:spcPts val="0"/>
              </a:spcAft>
              <a:buClr>
                <a:srgbClr val="C00000"/>
              </a:buClr>
              <a:buFont typeface="Wingdings" panose="05000000000000000000" pitchFamily="2" charset="2"/>
              <a:buChar char="q"/>
            </a:pPr>
            <a:r>
              <a:rPr lang="ru-RU" sz="24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При </a:t>
            </a:r>
            <a:r>
              <a:rPr lang="ru-RU"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маркировании свиней вживляемыми микрочипами вживляемый микрочип устанавливается в основание уха свиньи</a:t>
            </a:r>
            <a:r>
              <a:rPr lang="ru-RU" sz="24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spcBef>
                <a:spcPts val="1100"/>
              </a:spcBef>
              <a:spcAft>
                <a:spcPts val="0"/>
              </a:spcAft>
            </a:pPr>
            <a:endParaRPr lang="ru-RU" sz="24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spcBef>
                <a:spcPts val="1100"/>
              </a:spcBef>
              <a:spcAft>
                <a:spcPts val="0"/>
              </a:spcAft>
            </a:pPr>
            <a:r>
              <a:rPr lang="ru-RU" sz="2800" b="1" dirty="0" smtClean="0">
                <a:solidFill>
                  <a:srgbClr val="C00000"/>
                </a:solidFill>
                <a:latin typeface="Times New Roman" panose="02020603050405020304" pitchFamily="18" charset="0"/>
                <a:cs typeface="Times New Roman" panose="02020603050405020304" pitchFamily="18" charset="0"/>
              </a:rPr>
              <a:t>! Не </a:t>
            </a:r>
            <a:r>
              <a:rPr lang="ru-RU" sz="2800" b="1" dirty="0">
                <a:solidFill>
                  <a:srgbClr val="C00000"/>
                </a:solidFill>
                <a:latin typeface="Times New Roman" panose="02020603050405020304" pitchFamily="18" charset="0"/>
                <a:cs typeface="Times New Roman" panose="02020603050405020304" pitchFamily="18" charset="0"/>
              </a:rPr>
              <a:t>позднее 1 сентября 2024 г.</a:t>
            </a:r>
            <a:endParaRPr lang="ru-RU"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ru-RU" dirty="0"/>
          </a:p>
        </p:txBody>
      </p:sp>
      <p:grpSp>
        <p:nvGrpSpPr>
          <p:cNvPr id="4" name="object 18"/>
          <p:cNvGrpSpPr/>
          <p:nvPr/>
        </p:nvGrpSpPr>
        <p:grpSpPr>
          <a:xfrm>
            <a:off x="-3" y="0"/>
            <a:ext cx="20104100" cy="149225"/>
            <a:chOff x="-3" y="0"/>
            <a:chExt cx="20104100" cy="149225"/>
          </a:xfrm>
        </p:grpSpPr>
        <p:sp>
          <p:nvSpPr>
            <p:cNvPr id="5" name="object 19"/>
            <p:cNvSpPr/>
            <p:nvPr/>
          </p:nvSpPr>
          <p:spPr>
            <a:xfrm>
              <a:off x="6701361" y="0"/>
              <a:ext cx="6701790" cy="149225"/>
            </a:xfrm>
            <a:custGeom>
              <a:avLst/>
              <a:gdLst/>
              <a:ahLst/>
              <a:cxnLst/>
              <a:rect l="l" t="t" r="r" b="b"/>
              <a:pathLst>
                <a:path w="6701790" h="149225">
                  <a:moveTo>
                    <a:pt x="6701364" y="0"/>
                  </a:moveTo>
                  <a:lnTo>
                    <a:pt x="0" y="0"/>
                  </a:lnTo>
                  <a:lnTo>
                    <a:pt x="0" y="148902"/>
                  </a:lnTo>
                  <a:lnTo>
                    <a:pt x="6701364" y="148902"/>
                  </a:lnTo>
                  <a:lnTo>
                    <a:pt x="6701364" y="0"/>
                  </a:lnTo>
                  <a:close/>
                </a:path>
              </a:pathLst>
            </a:custGeom>
            <a:solidFill>
              <a:srgbClr val="FF0000"/>
            </a:solidFill>
          </p:spPr>
          <p:txBody>
            <a:bodyPr wrap="square" lIns="0" tIns="0" rIns="0" bIns="0" rtlCol="0"/>
            <a:lstStyle/>
            <a:p>
              <a:endParaRPr/>
            </a:p>
          </p:txBody>
        </p:sp>
        <p:sp>
          <p:nvSpPr>
            <p:cNvPr id="6" name="object 20"/>
            <p:cNvSpPr/>
            <p:nvPr/>
          </p:nvSpPr>
          <p:spPr>
            <a:xfrm>
              <a:off x="-3" y="0"/>
              <a:ext cx="6701790" cy="149225"/>
            </a:xfrm>
            <a:custGeom>
              <a:avLst/>
              <a:gdLst/>
              <a:ahLst/>
              <a:cxnLst/>
              <a:rect l="l" t="t" r="r" b="b"/>
              <a:pathLst>
                <a:path w="6701790" h="149225">
                  <a:moveTo>
                    <a:pt x="6701364" y="0"/>
                  </a:moveTo>
                  <a:lnTo>
                    <a:pt x="0" y="0"/>
                  </a:lnTo>
                  <a:lnTo>
                    <a:pt x="0" y="148902"/>
                  </a:lnTo>
                  <a:lnTo>
                    <a:pt x="6701364" y="148902"/>
                  </a:lnTo>
                  <a:lnTo>
                    <a:pt x="6701364" y="0"/>
                  </a:lnTo>
                  <a:close/>
                </a:path>
              </a:pathLst>
            </a:custGeom>
            <a:solidFill>
              <a:srgbClr val="456480"/>
            </a:solidFill>
          </p:spPr>
          <p:txBody>
            <a:bodyPr wrap="square" lIns="0" tIns="0" rIns="0" bIns="0" rtlCol="0"/>
            <a:lstStyle/>
            <a:p>
              <a:endParaRPr/>
            </a:p>
          </p:txBody>
        </p:sp>
        <p:sp>
          <p:nvSpPr>
            <p:cNvPr id="7" name="object 21"/>
            <p:cNvSpPr/>
            <p:nvPr/>
          </p:nvSpPr>
          <p:spPr>
            <a:xfrm>
              <a:off x="13402726" y="0"/>
              <a:ext cx="6701790" cy="149225"/>
            </a:xfrm>
            <a:custGeom>
              <a:avLst/>
              <a:gdLst/>
              <a:ahLst/>
              <a:cxnLst/>
              <a:rect l="l" t="t" r="r" b="b"/>
              <a:pathLst>
                <a:path w="6701790" h="149225">
                  <a:moveTo>
                    <a:pt x="6701364" y="0"/>
                  </a:moveTo>
                  <a:lnTo>
                    <a:pt x="0" y="0"/>
                  </a:lnTo>
                  <a:lnTo>
                    <a:pt x="0" y="148902"/>
                  </a:lnTo>
                  <a:lnTo>
                    <a:pt x="6701364" y="148902"/>
                  </a:lnTo>
                  <a:lnTo>
                    <a:pt x="6701364" y="0"/>
                  </a:lnTo>
                  <a:close/>
                </a:path>
              </a:pathLst>
            </a:custGeom>
            <a:solidFill>
              <a:srgbClr val="E6E7E8"/>
            </a:solidFill>
          </p:spPr>
          <p:txBody>
            <a:bodyPr wrap="square" lIns="0" tIns="0" rIns="0" bIns="0" rtlCol="0"/>
            <a:lstStyle/>
            <a:p>
              <a:endParaRPr/>
            </a:p>
          </p:txBody>
        </p:sp>
      </p:grpSp>
      <p:pic>
        <p:nvPicPr>
          <p:cNvPr id="8" name="Picture 4" descr="Picture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00450" y="8245475"/>
            <a:ext cx="3505200" cy="28080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439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679450" y="473076"/>
            <a:ext cx="18821400" cy="10156627"/>
          </a:xfrm>
          <a:ln>
            <a:solidFill>
              <a:schemeClr val="accent1"/>
            </a:solidFill>
          </a:ln>
        </p:spPr>
        <p:txBody>
          <a:bodyPr/>
          <a:lstStyle/>
          <a:p>
            <a:pPr algn="just"/>
            <a:r>
              <a:rPr lang="ru-RU" sz="2400" dirty="0" smtClean="0">
                <a:solidFill>
                  <a:schemeClr val="tx1"/>
                </a:solidFill>
                <a:latin typeface="Times New Roman" panose="02020603050405020304" pitchFamily="18" charset="0"/>
                <a:cs typeface="Times New Roman" panose="02020603050405020304" pitchFamily="18" charset="0"/>
              </a:rPr>
              <a:t>	Овцы </a:t>
            </a:r>
            <a:r>
              <a:rPr lang="ru-RU" sz="2400" dirty="0">
                <a:solidFill>
                  <a:schemeClr val="tx1"/>
                </a:solidFill>
                <a:latin typeface="Times New Roman" panose="02020603050405020304" pitchFamily="18" charset="0"/>
                <a:cs typeface="Times New Roman" panose="02020603050405020304" pitchFamily="18" charset="0"/>
              </a:rPr>
              <a:t>и козы (далее - МРС) подлежат групповому маркированию, а если являются племенными или содержатся в личных </a:t>
            </a:r>
            <a:r>
              <a:rPr lang="ru-RU" sz="2400" dirty="0" smtClean="0">
                <a:solidFill>
                  <a:schemeClr val="tx1"/>
                </a:solidFill>
                <a:latin typeface="Times New Roman" panose="02020603050405020304" pitchFamily="18" charset="0"/>
                <a:cs typeface="Times New Roman" panose="02020603050405020304" pitchFamily="18" charset="0"/>
              </a:rPr>
              <a:t>   подсобных </a:t>
            </a:r>
            <a:r>
              <a:rPr lang="ru-RU" sz="2400" dirty="0">
                <a:solidFill>
                  <a:schemeClr val="tx1"/>
                </a:solidFill>
                <a:latin typeface="Times New Roman" panose="02020603050405020304" pitchFamily="18" charset="0"/>
                <a:cs typeface="Times New Roman" panose="02020603050405020304" pitchFamily="18" charset="0"/>
              </a:rPr>
              <a:t>хозяйствах или в других случаях по желанию владельца животного - индивидуальному маркированию </a:t>
            </a:r>
            <a:r>
              <a:rPr lang="ru-RU" sz="2400" dirty="0" smtClean="0">
                <a:solidFill>
                  <a:schemeClr val="tx1"/>
                </a:solidFill>
                <a:latin typeface="Times New Roman" panose="02020603050405020304" pitchFamily="18" charset="0"/>
                <a:cs typeface="Times New Roman" panose="02020603050405020304" pitchFamily="18" charset="0"/>
              </a:rPr>
              <a:t>.</a:t>
            </a:r>
            <a:br>
              <a:rPr lang="ru-RU" sz="2400" dirty="0" smtClean="0">
                <a:solidFill>
                  <a:schemeClr val="tx1"/>
                </a:solidFill>
                <a:latin typeface="Times New Roman" panose="02020603050405020304" pitchFamily="18" charset="0"/>
                <a:cs typeface="Times New Roman" panose="02020603050405020304" pitchFamily="18" charset="0"/>
              </a:rPr>
            </a:br>
            <a:r>
              <a:rPr lang="ru-RU" sz="2400" dirty="0" smtClean="0">
                <a:solidFill>
                  <a:schemeClr val="tx1"/>
                </a:solidFill>
                <a:latin typeface="Times New Roman" panose="02020603050405020304" pitchFamily="18" charset="0"/>
                <a:cs typeface="Times New Roman" panose="02020603050405020304" pitchFamily="18" charset="0"/>
              </a:rPr>
              <a:t>           МРС </a:t>
            </a:r>
            <a:r>
              <a:rPr lang="ru-RU" sz="2400" dirty="0">
                <a:solidFill>
                  <a:schemeClr val="tx1"/>
                </a:solidFill>
                <a:latin typeface="Times New Roman" panose="02020603050405020304" pitchFamily="18" charset="0"/>
                <a:cs typeface="Times New Roman" panose="02020603050405020304" pitchFamily="18" charset="0"/>
              </a:rPr>
              <a:t>подлежит маркированию </a:t>
            </a:r>
            <a:r>
              <a:rPr lang="ru-RU" sz="2400" b="1" dirty="0">
                <a:solidFill>
                  <a:schemeClr val="tx1"/>
                </a:solidFill>
                <a:latin typeface="Times New Roman" panose="02020603050405020304" pitchFamily="18" charset="0"/>
                <a:cs typeface="Times New Roman" panose="02020603050405020304" pitchFamily="18" charset="0"/>
              </a:rPr>
              <a:t>не позднее 30 календарных дней после дня рождения </a:t>
            </a:r>
            <a:r>
              <a:rPr lang="ru-RU" sz="2400" dirty="0">
                <a:solidFill>
                  <a:schemeClr val="tx1"/>
                </a:solidFill>
                <a:latin typeface="Times New Roman" panose="02020603050405020304" pitchFamily="18" charset="0"/>
                <a:cs typeface="Times New Roman" panose="02020603050405020304" pitchFamily="18" charset="0"/>
              </a:rPr>
              <a:t>вне зависимости от осуществляемого вида маркирования (группового или индивидуального).</a:t>
            </a:r>
          </a:p>
          <a:p>
            <a:pPr marL="342900" indent="-342900" algn="just">
              <a:buFont typeface="Wingdings" panose="05000000000000000000" pitchFamily="2" charset="2"/>
              <a:buChar char="ü"/>
            </a:pPr>
            <a:r>
              <a:rPr lang="ru-RU" sz="2400" b="1" dirty="0" smtClean="0">
                <a:solidFill>
                  <a:srgbClr val="C00000"/>
                </a:solidFill>
                <a:latin typeface="Times New Roman" panose="02020603050405020304" pitchFamily="18" charset="0"/>
                <a:cs typeface="Times New Roman" panose="02020603050405020304" pitchFamily="18" charset="0"/>
              </a:rPr>
              <a:t>        В </a:t>
            </a:r>
            <a:r>
              <a:rPr lang="ru-RU" sz="2400" b="1" dirty="0">
                <a:solidFill>
                  <a:srgbClr val="C00000"/>
                </a:solidFill>
                <a:latin typeface="Times New Roman" panose="02020603050405020304" pitchFamily="18" charset="0"/>
                <a:cs typeface="Times New Roman" panose="02020603050405020304" pitchFamily="18" charset="0"/>
              </a:rPr>
              <a:t>случае </a:t>
            </a:r>
            <a:r>
              <a:rPr lang="ru-RU" sz="2400" dirty="0">
                <a:solidFill>
                  <a:schemeClr val="tx1"/>
                </a:solidFill>
                <a:latin typeface="Times New Roman" panose="02020603050405020304" pitchFamily="18" charset="0"/>
                <a:cs typeface="Times New Roman" panose="02020603050405020304" pitchFamily="18" charset="0"/>
              </a:rPr>
              <a:t>если в отношении МРС осуществлено индивидуальное маркирование, при желании владельца в последующем сформировать группу, указанные МРС повторному маркированию </a:t>
            </a:r>
            <a:r>
              <a:rPr lang="ru-RU" sz="2400" b="1" dirty="0">
                <a:solidFill>
                  <a:schemeClr val="tx1"/>
                </a:solidFill>
                <a:latin typeface="Times New Roman" panose="02020603050405020304" pitchFamily="18" charset="0"/>
                <a:cs typeface="Times New Roman" panose="02020603050405020304" pitchFamily="18" charset="0"/>
              </a:rPr>
              <a:t>не подлежат</a:t>
            </a:r>
            <a:r>
              <a:rPr lang="ru-RU" sz="2400" dirty="0">
                <a:solidFill>
                  <a:schemeClr val="tx1"/>
                </a:solidFill>
                <a:latin typeface="Times New Roman" panose="02020603050405020304" pitchFamily="18" charset="0"/>
                <a:cs typeface="Times New Roman" panose="02020603050405020304" pitchFamily="18" charset="0"/>
              </a:rPr>
              <a:t>.</a:t>
            </a:r>
          </a:p>
          <a:p>
            <a:pPr marL="342900" indent="-342900" algn="just">
              <a:buClr>
                <a:srgbClr val="C00000"/>
              </a:buClr>
              <a:buFont typeface="Wingdings" panose="05000000000000000000" pitchFamily="2" charset="2"/>
              <a:buChar char="ü"/>
            </a:pP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b="1" dirty="0" smtClean="0">
                <a:solidFill>
                  <a:srgbClr val="C00000"/>
                </a:solidFill>
                <a:latin typeface="Times New Roman" panose="02020603050405020304" pitchFamily="18" charset="0"/>
                <a:cs typeface="Times New Roman" panose="02020603050405020304" pitchFamily="18" charset="0"/>
              </a:rPr>
              <a:t>В </a:t>
            </a:r>
            <a:r>
              <a:rPr lang="ru-RU" sz="2400" b="1" dirty="0">
                <a:solidFill>
                  <a:srgbClr val="C00000"/>
                </a:solidFill>
                <a:latin typeface="Times New Roman" panose="02020603050405020304" pitchFamily="18" charset="0"/>
                <a:cs typeface="Times New Roman" panose="02020603050405020304" pitchFamily="18" charset="0"/>
              </a:rPr>
              <a:t>случае </a:t>
            </a:r>
            <a:r>
              <a:rPr lang="ru-RU" sz="2400" dirty="0">
                <a:solidFill>
                  <a:schemeClr val="tx1"/>
                </a:solidFill>
                <a:latin typeface="Times New Roman" panose="02020603050405020304" pitchFamily="18" charset="0"/>
                <a:cs typeface="Times New Roman" panose="02020603050405020304" pitchFamily="18" charset="0"/>
              </a:rPr>
              <a:t>если в отношении МРС осуществлено групповое маркирование, при желании владельца в последующем сформировать новую группу, групповое маркирование МРС осуществляется не позднее 14 календарных дней после формирования владельцем животных группы.</a:t>
            </a:r>
          </a:p>
          <a:p>
            <a:pPr marL="342900" indent="-342900" algn="just">
              <a:buClr>
                <a:srgbClr val="C00000"/>
              </a:buClr>
              <a:buFont typeface="Wingdings" panose="05000000000000000000" pitchFamily="2" charset="2"/>
              <a:buChar char="ü"/>
            </a:pP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b="1" dirty="0" smtClean="0">
                <a:solidFill>
                  <a:srgbClr val="C00000"/>
                </a:solidFill>
                <a:latin typeface="Times New Roman" panose="02020603050405020304" pitchFamily="18" charset="0"/>
                <a:cs typeface="Times New Roman" panose="02020603050405020304" pitchFamily="18" charset="0"/>
              </a:rPr>
              <a:t>В </a:t>
            </a:r>
            <a:r>
              <a:rPr lang="ru-RU" sz="2400" b="1" dirty="0">
                <a:solidFill>
                  <a:srgbClr val="C00000"/>
                </a:solidFill>
                <a:latin typeface="Times New Roman" panose="02020603050405020304" pitchFamily="18" charset="0"/>
                <a:cs typeface="Times New Roman" panose="02020603050405020304" pitchFamily="18" charset="0"/>
              </a:rPr>
              <a:t>случае </a:t>
            </a:r>
            <a:r>
              <a:rPr lang="ru-RU" sz="2400" dirty="0">
                <a:solidFill>
                  <a:schemeClr val="tx1"/>
                </a:solidFill>
                <a:latin typeface="Times New Roman" panose="02020603050405020304" pitchFamily="18" charset="0"/>
                <a:cs typeface="Times New Roman" panose="02020603050405020304" pitchFamily="18" charset="0"/>
              </a:rPr>
              <a:t>ввоза немаркированных МРС (группы МРС) на территорию Российской Федерации МРС подлежит маркированию </a:t>
            </a:r>
            <a:r>
              <a:rPr lang="ru-RU" sz="2400" b="1" dirty="0">
                <a:solidFill>
                  <a:schemeClr val="tx1"/>
                </a:solidFill>
                <a:latin typeface="Times New Roman" panose="02020603050405020304" pitchFamily="18" charset="0"/>
                <a:cs typeface="Times New Roman" panose="02020603050405020304" pitchFamily="18" charset="0"/>
              </a:rPr>
              <a:t>не позднее 30 календарных дней со дня ввоза</a:t>
            </a:r>
            <a:r>
              <a:rPr lang="ru-RU" sz="2400" b="1" dirty="0" smtClean="0">
                <a:solidFill>
                  <a:schemeClr val="tx1"/>
                </a:solidFill>
                <a:latin typeface="Times New Roman" panose="02020603050405020304" pitchFamily="18" charset="0"/>
                <a:cs typeface="Times New Roman" panose="02020603050405020304" pitchFamily="18" charset="0"/>
              </a:rPr>
              <a:t>.</a:t>
            </a:r>
            <a:endParaRPr lang="ru-RU" sz="2400" b="1" dirty="0">
              <a:solidFill>
                <a:schemeClr val="tx1"/>
              </a:solidFill>
              <a:latin typeface="Times New Roman" panose="02020603050405020304" pitchFamily="18" charset="0"/>
              <a:cs typeface="Times New Roman" panose="02020603050405020304" pitchFamily="18" charset="0"/>
            </a:endParaRPr>
          </a:p>
          <a:p>
            <a:pPr algn="just"/>
            <a:r>
              <a:rPr lang="ru-RU" sz="2400" dirty="0" smtClean="0">
                <a:solidFill>
                  <a:schemeClr val="tx1"/>
                </a:solidFill>
                <a:latin typeface="Times New Roman" panose="02020603050405020304" pitchFamily="18" charset="0"/>
                <a:cs typeface="Times New Roman" panose="02020603050405020304" pitchFamily="18" charset="0"/>
              </a:rPr>
              <a:t>            </a:t>
            </a:r>
            <a:r>
              <a:rPr lang="ru-RU" sz="2400" b="1" dirty="0" smtClean="0">
                <a:solidFill>
                  <a:srgbClr val="C00000"/>
                </a:solidFill>
                <a:latin typeface="Times New Roman" panose="02020603050405020304" pitchFamily="18" charset="0"/>
                <a:cs typeface="Times New Roman" panose="02020603050405020304" pitchFamily="18" charset="0"/>
              </a:rPr>
              <a:t>Для </a:t>
            </a:r>
            <a:r>
              <a:rPr lang="ru-RU" sz="2400" b="1" dirty="0">
                <a:solidFill>
                  <a:srgbClr val="C00000"/>
                </a:solidFill>
                <a:latin typeface="Times New Roman" panose="02020603050405020304" pitchFamily="18" charset="0"/>
                <a:cs typeface="Times New Roman" panose="02020603050405020304" pitchFamily="18" charset="0"/>
              </a:rPr>
              <a:t>группового маркирования МРС</a:t>
            </a:r>
            <a:r>
              <a:rPr lang="ru-RU" sz="2400" dirty="0">
                <a:solidFill>
                  <a:schemeClr val="tx1"/>
                </a:solidFill>
                <a:latin typeface="Times New Roman" panose="02020603050405020304" pitchFamily="18" charset="0"/>
                <a:cs typeface="Times New Roman" panose="02020603050405020304" pitchFamily="18" charset="0"/>
              </a:rPr>
              <a:t> в качестве средства маркирования используется табло, закрепляемое на внешней </a:t>
            </a:r>
            <a:r>
              <a:rPr lang="ru-RU" sz="2400" dirty="0" err="1" smtClean="0">
                <a:solidFill>
                  <a:schemeClr val="tx1"/>
                </a:solidFill>
                <a:latin typeface="Times New Roman" panose="02020603050405020304" pitchFamily="18" charset="0"/>
                <a:cs typeface="Times New Roman" panose="02020603050405020304" pitchFamily="18" charset="0"/>
              </a:rPr>
              <a:t>стенке.Табло</a:t>
            </a:r>
            <a:r>
              <a:rPr lang="ru-RU" sz="2400" dirty="0">
                <a:solidFill>
                  <a:schemeClr val="tx1"/>
                </a:solidFill>
                <a:latin typeface="Times New Roman" panose="02020603050405020304" pitchFamily="18" charset="0"/>
                <a:cs typeface="Times New Roman" panose="02020603050405020304" pitchFamily="18" charset="0"/>
              </a:rPr>
              <a:t>, используемое при групповом маркировании МРС, должно поддаваться прочтению или позволять иным способом идентифицировать группу МРС (в том числе путем размещения двухмерного штрихового кода, содержащего УНСМ или уникальный номер данной группы животных и гиперссылку для прямого доступа к нему в ФГИС) </a:t>
            </a:r>
            <a:r>
              <a:rPr lang="ru-RU" sz="2400" b="1" dirty="0">
                <a:solidFill>
                  <a:schemeClr val="tx1"/>
                </a:solidFill>
                <a:latin typeface="Times New Roman" panose="02020603050405020304" pitchFamily="18" charset="0"/>
                <a:cs typeface="Times New Roman" panose="02020603050405020304" pitchFamily="18" charset="0"/>
              </a:rPr>
              <a:t>с расстояния не менее 1,5 м.</a:t>
            </a:r>
          </a:p>
          <a:p>
            <a:pPr algn="just"/>
            <a:r>
              <a:rPr lang="ru-RU" sz="2400" dirty="0" smtClean="0">
                <a:solidFill>
                  <a:schemeClr val="tx1"/>
                </a:solidFill>
                <a:latin typeface="Times New Roman" panose="02020603050405020304" pitchFamily="18" charset="0"/>
                <a:cs typeface="Times New Roman" panose="02020603050405020304" pitchFamily="18" charset="0"/>
              </a:rPr>
              <a:t>            </a:t>
            </a:r>
            <a:r>
              <a:rPr lang="ru-RU" sz="2400" b="1" dirty="0" smtClean="0">
                <a:solidFill>
                  <a:srgbClr val="C00000"/>
                </a:solidFill>
                <a:latin typeface="Times New Roman" panose="02020603050405020304" pitchFamily="18" charset="0"/>
                <a:cs typeface="Times New Roman" panose="02020603050405020304" pitchFamily="18" charset="0"/>
              </a:rPr>
              <a:t>Для </a:t>
            </a:r>
            <a:r>
              <a:rPr lang="ru-RU" sz="2400" b="1" dirty="0">
                <a:solidFill>
                  <a:srgbClr val="C00000"/>
                </a:solidFill>
                <a:latin typeface="Times New Roman" panose="02020603050405020304" pitchFamily="18" charset="0"/>
                <a:cs typeface="Times New Roman" panose="02020603050405020304" pitchFamily="18" charset="0"/>
              </a:rPr>
              <a:t>индивидуального маркирования МРС </a:t>
            </a:r>
            <a:r>
              <a:rPr lang="ru-RU" sz="2400" dirty="0">
                <a:solidFill>
                  <a:schemeClr val="tx1"/>
                </a:solidFill>
                <a:latin typeface="Times New Roman" panose="02020603050405020304" pitchFamily="18" charset="0"/>
                <a:cs typeface="Times New Roman" panose="02020603050405020304" pitchFamily="18" charset="0"/>
              </a:rPr>
              <a:t>в качестве средства маркирования используются бирки, ошейники, вживляемые микрочипы, электронные метки, электронные ошейники, </a:t>
            </a:r>
            <a:r>
              <a:rPr lang="ru-RU" sz="2400" dirty="0" smtClean="0">
                <a:solidFill>
                  <a:schemeClr val="tx1"/>
                </a:solidFill>
                <a:latin typeface="Times New Roman" panose="02020603050405020304" pitchFamily="18" charset="0"/>
                <a:cs typeface="Times New Roman" panose="02020603050405020304" pitchFamily="18" charset="0"/>
              </a:rPr>
              <a:t>болюсы. Высота </a:t>
            </a:r>
            <a:r>
              <a:rPr lang="ru-RU" sz="2400" dirty="0">
                <a:solidFill>
                  <a:schemeClr val="tx1"/>
                </a:solidFill>
                <a:latin typeface="Times New Roman" panose="02020603050405020304" pitchFamily="18" charset="0"/>
                <a:cs typeface="Times New Roman" panose="02020603050405020304" pitchFamily="18" charset="0"/>
              </a:rPr>
              <a:t>символов, наносимых на бирки МРС, должна быть не менее 5 мм</a:t>
            </a:r>
            <a:r>
              <a:rPr lang="ru-RU" sz="2400" dirty="0" smtClean="0">
                <a:solidFill>
                  <a:schemeClr val="tx1"/>
                </a:solidFill>
                <a:latin typeface="Times New Roman" panose="02020603050405020304" pitchFamily="18" charset="0"/>
                <a:cs typeface="Times New Roman" panose="02020603050405020304" pitchFamily="18" charset="0"/>
              </a:rPr>
              <a:t>.</a:t>
            </a:r>
          </a:p>
          <a:p>
            <a:pPr algn="just"/>
            <a:endParaRPr lang="ru-RU" sz="2400" dirty="0">
              <a:solidFill>
                <a:schemeClr val="tx1"/>
              </a:solidFill>
              <a:latin typeface="Times New Roman" panose="02020603050405020304" pitchFamily="18" charset="0"/>
              <a:cs typeface="Times New Roman" panose="02020603050405020304" pitchFamily="18" charset="0"/>
            </a:endParaRPr>
          </a:p>
          <a:p>
            <a:pPr marL="342900" indent="-342900" algn="just">
              <a:buClr>
                <a:srgbClr val="C00000"/>
              </a:buClr>
              <a:buFont typeface="Wingdings" panose="05000000000000000000" pitchFamily="2" charset="2"/>
              <a:buChar char="q"/>
            </a:pPr>
            <a:r>
              <a:rPr lang="ru-RU" sz="2400" dirty="0">
                <a:solidFill>
                  <a:schemeClr val="tx1"/>
                </a:solidFill>
                <a:latin typeface="Times New Roman" panose="02020603050405020304" pitchFamily="18" charset="0"/>
                <a:cs typeface="Times New Roman" panose="02020603050405020304" pitchFamily="18" charset="0"/>
              </a:rPr>
              <a:t>При маркировании МРС ошейниками и электронными ошейниками указанные средства маркирования надеваются на шею МРС.</a:t>
            </a:r>
          </a:p>
          <a:p>
            <a:pPr marL="342900" indent="-342900" algn="just">
              <a:buClr>
                <a:srgbClr val="C00000"/>
              </a:buClr>
              <a:buFont typeface="Wingdings" panose="05000000000000000000" pitchFamily="2" charset="2"/>
              <a:buChar char="q"/>
            </a:pPr>
            <a:r>
              <a:rPr lang="ru-RU" sz="2400" dirty="0">
                <a:solidFill>
                  <a:schemeClr val="tx1"/>
                </a:solidFill>
                <a:latin typeface="Times New Roman" panose="02020603050405020304" pitchFamily="18" charset="0"/>
                <a:cs typeface="Times New Roman" panose="02020603050405020304" pitchFamily="18" charset="0"/>
              </a:rPr>
              <a:t>При маркировании МРС бирками бирка размещается посередине внутренней части уха МРС.</a:t>
            </a:r>
          </a:p>
          <a:p>
            <a:pPr marL="342900" indent="-342900" algn="just">
              <a:buClr>
                <a:srgbClr val="C00000"/>
              </a:buClr>
              <a:buFont typeface="Wingdings" panose="05000000000000000000" pitchFamily="2" charset="2"/>
              <a:buChar char="q"/>
            </a:pPr>
            <a:r>
              <a:rPr lang="ru-RU" sz="2400" dirty="0">
                <a:solidFill>
                  <a:schemeClr val="tx1"/>
                </a:solidFill>
                <a:latin typeface="Times New Roman" panose="02020603050405020304" pitchFamily="18" charset="0"/>
                <a:cs typeface="Times New Roman" panose="02020603050405020304" pitchFamily="18" charset="0"/>
              </a:rPr>
              <a:t>При маркировании МРС электронными метками электронная метка размещается посередине внутренней части уха МРС.</a:t>
            </a:r>
          </a:p>
          <a:p>
            <a:pPr marL="342900" indent="-342900" algn="just">
              <a:buClr>
                <a:srgbClr val="C00000"/>
              </a:buClr>
              <a:buFont typeface="Wingdings" panose="05000000000000000000" pitchFamily="2" charset="2"/>
              <a:buChar char="q"/>
            </a:pPr>
            <a:r>
              <a:rPr lang="ru-RU" sz="2400" dirty="0">
                <a:solidFill>
                  <a:schemeClr val="tx1"/>
                </a:solidFill>
                <a:latin typeface="Times New Roman" panose="02020603050405020304" pitchFamily="18" charset="0"/>
                <a:cs typeface="Times New Roman" panose="02020603050405020304" pitchFamily="18" charset="0"/>
              </a:rPr>
              <a:t>При маркировании МРС болюсами болюс устанавливается в преджелудок </a:t>
            </a:r>
            <a:r>
              <a:rPr lang="ru-RU" sz="2400" dirty="0" smtClean="0">
                <a:solidFill>
                  <a:schemeClr val="tx1"/>
                </a:solidFill>
                <a:latin typeface="Times New Roman" panose="02020603050405020304" pitchFamily="18" charset="0"/>
                <a:cs typeface="Times New Roman" panose="02020603050405020304" pitchFamily="18" charset="0"/>
              </a:rPr>
              <a:t>МРС.</a:t>
            </a:r>
          </a:p>
          <a:p>
            <a:pPr marL="342900" indent="-342900" algn="just">
              <a:buClr>
                <a:srgbClr val="C00000"/>
              </a:buClr>
              <a:buFont typeface="Wingdings" panose="05000000000000000000" pitchFamily="2" charset="2"/>
              <a:buChar char="q"/>
            </a:pPr>
            <a:r>
              <a:rPr lang="ru-RU" sz="2400" dirty="0" smtClean="0">
                <a:solidFill>
                  <a:schemeClr val="tx1"/>
                </a:solidFill>
                <a:latin typeface="Times New Roman" panose="02020603050405020304" pitchFamily="18" charset="0"/>
                <a:cs typeface="Times New Roman" panose="02020603050405020304" pitchFamily="18" charset="0"/>
              </a:rPr>
              <a:t>При </a:t>
            </a:r>
            <a:r>
              <a:rPr lang="ru-RU" sz="2400" dirty="0">
                <a:solidFill>
                  <a:schemeClr val="tx1"/>
                </a:solidFill>
                <a:latin typeface="Times New Roman" panose="02020603050405020304" pitchFamily="18" charset="0"/>
                <a:cs typeface="Times New Roman" panose="02020603050405020304" pitchFamily="18" charset="0"/>
              </a:rPr>
              <a:t>маркировании МРС вживляемыми микрочипами вживляемый микрочип устанавливается в основание уха или в корень хвоста МРС</a:t>
            </a:r>
            <a:r>
              <a:rPr lang="ru-RU" sz="2400" dirty="0" smtClean="0">
                <a:solidFill>
                  <a:schemeClr val="tx1"/>
                </a:solidFill>
                <a:latin typeface="Times New Roman" panose="02020603050405020304" pitchFamily="18" charset="0"/>
                <a:cs typeface="Times New Roman" panose="02020603050405020304" pitchFamily="18" charset="0"/>
              </a:rPr>
              <a:t>.</a:t>
            </a:r>
            <a:r>
              <a:rPr lang="ru-RU" dirty="0"/>
              <a:t> </a:t>
            </a:r>
            <a:endParaRPr lang="ru-RU" dirty="0" smtClean="0"/>
          </a:p>
          <a:p>
            <a:pPr algn="ctr"/>
            <a:endParaRPr lang="ru-RU" sz="2400" dirty="0">
              <a:solidFill>
                <a:srgbClr val="C00000"/>
              </a:solidFill>
              <a:latin typeface="Times New Roman" panose="02020603050405020304" pitchFamily="18" charset="0"/>
              <a:cs typeface="Times New Roman" panose="02020603050405020304" pitchFamily="18" charset="0"/>
            </a:endParaRPr>
          </a:p>
          <a:p>
            <a:pPr algn="ctr"/>
            <a:endParaRPr lang="ru-RU" sz="2400" dirty="0">
              <a:solidFill>
                <a:srgbClr val="C00000"/>
              </a:solidFill>
              <a:latin typeface="Times New Roman" panose="02020603050405020304" pitchFamily="18" charset="0"/>
              <a:cs typeface="Times New Roman" panose="02020603050405020304" pitchFamily="18" charset="0"/>
            </a:endParaRPr>
          </a:p>
          <a:p>
            <a:pPr algn="ctr"/>
            <a:r>
              <a:rPr lang="ru-RU" sz="3600" b="1" dirty="0" smtClean="0">
                <a:solidFill>
                  <a:srgbClr val="C00000"/>
                </a:solidFill>
                <a:latin typeface="Times New Roman" panose="02020603050405020304" pitchFamily="18" charset="0"/>
                <a:cs typeface="Times New Roman" panose="02020603050405020304" pitchFamily="18" charset="0"/>
              </a:rPr>
              <a:t>!</a:t>
            </a:r>
            <a:r>
              <a:rPr lang="ru-RU" sz="2800" b="1" dirty="0" smtClean="0">
                <a:solidFill>
                  <a:srgbClr val="C00000"/>
                </a:solidFill>
                <a:latin typeface="Times New Roman" panose="02020603050405020304" pitchFamily="18" charset="0"/>
                <a:cs typeface="Times New Roman" panose="02020603050405020304" pitchFamily="18" charset="0"/>
              </a:rPr>
              <a:t>не </a:t>
            </a:r>
            <a:r>
              <a:rPr lang="ru-RU" sz="2800" b="1" dirty="0">
                <a:solidFill>
                  <a:srgbClr val="C00000"/>
                </a:solidFill>
                <a:latin typeface="Times New Roman" panose="02020603050405020304" pitchFamily="18" charset="0"/>
                <a:cs typeface="Times New Roman" panose="02020603050405020304" pitchFamily="18" charset="0"/>
              </a:rPr>
              <a:t>позднее 1 сентября 2026 г.</a:t>
            </a:r>
          </a:p>
          <a:p>
            <a:pPr algn="just"/>
            <a:endParaRPr lang="ru-RU" sz="2400" dirty="0">
              <a:solidFill>
                <a:schemeClr val="tx1"/>
              </a:solidFill>
              <a:latin typeface="Times New Roman" panose="02020603050405020304" pitchFamily="18" charset="0"/>
              <a:cs typeface="Times New Roman" panose="02020603050405020304" pitchFamily="18" charset="0"/>
            </a:endParaRPr>
          </a:p>
        </p:txBody>
      </p:sp>
      <p:grpSp>
        <p:nvGrpSpPr>
          <p:cNvPr id="4" name="object 18"/>
          <p:cNvGrpSpPr/>
          <p:nvPr/>
        </p:nvGrpSpPr>
        <p:grpSpPr>
          <a:xfrm>
            <a:off x="-3" y="0"/>
            <a:ext cx="20104100" cy="149225"/>
            <a:chOff x="-3" y="0"/>
            <a:chExt cx="20104100" cy="149225"/>
          </a:xfrm>
        </p:grpSpPr>
        <p:sp>
          <p:nvSpPr>
            <p:cNvPr id="5" name="object 19"/>
            <p:cNvSpPr/>
            <p:nvPr/>
          </p:nvSpPr>
          <p:spPr>
            <a:xfrm>
              <a:off x="6701361" y="0"/>
              <a:ext cx="6701790" cy="149225"/>
            </a:xfrm>
            <a:custGeom>
              <a:avLst/>
              <a:gdLst/>
              <a:ahLst/>
              <a:cxnLst/>
              <a:rect l="l" t="t" r="r" b="b"/>
              <a:pathLst>
                <a:path w="6701790" h="149225">
                  <a:moveTo>
                    <a:pt x="6701364" y="0"/>
                  </a:moveTo>
                  <a:lnTo>
                    <a:pt x="0" y="0"/>
                  </a:lnTo>
                  <a:lnTo>
                    <a:pt x="0" y="148902"/>
                  </a:lnTo>
                  <a:lnTo>
                    <a:pt x="6701364" y="148902"/>
                  </a:lnTo>
                  <a:lnTo>
                    <a:pt x="6701364" y="0"/>
                  </a:lnTo>
                  <a:close/>
                </a:path>
              </a:pathLst>
            </a:custGeom>
            <a:solidFill>
              <a:srgbClr val="FF0000"/>
            </a:solidFill>
          </p:spPr>
          <p:txBody>
            <a:bodyPr wrap="square" lIns="0" tIns="0" rIns="0" bIns="0" rtlCol="0"/>
            <a:lstStyle/>
            <a:p>
              <a:endParaRPr/>
            </a:p>
          </p:txBody>
        </p:sp>
        <p:sp>
          <p:nvSpPr>
            <p:cNvPr id="6" name="object 20"/>
            <p:cNvSpPr/>
            <p:nvPr/>
          </p:nvSpPr>
          <p:spPr>
            <a:xfrm>
              <a:off x="-3" y="0"/>
              <a:ext cx="6701790" cy="149225"/>
            </a:xfrm>
            <a:custGeom>
              <a:avLst/>
              <a:gdLst/>
              <a:ahLst/>
              <a:cxnLst/>
              <a:rect l="l" t="t" r="r" b="b"/>
              <a:pathLst>
                <a:path w="6701790" h="149225">
                  <a:moveTo>
                    <a:pt x="6701364" y="0"/>
                  </a:moveTo>
                  <a:lnTo>
                    <a:pt x="0" y="0"/>
                  </a:lnTo>
                  <a:lnTo>
                    <a:pt x="0" y="148902"/>
                  </a:lnTo>
                  <a:lnTo>
                    <a:pt x="6701364" y="148902"/>
                  </a:lnTo>
                  <a:lnTo>
                    <a:pt x="6701364" y="0"/>
                  </a:lnTo>
                  <a:close/>
                </a:path>
              </a:pathLst>
            </a:custGeom>
            <a:solidFill>
              <a:srgbClr val="456480"/>
            </a:solidFill>
          </p:spPr>
          <p:txBody>
            <a:bodyPr wrap="square" lIns="0" tIns="0" rIns="0" bIns="0" rtlCol="0"/>
            <a:lstStyle/>
            <a:p>
              <a:endParaRPr/>
            </a:p>
          </p:txBody>
        </p:sp>
        <p:sp>
          <p:nvSpPr>
            <p:cNvPr id="7" name="object 21"/>
            <p:cNvSpPr/>
            <p:nvPr/>
          </p:nvSpPr>
          <p:spPr>
            <a:xfrm>
              <a:off x="13402726" y="0"/>
              <a:ext cx="6701790" cy="149225"/>
            </a:xfrm>
            <a:custGeom>
              <a:avLst/>
              <a:gdLst/>
              <a:ahLst/>
              <a:cxnLst/>
              <a:rect l="l" t="t" r="r" b="b"/>
              <a:pathLst>
                <a:path w="6701790" h="149225">
                  <a:moveTo>
                    <a:pt x="6701364" y="0"/>
                  </a:moveTo>
                  <a:lnTo>
                    <a:pt x="0" y="0"/>
                  </a:lnTo>
                  <a:lnTo>
                    <a:pt x="0" y="148902"/>
                  </a:lnTo>
                  <a:lnTo>
                    <a:pt x="6701364" y="148902"/>
                  </a:lnTo>
                  <a:lnTo>
                    <a:pt x="6701364" y="0"/>
                  </a:lnTo>
                  <a:close/>
                </a:path>
              </a:pathLst>
            </a:custGeom>
            <a:solidFill>
              <a:srgbClr val="E6E7E8"/>
            </a:solidFill>
          </p:spPr>
          <p:txBody>
            <a:bodyPr wrap="square" lIns="0" tIns="0" rIns="0" bIns="0" rtlCol="0"/>
            <a:lstStyle/>
            <a:p>
              <a:endParaRPr/>
            </a:p>
          </p:txBody>
        </p:sp>
      </p:grpSp>
      <p:pic>
        <p:nvPicPr>
          <p:cNvPr id="3074" name="Picture 2" descr="https://avatars.mds.yandex.net/i?id=bac4287ef6c936ad7274cb6fb921534c8d7aeade-4441981-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62250" y="8589356"/>
            <a:ext cx="3733800" cy="239436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392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603250" y="636919"/>
            <a:ext cx="18872200" cy="9943748"/>
          </a:xfrm>
          <a:ln>
            <a:solidFill>
              <a:schemeClr val="accent1"/>
            </a:solidFill>
          </a:ln>
        </p:spPr>
        <p:txBody>
          <a:bodyPr/>
          <a:lstStyle/>
          <a:p>
            <a:pPr algn="just">
              <a:lnSpc>
                <a:spcPts val="3100"/>
              </a:lnSpc>
            </a:pPr>
            <a:r>
              <a:rPr lang="ru-RU" sz="2400" dirty="0" smtClean="0">
                <a:solidFill>
                  <a:schemeClr val="tx1"/>
                </a:solidFill>
                <a:latin typeface="Times New Roman" panose="02020603050405020304" pitchFamily="18" charset="0"/>
                <a:cs typeface="Times New Roman" panose="02020603050405020304" pitchFamily="18" charset="0"/>
              </a:rPr>
              <a:t>	</a:t>
            </a:r>
            <a:r>
              <a:rPr lang="ru-RU" sz="2000" dirty="0" smtClean="0">
                <a:solidFill>
                  <a:schemeClr val="tx1"/>
                </a:solidFill>
                <a:latin typeface="Times New Roman" panose="02020603050405020304" pitchFamily="18" charset="0"/>
                <a:cs typeface="Times New Roman" panose="02020603050405020304" pitchFamily="18" charset="0"/>
              </a:rPr>
              <a:t>Домашняя </a:t>
            </a:r>
            <a:r>
              <a:rPr lang="ru-RU" sz="2000" dirty="0">
                <a:solidFill>
                  <a:schemeClr val="tx1"/>
                </a:solidFill>
                <a:latin typeface="Times New Roman" panose="02020603050405020304" pitchFamily="18" charset="0"/>
                <a:cs typeface="Times New Roman" panose="02020603050405020304" pitchFamily="18" charset="0"/>
              </a:rPr>
              <a:t>птица (в том числе куры, утки, гуси, индейки, цесарки, перепела, страусы) (далее - птица) подлежит групповому маркированию, а по желанию владельца животного - индивидуальному </a:t>
            </a:r>
            <a:r>
              <a:rPr lang="ru-RU" sz="2000" dirty="0" smtClean="0">
                <a:solidFill>
                  <a:schemeClr val="tx1"/>
                </a:solidFill>
                <a:latin typeface="Times New Roman" panose="02020603050405020304" pitchFamily="18" charset="0"/>
                <a:cs typeface="Times New Roman" panose="02020603050405020304" pitchFamily="18" charset="0"/>
              </a:rPr>
              <a:t>маркированию.</a:t>
            </a:r>
            <a:endParaRPr lang="ru-RU" sz="2000" dirty="0">
              <a:solidFill>
                <a:schemeClr val="tx1"/>
              </a:solidFill>
              <a:latin typeface="Times New Roman" panose="02020603050405020304" pitchFamily="18" charset="0"/>
              <a:cs typeface="Times New Roman" panose="02020603050405020304" pitchFamily="18" charset="0"/>
            </a:endParaRPr>
          </a:p>
          <a:p>
            <a:pPr algn="just">
              <a:lnSpc>
                <a:spcPts val="3100"/>
              </a:lnSpc>
            </a:pPr>
            <a:r>
              <a:rPr lang="ru-RU" sz="2000" dirty="0" smtClean="0">
                <a:solidFill>
                  <a:schemeClr val="tx1"/>
                </a:solidFill>
                <a:latin typeface="Times New Roman" panose="02020603050405020304" pitchFamily="18" charset="0"/>
                <a:cs typeface="Times New Roman" panose="02020603050405020304" pitchFamily="18" charset="0"/>
              </a:rPr>
              <a:t>              Птица </a:t>
            </a:r>
            <a:r>
              <a:rPr lang="ru-RU" sz="2000" dirty="0">
                <a:solidFill>
                  <a:schemeClr val="tx1"/>
                </a:solidFill>
                <a:latin typeface="Times New Roman" panose="02020603050405020304" pitchFamily="18" charset="0"/>
                <a:cs typeface="Times New Roman" panose="02020603050405020304" pitchFamily="18" charset="0"/>
              </a:rPr>
              <a:t>подлежит маркированию </a:t>
            </a:r>
            <a:r>
              <a:rPr lang="ru-RU" sz="2000" b="1" dirty="0">
                <a:solidFill>
                  <a:schemeClr val="tx1"/>
                </a:solidFill>
                <a:latin typeface="Times New Roman" panose="02020603050405020304" pitchFamily="18" charset="0"/>
                <a:cs typeface="Times New Roman" panose="02020603050405020304" pitchFamily="18" charset="0"/>
              </a:rPr>
              <a:t>не позднее 7 календарных дней после дня ее выведения </a:t>
            </a:r>
            <a:r>
              <a:rPr lang="ru-RU" sz="2000" dirty="0">
                <a:solidFill>
                  <a:schemeClr val="tx1"/>
                </a:solidFill>
                <a:latin typeface="Times New Roman" panose="02020603050405020304" pitchFamily="18" charset="0"/>
                <a:cs typeface="Times New Roman" panose="02020603050405020304" pitchFamily="18" charset="0"/>
              </a:rPr>
              <a:t>вне зависимости от осуществляемого вида маркирования (группового или индивидуального).</a:t>
            </a:r>
          </a:p>
          <a:p>
            <a:pPr indent="-342900" algn="just">
              <a:lnSpc>
                <a:spcPts val="3100"/>
              </a:lnSpc>
              <a:buClr>
                <a:srgbClr val="C00000"/>
              </a:buClr>
              <a:buFont typeface="Wingdings" panose="05000000000000000000" pitchFamily="2" charset="2"/>
              <a:buChar char="ü"/>
            </a:pP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b="1" dirty="0" smtClean="0">
                <a:solidFill>
                  <a:srgbClr val="C00000"/>
                </a:solidFill>
                <a:latin typeface="Times New Roman" panose="02020603050405020304" pitchFamily="18" charset="0"/>
                <a:cs typeface="Times New Roman" panose="02020603050405020304" pitchFamily="18" charset="0"/>
              </a:rPr>
              <a:t>В </a:t>
            </a:r>
            <a:r>
              <a:rPr lang="ru-RU" sz="2000" b="1" dirty="0">
                <a:solidFill>
                  <a:srgbClr val="C00000"/>
                </a:solidFill>
                <a:latin typeface="Times New Roman" panose="02020603050405020304" pitchFamily="18" charset="0"/>
                <a:cs typeface="Times New Roman" panose="02020603050405020304" pitchFamily="18" charset="0"/>
              </a:rPr>
              <a:t>случае </a:t>
            </a:r>
            <a:r>
              <a:rPr lang="ru-RU" sz="2000" dirty="0">
                <a:solidFill>
                  <a:schemeClr val="tx1"/>
                </a:solidFill>
                <a:latin typeface="Times New Roman" panose="02020603050405020304" pitchFamily="18" charset="0"/>
                <a:cs typeface="Times New Roman" panose="02020603050405020304" pitchFamily="18" charset="0"/>
              </a:rPr>
              <a:t>если в отношении птицы осуществлено индивидуальное маркирование, при желании владельца в последующем сформировать группу, указанные птицы повторному маркированию </a:t>
            </a:r>
            <a:r>
              <a:rPr lang="ru-RU" sz="2000" b="1" dirty="0">
                <a:solidFill>
                  <a:schemeClr val="tx1"/>
                </a:solidFill>
                <a:latin typeface="Times New Roman" panose="02020603050405020304" pitchFamily="18" charset="0"/>
                <a:cs typeface="Times New Roman" panose="02020603050405020304" pitchFamily="18" charset="0"/>
              </a:rPr>
              <a:t>не подлежат</a:t>
            </a:r>
            <a:r>
              <a:rPr lang="ru-RU" sz="2000" dirty="0">
                <a:solidFill>
                  <a:schemeClr val="tx1"/>
                </a:solidFill>
                <a:latin typeface="Times New Roman" panose="02020603050405020304" pitchFamily="18" charset="0"/>
                <a:cs typeface="Times New Roman" panose="02020603050405020304" pitchFamily="18" charset="0"/>
              </a:rPr>
              <a:t>.</a:t>
            </a:r>
          </a:p>
          <a:p>
            <a:pPr indent="-342900" algn="just">
              <a:lnSpc>
                <a:spcPts val="3100"/>
              </a:lnSpc>
              <a:buClr>
                <a:srgbClr val="C00000"/>
              </a:buClr>
              <a:buFont typeface="Wingdings" panose="05000000000000000000" pitchFamily="2" charset="2"/>
              <a:buChar char="ü"/>
            </a:pP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b="1" dirty="0" smtClean="0">
                <a:solidFill>
                  <a:srgbClr val="C00000"/>
                </a:solidFill>
                <a:latin typeface="Times New Roman" panose="02020603050405020304" pitchFamily="18" charset="0"/>
                <a:cs typeface="Times New Roman" panose="02020603050405020304" pitchFamily="18" charset="0"/>
              </a:rPr>
              <a:t>В </a:t>
            </a:r>
            <a:r>
              <a:rPr lang="ru-RU" sz="2000" b="1" dirty="0">
                <a:solidFill>
                  <a:srgbClr val="C00000"/>
                </a:solidFill>
                <a:latin typeface="Times New Roman" panose="02020603050405020304" pitchFamily="18" charset="0"/>
                <a:cs typeface="Times New Roman" panose="02020603050405020304" pitchFamily="18" charset="0"/>
              </a:rPr>
              <a:t>случае </a:t>
            </a:r>
            <a:r>
              <a:rPr lang="ru-RU" sz="2000" dirty="0">
                <a:solidFill>
                  <a:schemeClr val="tx1"/>
                </a:solidFill>
                <a:latin typeface="Times New Roman" panose="02020603050405020304" pitchFamily="18" charset="0"/>
                <a:cs typeface="Times New Roman" panose="02020603050405020304" pitchFamily="18" charset="0"/>
              </a:rPr>
              <a:t>если в отношении птицы осуществлено групповое маркирование, при желании владельца в последующем сформировать новую группу, групповое маркирование птицы осуществляется </a:t>
            </a:r>
            <a:r>
              <a:rPr lang="ru-RU" sz="2000" b="1" dirty="0">
                <a:solidFill>
                  <a:schemeClr val="tx1"/>
                </a:solidFill>
                <a:latin typeface="Times New Roman" panose="02020603050405020304" pitchFamily="18" charset="0"/>
                <a:cs typeface="Times New Roman" panose="02020603050405020304" pitchFamily="18" charset="0"/>
              </a:rPr>
              <a:t>не позднее 7 календарных дней </a:t>
            </a:r>
            <a:r>
              <a:rPr lang="ru-RU" sz="2000" dirty="0">
                <a:solidFill>
                  <a:schemeClr val="tx1"/>
                </a:solidFill>
                <a:latin typeface="Times New Roman" panose="02020603050405020304" pitchFamily="18" charset="0"/>
                <a:cs typeface="Times New Roman" panose="02020603050405020304" pitchFamily="18" charset="0"/>
              </a:rPr>
              <a:t>после формирования владельцем животных группы.</a:t>
            </a:r>
          </a:p>
          <a:p>
            <a:pPr indent="-342900" algn="just">
              <a:lnSpc>
                <a:spcPts val="3100"/>
              </a:lnSpc>
              <a:buClr>
                <a:srgbClr val="C00000"/>
              </a:buClr>
              <a:buFont typeface="Wingdings" panose="05000000000000000000" pitchFamily="2" charset="2"/>
              <a:buChar char="ü"/>
            </a:pP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b="1" dirty="0" smtClean="0">
                <a:solidFill>
                  <a:srgbClr val="C00000"/>
                </a:solidFill>
                <a:latin typeface="Times New Roman" panose="02020603050405020304" pitchFamily="18" charset="0"/>
                <a:cs typeface="Times New Roman" panose="02020603050405020304" pitchFamily="18" charset="0"/>
              </a:rPr>
              <a:t>В </a:t>
            </a:r>
            <a:r>
              <a:rPr lang="ru-RU" sz="2000" b="1" dirty="0">
                <a:solidFill>
                  <a:srgbClr val="C00000"/>
                </a:solidFill>
                <a:latin typeface="Times New Roman" panose="02020603050405020304" pitchFamily="18" charset="0"/>
                <a:cs typeface="Times New Roman" panose="02020603050405020304" pitchFamily="18" charset="0"/>
              </a:rPr>
              <a:t>случае </a:t>
            </a:r>
            <a:r>
              <a:rPr lang="ru-RU" sz="2000" dirty="0">
                <a:solidFill>
                  <a:schemeClr val="tx1"/>
                </a:solidFill>
                <a:latin typeface="Times New Roman" panose="02020603050405020304" pitchFamily="18" charset="0"/>
                <a:cs typeface="Times New Roman" panose="02020603050405020304" pitchFamily="18" charset="0"/>
              </a:rPr>
              <a:t>ввоза немаркированной птицы (группы птиц) на территорию Российской Федерации птица подлежит маркированию </a:t>
            </a:r>
            <a:r>
              <a:rPr lang="ru-RU" sz="2000" b="1" dirty="0">
                <a:solidFill>
                  <a:schemeClr val="tx1"/>
                </a:solidFill>
                <a:latin typeface="Times New Roman" panose="02020603050405020304" pitchFamily="18" charset="0"/>
                <a:cs typeface="Times New Roman" panose="02020603050405020304" pitchFamily="18" charset="0"/>
              </a:rPr>
              <a:t>не позднее 7 календарных дней со дня ввоза.</a:t>
            </a:r>
          </a:p>
          <a:p>
            <a:pPr algn="just">
              <a:lnSpc>
                <a:spcPts val="3100"/>
              </a:lnSpc>
            </a:pP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b="1" dirty="0" smtClean="0">
                <a:solidFill>
                  <a:srgbClr val="C00000"/>
                </a:solidFill>
                <a:latin typeface="Times New Roman" panose="02020603050405020304" pitchFamily="18" charset="0"/>
                <a:cs typeface="Times New Roman" panose="02020603050405020304" pitchFamily="18" charset="0"/>
              </a:rPr>
              <a:t>Для </a:t>
            </a:r>
            <a:r>
              <a:rPr lang="ru-RU" sz="2000" b="1" dirty="0">
                <a:solidFill>
                  <a:srgbClr val="C00000"/>
                </a:solidFill>
                <a:latin typeface="Times New Roman" panose="02020603050405020304" pitchFamily="18" charset="0"/>
                <a:cs typeface="Times New Roman" panose="02020603050405020304" pitchFamily="18" charset="0"/>
              </a:rPr>
              <a:t>группового маркирования птицы</a:t>
            </a:r>
            <a:r>
              <a:rPr lang="ru-RU" sz="2000" dirty="0">
                <a:solidFill>
                  <a:schemeClr val="tx1"/>
                </a:solidFill>
                <a:latin typeface="Times New Roman" panose="02020603050405020304" pitchFamily="18" charset="0"/>
                <a:cs typeface="Times New Roman" panose="02020603050405020304" pitchFamily="18" charset="0"/>
              </a:rPr>
              <a:t> в качестве средства маркирования используется табло, закрепляемое на внешней </a:t>
            </a:r>
            <a:r>
              <a:rPr lang="ru-RU" sz="2000" dirty="0" smtClean="0">
                <a:solidFill>
                  <a:schemeClr val="tx1"/>
                </a:solidFill>
                <a:latin typeface="Times New Roman" panose="02020603050405020304" pitchFamily="18" charset="0"/>
                <a:cs typeface="Times New Roman" panose="02020603050405020304" pitchFamily="18" charset="0"/>
              </a:rPr>
              <a:t>стенке. Табло</a:t>
            </a:r>
            <a:r>
              <a:rPr lang="ru-RU" sz="2000" dirty="0">
                <a:solidFill>
                  <a:schemeClr val="tx1"/>
                </a:solidFill>
                <a:latin typeface="Times New Roman" panose="02020603050405020304" pitchFamily="18" charset="0"/>
                <a:cs typeface="Times New Roman" panose="02020603050405020304" pitchFamily="18" charset="0"/>
              </a:rPr>
              <a:t>, используемое при групповом маркировании птицы, должно поддаваться прочтению или позволять иным способом идентифицировать группу птицы (в том числе путем размещения двухмерного штрихового кода, содержащего УНСМ или уникальный номер данной группы животных и гиперссылку для прямого доступа к нему в ФГИС) с расстояния </a:t>
            </a:r>
            <a:r>
              <a:rPr lang="ru-RU" sz="2000" b="1" dirty="0">
                <a:solidFill>
                  <a:schemeClr val="tx1"/>
                </a:solidFill>
                <a:latin typeface="Times New Roman" panose="02020603050405020304" pitchFamily="18" charset="0"/>
                <a:cs typeface="Times New Roman" panose="02020603050405020304" pitchFamily="18" charset="0"/>
              </a:rPr>
              <a:t>не менее 1,5 м</a:t>
            </a:r>
            <a:r>
              <a:rPr lang="ru-RU" sz="2000" dirty="0">
                <a:solidFill>
                  <a:schemeClr val="tx1"/>
                </a:solidFill>
                <a:latin typeface="Times New Roman" panose="02020603050405020304" pitchFamily="18" charset="0"/>
                <a:cs typeface="Times New Roman" panose="02020603050405020304" pitchFamily="18" charset="0"/>
              </a:rPr>
              <a:t>.</a:t>
            </a:r>
          </a:p>
          <a:p>
            <a:pPr algn="just">
              <a:lnSpc>
                <a:spcPts val="3100"/>
              </a:lnSpc>
            </a:pPr>
            <a:r>
              <a:rPr lang="ru-RU" sz="2000" b="1" dirty="0" smtClean="0">
                <a:solidFill>
                  <a:srgbClr val="C00000"/>
                </a:solidFill>
                <a:latin typeface="Times New Roman" panose="02020603050405020304" pitchFamily="18" charset="0"/>
                <a:cs typeface="Times New Roman" panose="02020603050405020304" pitchFamily="18" charset="0"/>
              </a:rPr>
              <a:t>         Для </a:t>
            </a:r>
            <a:r>
              <a:rPr lang="ru-RU" sz="2000" b="1" dirty="0">
                <a:solidFill>
                  <a:srgbClr val="C00000"/>
                </a:solidFill>
                <a:latin typeface="Times New Roman" panose="02020603050405020304" pitchFamily="18" charset="0"/>
                <a:cs typeface="Times New Roman" panose="02020603050405020304" pitchFamily="18" charset="0"/>
              </a:rPr>
              <a:t>индивидуального маркирования птицы </a:t>
            </a:r>
            <a:r>
              <a:rPr lang="ru-RU" sz="2000" dirty="0">
                <a:solidFill>
                  <a:schemeClr val="tx1"/>
                </a:solidFill>
                <a:latin typeface="Times New Roman" panose="02020603050405020304" pitchFamily="18" charset="0"/>
                <a:cs typeface="Times New Roman" panose="02020603050405020304" pitchFamily="18" charset="0"/>
              </a:rPr>
              <a:t>в качестве средства маркирования используются кольцо, вживляемый микрочип, пластина, закрепляемая на крыле птицы (далее - крыло-метка</a:t>
            </a:r>
            <a:r>
              <a:rPr lang="ru-RU" sz="2000" dirty="0" smtClean="0">
                <a:solidFill>
                  <a:schemeClr val="tx1"/>
                </a:solidFill>
                <a:latin typeface="Times New Roman" panose="02020603050405020304" pitchFamily="18" charset="0"/>
                <a:cs typeface="Times New Roman" panose="02020603050405020304" pitchFamily="18" charset="0"/>
              </a:rPr>
              <a:t>).  Высота </a:t>
            </a:r>
            <a:r>
              <a:rPr lang="ru-RU" sz="2000" dirty="0">
                <a:solidFill>
                  <a:schemeClr val="tx1"/>
                </a:solidFill>
                <a:latin typeface="Times New Roman" panose="02020603050405020304" pitchFamily="18" charset="0"/>
                <a:cs typeface="Times New Roman" panose="02020603050405020304" pitchFamily="18" charset="0"/>
              </a:rPr>
              <a:t>символов, наносимых на кольцо или крыло-метку, должна быть </a:t>
            </a:r>
            <a:r>
              <a:rPr lang="ru-RU" sz="2000" b="1" dirty="0">
                <a:solidFill>
                  <a:schemeClr val="tx1"/>
                </a:solidFill>
                <a:latin typeface="Times New Roman" panose="02020603050405020304" pitchFamily="18" charset="0"/>
                <a:cs typeface="Times New Roman" panose="02020603050405020304" pitchFamily="18" charset="0"/>
              </a:rPr>
              <a:t>не менее 3 мм</a:t>
            </a:r>
            <a:r>
              <a:rPr lang="ru-RU" sz="2000" dirty="0">
                <a:solidFill>
                  <a:schemeClr val="tx1"/>
                </a:solidFill>
                <a:latin typeface="Times New Roman" panose="02020603050405020304" pitchFamily="18" charset="0"/>
                <a:cs typeface="Times New Roman" panose="02020603050405020304" pitchFamily="18" charset="0"/>
              </a:rPr>
              <a:t>.</a:t>
            </a:r>
          </a:p>
          <a:p>
            <a:pPr indent="-342900" algn="just">
              <a:lnSpc>
                <a:spcPts val="3100"/>
              </a:lnSpc>
              <a:buClr>
                <a:srgbClr val="C00000"/>
              </a:buClr>
              <a:buFont typeface="Wingdings" panose="05000000000000000000" pitchFamily="2" charset="2"/>
              <a:buChar char="q"/>
            </a:pPr>
            <a:r>
              <a:rPr lang="ru-RU" sz="2000" dirty="0">
                <a:solidFill>
                  <a:schemeClr val="tx1"/>
                </a:solidFill>
                <a:latin typeface="Times New Roman" panose="02020603050405020304" pitchFamily="18" charset="0"/>
                <a:cs typeface="Times New Roman" panose="02020603050405020304" pitchFamily="18" charset="0"/>
              </a:rPr>
              <a:t>При маркировании птицы вживляемыми микрочипами вживляемый микрочип устанавливается под кожу в области груди либо в грудной мускул птицы.</a:t>
            </a:r>
          </a:p>
          <a:p>
            <a:pPr marL="342900" indent="-342900" algn="just">
              <a:lnSpc>
                <a:spcPts val="3100"/>
              </a:lnSpc>
              <a:buClr>
                <a:srgbClr val="C00000"/>
              </a:buClr>
              <a:buFont typeface="Wingdings" panose="05000000000000000000" pitchFamily="2" charset="2"/>
              <a:buChar char="q"/>
            </a:pPr>
            <a:r>
              <a:rPr lang="ru-RU" sz="2000" dirty="0">
                <a:solidFill>
                  <a:schemeClr val="tx1"/>
                </a:solidFill>
                <a:latin typeface="Times New Roman" panose="02020603050405020304" pitchFamily="18" charset="0"/>
                <a:cs typeface="Times New Roman" panose="02020603050405020304" pitchFamily="18" charset="0"/>
              </a:rPr>
              <a:t>При маркировании птицы крылом-меткой крыло-метка устанавливается на крыло.</a:t>
            </a:r>
          </a:p>
          <a:p>
            <a:pPr indent="-342900" algn="just">
              <a:lnSpc>
                <a:spcPts val="3100"/>
              </a:lnSpc>
              <a:buFont typeface="Wingdings" panose="05000000000000000000" pitchFamily="2" charset="2"/>
              <a:buChar char="q"/>
            </a:pPr>
            <a:r>
              <a:rPr lang="ru-RU" sz="2000" dirty="0">
                <a:solidFill>
                  <a:schemeClr val="tx1"/>
                </a:solidFill>
                <a:latin typeface="Times New Roman" panose="02020603050405020304" pitchFamily="18" charset="0"/>
                <a:cs typeface="Times New Roman" panose="02020603050405020304" pitchFamily="18" charset="0"/>
              </a:rPr>
              <a:t>При маркировании птицы кольцом кольцо устанавливается на лапу птицы</a:t>
            </a:r>
            <a:r>
              <a:rPr lang="ru-RU" sz="2000" dirty="0" smtClean="0">
                <a:solidFill>
                  <a:schemeClr val="tx1"/>
                </a:solidFill>
                <a:latin typeface="Times New Roman" panose="02020603050405020304" pitchFamily="18" charset="0"/>
                <a:cs typeface="Times New Roman" panose="02020603050405020304" pitchFamily="18" charset="0"/>
              </a:rPr>
              <a:t>.</a:t>
            </a:r>
          </a:p>
          <a:p>
            <a:pPr algn="just">
              <a:lnSpc>
                <a:spcPts val="3100"/>
              </a:lnSpc>
            </a:pPr>
            <a:endParaRPr lang="ru-RU" sz="2000" dirty="0" smtClean="0">
              <a:solidFill>
                <a:schemeClr val="tx1"/>
              </a:solidFill>
              <a:latin typeface="Times New Roman" panose="02020603050405020304" pitchFamily="18" charset="0"/>
              <a:cs typeface="Times New Roman" panose="02020603050405020304" pitchFamily="18" charset="0"/>
            </a:endParaRPr>
          </a:p>
          <a:p>
            <a:pPr indent="-342900" algn="just">
              <a:lnSpc>
                <a:spcPts val="3100"/>
              </a:lnSpc>
              <a:buFont typeface="Wingdings" panose="05000000000000000000" pitchFamily="2" charset="2"/>
              <a:buChar char="q"/>
            </a:pPr>
            <a:endParaRPr lang="ru-RU" sz="2400" dirty="0" smtClean="0">
              <a:solidFill>
                <a:schemeClr val="tx1"/>
              </a:solidFill>
              <a:latin typeface="Times New Roman" panose="02020603050405020304" pitchFamily="18" charset="0"/>
              <a:cs typeface="Times New Roman" panose="02020603050405020304" pitchFamily="18" charset="0"/>
            </a:endParaRPr>
          </a:p>
          <a:p>
            <a:pPr algn="ctr"/>
            <a:r>
              <a:rPr lang="ru-RU" sz="2800" b="1" dirty="0" smtClean="0">
                <a:solidFill>
                  <a:srgbClr val="C00000"/>
                </a:solidFill>
                <a:latin typeface="Times New Roman" panose="02020603050405020304" pitchFamily="18" charset="0"/>
                <a:cs typeface="Times New Roman" panose="02020603050405020304" pitchFamily="18" charset="0"/>
              </a:rPr>
              <a:t>Не </a:t>
            </a:r>
            <a:r>
              <a:rPr lang="ru-RU" sz="2800" b="1" dirty="0">
                <a:solidFill>
                  <a:srgbClr val="C00000"/>
                </a:solidFill>
                <a:latin typeface="Times New Roman" panose="02020603050405020304" pitchFamily="18" charset="0"/>
                <a:cs typeface="Times New Roman" panose="02020603050405020304" pitchFamily="18" charset="0"/>
              </a:rPr>
              <a:t>позднее 1 сентября 2024 г., а содержащиеся в личных подсобных </a:t>
            </a:r>
            <a:endParaRPr lang="ru-RU" sz="2800" b="1" dirty="0" smtClean="0">
              <a:solidFill>
                <a:srgbClr val="C00000"/>
              </a:solidFill>
              <a:latin typeface="Times New Roman" panose="02020603050405020304" pitchFamily="18" charset="0"/>
              <a:cs typeface="Times New Roman" panose="02020603050405020304" pitchFamily="18" charset="0"/>
            </a:endParaRPr>
          </a:p>
          <a:p>
            <a:pPr algn="ctr"/>
            <a:r>
              <a:rPr lang="ru-RU" sz="2800" b="1" dirty="0" smtClean="0">
                <a:solidFill>
                  <a:srgbClr val="C00000"/>
                </a:solidFill>
                <a:latin typeface="Times New Roman" panose="02020603050405020304" pitchFamily="18" charset="0"/>
                <a:cs typeface="Times New Roman" panose="02020603050405020304" pitchFamily="18" charset="0"/>
              </a:rPr>
              <a:t>хозяйствах в </a:t>
            </a:r>
            <a:r>
              <a:rPr lang="ru-RU" sz="2800" b="1" dirty="0">
                <a:solidFill>
                  <a:srgbClr val="C00000"/>
                </a:solidFill>
                <a:latin typeface="Times New Roman" panose="02020603050405020304" pitchFamily="18" charset="0"/>
                <a:cs typeface="Times New Roman" panose="02020603050405020304" pitchFamily="18" charset="0"/>
              </a:rPr>
              <a:t>количестве более 10 голов - не позднее 1 сентября 2026 г., </a:t>
            </a:r>
            <a:endParaRPr lang="ru-RU" sz="2800" b="1" dirty="0" smtClean="0">
              <a:solidFill>
                <a:srgbClr val="C00000"/>
              </a:solidFill>
              <a:latin typeface="Times New Roman" panose="02020603050405020304" pitchFamily="18" charset="0"/>
              <a:cs typeface="Times New Roman" panose="02020603050405020304" pitchFamily="18" charset="0"/>
            </a:endParaRPr>
          </a:p>
          <a:p>
            <a:pPr algn="ctr"/>
            <a:r>
              <a:rPr lang="ru-RU" sz="2800" b="1" dirty="0" smtClean="0">
                <a:solidFill>
                  <a:srgbClr val="C00000"/>
                </a:solidFill>
                <a:latin typeface="Times New Roman" panose="02020603050405020304" pitchFamily="18" charset="0"/>
                <a:cs typeface="Times New Roman" panose="02020603050405020304" pitchFamily="18" charset="0"/>
              </a:rPr>
              <a:t>в </a:t>
            </a:r>
            <a:r>
              <a:rPr lang="ru-RU" sz="2800" b="1" dirty="0">
                <a:solidFill>
                  <a:srgbClr val="C00000"/>
                </a:solidFill>
                <a:latin typeface="Times New Roman" panose="02020603050405020304" pitchFamily="18" charset="0"/>
                <a:cs typeface="Times New Roman" panose="02020603050405020304" pitchFamily="18" charset="0"/>
              </a:rPr>
              <a:t>количестве до 10 голов - не позднее 1 сентября 2029 г</a:t>
            </a:r>
            <a:endParaRPr lang="ru-RU" sz="2800" b="1" dirty="0" smtClean="0">
              <a:solidFill>
                <a:srgbClr val="C0000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endParaRPr lang="ru-RU" sz="2400" dirty="0">
              <a:solidFill>
                <a:schemeClr val="tx1"/>
              </a:solidFill>
              <a:latin typeface="Times New Roman" panose="02020603050405020304" pitchFamily="18" charset="0"/>
              <a:cs typeface="Times New Roman" panose="02020603050405020304" pitchFamily="18" charset="0"/>
            </a:endParaRPr>
          </a:p>
          <a:p>
            <a:endParaRPr lang="ru-RU" dirty="0"/>
          </a:p>
        </p:txBody>
      </p:sp>
      <p:grpSp>
        <p:nvGrpSpPr>
          <p:cNvPr id="4" name="object 18"/>
          <p:cNvGrpSpPr/>
          <p:nvPr/>
        </p:nvGrpSpPr>
        <p:grpSpPr>
          <a:xfrm>
            <a:off x="-3" y="0"/>
            <a:ext cx="20104100" cy="149225"/>
            <a:chOff x="-3" y="0"/>
            <a:chExt cx="20104100" cy="149225"/>
          </a:xfrm>
        </p:grpSpPr>
        <p:sp>
          <p:nvSpPr>
            <p:cNvPr id="5" name="object 19"/>
            <p:cNvSpPr/>
            <p:nvPr/>
          </p:nvSpPr>
          <p:spPr>
            <a:xfrm>
              <a:off x="6701361" y="0"/>
              <a:ext cx="6701790" cy="149225"/>
            </a:xfrm>
            <a:custGeom>
              <a:avLst/>
              <a:gdLst/>
              <a:ahLst/>
              <a:cxnLst/>
              <a:rect l="l" t="t" r="r" b="b"/>
              <a:pathLst>
                <a:path w="6701790" h="149225">
                  <a:moveTo>
                    <a:pt x="6701364" y="0"/>
                  </a:moveTo>
                  <a:lnTo>
                    <a:pt x="0" y="0"/>
                  </a:lnTo>
                  <a:lnTo>
                    <a:pt x="0" y="148902"/>
                  </a:lnTo>
                  <a:lnTo>
                    <a:pt x="6701364" y="148902"/>
                  </a:lnTo>
                  <a:lnTo>
                    <a:pt x="6701364" y="0"/>
                  </a:lnTo>
                  <a:close/>
                </a:path>
              </a:pathLst>
            </a:custGeom>
            <a:solidFill>
              <a:srgbClr val="FF0000"/>
            </a:solidFill>
          </p:spPr>
          <p:txBody>
            <a:bodyPr wrap="square" lIns="0" tIns="0" rIns="0" bIns="0" rtlCol="0"/>
            <a:lstStyle/>
            <a:p>
              <a:endParaRPr/>
            </a:p>
          </p:txBody>
        </p:sp>
        <p:sp>
          <p:nvSpPr>
            <p:cNvPr id="6" name="object 20"/>
            <p:cNvSpPr/>
            <p:nvPr/>
          </p:nvSpPr>
          <p:spPr>
            <a:xfrm>
              <a:off x="-3" y="0"/>
              <a:ext cx="6701790" cy="149225"/>
            </a:xfrm>
            <a:custGeom>
              <a:avLst/>
              <a:gdLst/>
              <a:ahLst/>
              <a:cxnLst/>
              <a:rect l="l" t="t" r="r" b="b"/>
              <a:pathLst>
                <a:path w="6701790" h="149225">
                  <a:moveTo>
                    <a:pt x="6701364" y="0"/>
                  </a:moveTo>
                  <a:lnTo>
                    <a:pt x="0" y="0"/>
                  </a:lnTo>
                  <a:lnTo>
                    <a:pt x="0" y="148902"/>
                  </a:lnTo>
                  <a:lnTo>
                    <a:pt x="6701364" y="148902"/>
                  </a:lnTo>
                  <a:lnTo>
                    <a:pt x="6701364" y="0"/>
                  </a:lnTo>
                  <a:close/>
                </a:path>
              </a:pathLst>
            </a:custGeom>
            <a:solidFill>
              <a:srgbClr val="456480"/>
            </a:solidFill>
          </p:spPr>
          <p:txBody>
            <a:bodyPr wrap="square" lIns="0" tIns="0" rIns="0" bIns="0" rtlCol="0"/>
            <a:lstStyle/>
            <a:p>
              <a:endParaRPr/>
            </a:p>
          </p:txBody>
        </p:sp>
        <p:sp>
          <p:nvSpPr>
            <p:cNvPr id="7" name="object 21"/>
            <p:cNvSpPr/>
            <p:nvPr/>
          </p:nvSpPr>
          <p:spPr>
            <a:xfrm>
              <a:off x="13402726" y="0"/>
              <a:ext cx="6701790" cy="149225"/>
            </a:xfrm>
            <a:custGeom>
              <a:avLst/>
              <a:gdLst/>
              <a:ahLst/>
              <a:cxnLst/>
              <a:rect l="l" t="t" r="r" b="b"/>
              <a:pathLst>
                <a:path w="6701790" h="149225">
                  <a:moveTo>
                    <a:pt x="6701364" y="0"/>
                  </a:moveTo>
                  <a:lnTo>
                    <a:pt x="0" y="0"/>
                  </a:lnTo>
                  <a:lnTo>
                    <a:pt x="0" y="148902"/>
                  </a:lnTo>
                  <a:lnTo>
                    <a:pt x="6701364" y="148902"/>
                  </a:lnTo>
                  <a:lnTo>
                    <a:pt x="6701364" y="0"/>
                  </a:lnTo>
                  <a:close/>
                </a:path>
              </a:pathLst>
            </a:custGeom>
            <a:solidFill>
              <a:srgbClr val="E6E7E8"/>
            </a:solidFill>
          </p:spPr>
          <p:txBody>
            <a:bodyPr wrap="square" lIns="0" tIns="0" rIns="0" bIns="0" rtlCol="0"/>
            <a:lstStyle/>
            <a:p>
              <a:endParaRPr/>
            </a:p>
          </p:txBody>
        </p:sp>
      </p:grpSp>
      <p:pic>
        <p:nvPicPr>
          <p:cNvPr id="5124" name="Picture 4" descr="https://avatars.mds.yandex.net/i?id=f03dda3ff48c9bbb0b9faf8e9a1d4839-4570384-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67050" y="8360086"/>
            <a:ext cx="3886200" cy="27432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528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46050" y="320675"/>
            <a:ext cx="19581963" cy="10572125"/>
          </a:xfrm>
          <a:ln>
            <a:solidFill>
              <a:schemeClr val="accent1"/>
            </a:solidFill>
          </a:ln>
        </p:spPr>
        <p:txBody>
          <a:bodyPr/>
          <a:lstStyle/>
          <a:p>
            <a:pPr algn="just"/>
            <a:r>
              <a:rPr lang="ru-RU" sz="2400" dirty="0" smtClean="0">
                <a:solidFill>
                  <a:schemeClr val="tx1"/>
                </a:solidFill>
                <a:latin typeface="Times New Roman" panose="02020603050405020304" pitchFamily="18" charset="0"/>
                <a:cs typeface="Times New Roman" panose="02020603050405020304" pitchFamily="18" charset="0"/>
              </a:rPr>
              <a:t>	</a:t>
            </a:r>
          </a:p>
          <a:p>
            <a:pPr algn="just">
              <a:lnSpc>
                <a:spcPts val="3100"/>
              </a:lnSpc>
            </a:pPr>
            <a:r>
              <a:rPr lang="ru-RU" sz="2400" b="1" dirty="0">
                <a:solidFill>
                  <a:schemeClr val="tx1"/>
                </a:solidFill>
                <a:latin typeface="Times New Roman" panose="02020603050405020304" pitchFamily="18" charset="0"/>
                <a:cs typeface="Times New Roman" panose="02020603050405020304" pitchFamily="18" charset="0"/>
              </a:rPr>
              <a:t> </a:t>
            </a:r>
            <a:r>
              <a:rPr lang="ru-RU" sz="2400" b="1" dirty="0" smtClean="0">
                <a:solidFill>
                  <a:schemeClr val="tx1"/>
                </a:solidFill>
                <a:latin typeface="Times New Roman" panose="02020603050405020304" pitchFamily="18" charset="0"/>
                <a:cs typeface="Times New Roman" panose="02020603050405020304" pitchFamily="18" charset="0"/>
              </a:rPr>
              <a:t>           </a:t>
            </a:r>
            <a:r>
              <a:rPr lang="ru-RU" sz="2000" b="1" dirty="0" smtClean="0">
                <a:solidFill>
                  <a:srgbClr val="C00000"/>
                </a:solidFill>
                <a:latin typeface="Times New Roman" panose="02020603050405020304" pitchFamily="18" charset="0"/>
                <a:cs typeface="Times New Roman" panose="02020603050405020304" pitchFamily="18" charset="0"/>
              </a:rPr>
              <a:t>Олени </a:t>
            </a:r>
            <a:r>
              <a:rPr lang="ru-RU" sz="2000" b="1" dirty="0">
                <a:solidFill>
                  <a:srgbClr val="C00000"/>
                </a:solidFill>
                <a:latin typeface="Times New Roman" panose="02020603050405020304" pitchFamily="18" charset="0"/>
                <a:cs typeface="Times New Roman" panose="02020603050405020304" pitchFamily="18" charset="0"/>
              </a:rPr>
              <a:t>подлежат групповому маркированию</a:t>
            </a:r>
            <a:r>
              <a:rPr lang="ru-RU" sz="2000" dirty="0">
                <a:solidFill>
                  <a:schemeClr val="tx1"/>
                </a:solidFill>
                <a:latin typeface="Times New Roman" panose="02020603050405020304" pitchFamily="18" charset="0"/>
                <a:cs typeface="Times New Roman" panose="02020603050405020304" pitchFamily="18" charset="0"/>
              </a:rPr>
              <a:t>, а если являются </a:t>
            </a:r>
            <a:r>
              <a:rPr lang="ru-RU" sz="2000" b="1" dirty="0">
                <a:solidFill>
                  <a:schemeClr val="tx1"/>
                </a:solidFill>
                <a:latin typeface="Times New Roman" panose="02020603050405020304" pitchFamily="18" charset="0"/>
                <a:cs typeface="Times New Roman" panose="02020603050405020304" pitchFamily="18" charset="0"/>
              </a:rPr>
              <a:t>племенными или содержатся в личных подсобных хозяйствах </a:t>
            </a:r>
            <a:r>
              <a:rPr lang="ru-RU" sz="2000" dirty="0">
                <a:solidFill>
                  <a:schemeClr val="tx1"/>
                </a:solidFill>
                <a:latin typeface="Times New Roman" panose="02020603050405020304" pitchFamily="18" charset="0"/>
                <a:cs typeface="Times New Roman" panose="02020603050405020304" pitchFamily="18" charset="0"/>
              </a:rPr>
              <a:t>или в других случаях по желанию владельца животного - </a:t>
            </a:r>
            <a:r>
              <a:rPr lang="ru-RU" sz="2000" b="1" dirty="0">
                <a:solidFill>
                  <a:srgbClr val="C00000"/>
                </a:solidFill>
                <a:latin typeface="Times New Roman" panose="02020603050405020304" pitchFamily="18" charset="0"/>
                <a:cs typeface="Times New Roman" panose="02020603050405020304" pitchFamily="18" charset="0"/>
              </a:rPr>
              <a:t>индивидуальному </a:t>
            </a:r>
            <a:r>
              <a:rPr lang="ru-RU" sz="2000" b="1" dirty="0" smtClean="0">
                <a:solidFill>
                  <a:srgbClr val="C00000"/>
                </a:solidFill>
                <a:latin typeface="Times New Roman" panose="02020603050405020304" pitchFamily="18" charset="0"/>
                <a:cs typeface="Times New Roman" panose="02020603050405020304" pitchFamily="18" charset="0"/>
              </a:rPr>
              <a:t>маркированию.</a:t>
            </a:r>
            <a:endParaRPr lang="ru-RU" sz="2000" b="1" dirty="0">
              <a:solidFill>
                <a:srgbClr val="C00000"/>
              </a:solidFill>
              <a:latin typeface="Times New Roman" panose="02020603050405020304" pitchFamily="18" charset="0"/>
              <a:cs typeface="Times New Roman" panose="02020603050405020304" pitchFamily="18" charset="0"/>
            </a:endParaRPr>
          </a:p>
          <a:p>
            <a:pPr algn="just">
              <a:lnSpc>
                <a:spcPts val="3100"/>
              </a:lnSpc>
            </a:pPr>
            <a:r>
              <a:rPr lang="ru-RU" sz="2000" dirty="0" smtClean="0">
                <a:solidFill>
                  <a:schemeClr val="tx1"/>
                </a:solidFill>
                <a:latin typeface="Times New Roman" panose="02020603050405020304" pitchFamily="18" charset="0"/>
                <a:cs typeface="Times New Roman" panose="02020603050405020304" pitchFamily="18" charset="0"/>
              </a:rPr>
              <a:t>              Олени </a:t>
            </a:r>
            <a:r>
              <a:rPr lang="ru-RU" sz="2000" dirty="0">
                <a:solidFill>
                  <a:schemeClr val="tx1"/>
                </a:solidFill>
                <a:latin typeface="Times New Roman" panose="02020603050405020304" pitchFamily="18" charset="0"/>
                <a:cs typeface="Times New Roman" panose="02020603050405020304" pitchFamily="18" charset="0"/>
              </a:rPr>
              <a:t>подлежат маркированию </a:t>
            </a:r>
            <a:r>
              <a:rPr lang="ru-RU" sz="2000" b="1" dirty="0">
                <a:solidFill>
                  <a:schemeClr val="tx1"/>
                </a:solidFill>
                <a:latin typeface="Times New Roman" panose="02020603050405020304" pitchFamily="18" charset="0"/>
                <a:cs typeface="Times New Roman" panose="02020603050405020304" pitchFamily="18" charset="0"/>
              </a:rPr>
              <a:t>не позднее 30 календарных дней после дня рождения</a:t>
            </a:r>
            <a:r>
              <a:rPr lang="ru-RU" sz="2000" dirty="0">
                <a:solidFill>
                  <a:schemeClr val="tx1"/>
                </a:solidFill>
                <a:latin typeface="Times New Roman" panose="02020603050405020304" pitchFamily="18" charset="0"/>
                <a:cs typeface="Times New Roman" panose="02020603050405020304" pitchFamily="18" charset="0"/>
              </a:rPr>
              <a:t>, а в случае содержания в условиях отгонного животноводства - </a:t>
            </a:r>
            <a:r>
              <a:rPr lang="ru-RU" sz="2000" b="1" dirty="0">
                <a:solidFill>
                  <a:schemeClr val="tx1"/>
                </a:solidFill>
                <a:latin typeface="Times New Roman" panose="02020603050405020304" pitchFamily="18" charset="0"/>
                <a:cs typeface="Times New Roman" panose="02020603050405020304" pitchFamily="18" charset="0"/>
              </a:rPr>
              <a:t>не позднее 120 календарных дней после дня рождения </a:t>
            </a:r>
            <a:r>
              <a:rPr lang="ru-RU" sz="2000" dirty="0">
                <a:solidFill>
                  <a:schemeClr val="tx1"/>
                </a:solidFill>
                <a:latin typeface="Times New Roman" panose="02020603050405020304" pitchFamily="18" charset="0"/>
                <a:cs typeface="Times New Roman" panose="02020603050405020304" pitchFamily="18" charset="0"/>
              </a:rPr>
              <a:t>вне зависимости от осуществляемого вида маркирования (группового или индивидуального).</a:t>
            </a:r>
          </a:p>
          <a:p>
            <a:pPr indent="-342900" algn="just">
              <a:lnSpc>
                <a:spcPts val="3100"/>
              </a:lnSpc>
              <a:buClr>
                <a:srgbClr val="C00000"/>
              </a:buClr>
              <a:buFont typeface="Wingdings" panose="05000000000000000000" pitchFamily="2" charset="2"/>
              <a:buChar char="ü"/>
            </a:pPr>
            <a:r>
              <a:rPr lang="ru-RU" sz="2000" b="1" dirty="0" smtClean="0">
                <a:solidFill>
                  <a:srgbClr val="C00000"/>
                </a:solidFill>
                <a:latin typeface="Times New Roman" panose="02020603050405020304" pitchFamily="18" charset="0"/>
                <a:cs typeface="Times New Roman" panose="02020603050405020304" pitchFamily="18" charset="0"/>
              </a:rPr>
              <a:t>        В </a:t>
            </a:r>
            <a:r>
              <a:rPr lang="ru-RU" sz="2000" b="1" dirty="0">
                <a:solidFill>
                  <a:srgbClr val="C00000"/>
                </a:solidFill>
                <a:latin typeface="Times New Roman" panose="02020603050405020304" pitchFamily="18" charset="0"/>
                <a:cs typeface="Times New Roman" panose="02020603050405020304" pitchFamily="18" charset="0"/>
              </a:rPr>
              <a:t>случае </a:t>
            </a:r>
            <a:r>
              <a:rPr lang="ru-RU" sz="2000" dirty="0">
                <a:solidFill>
                  <a:schemeClr val="tx1"/>
                </a:solidFill>
                <a:latin typeface="Times New Roman" panose="02020603050405020304" pitchFamily="18" charset="0"/>
                <a:cs typeface="Times New Roman" panose="02020603050405020304" pitchFamily="18" charset="0"/>
              </a:rPr>
              <a:t>если в отношении оленей осуществлено индивидуальное маркирование, при желании владельца в последующем сформировать группу, указанные олени повторному маркированию </a:t>
            </a:r>
            <a:r>
              <a:rPr lang="ru-RU" sz="2000" b="1" dirty="0">
                <a:solidFill>
                  <a:schemeClr val="tx1"/>
                </a:solidFill>
                <a:latin typeface="Times New Roman" panose="02020603050405020304" pitchFamily="18" charset="0"/>
                <a:cs typeface="Times New Roman" panose="02020603050405020304" pitchFamily="18" charset="0"/>
              </a:rPr>
              <a:t>не подлежат</a:t>
            </a:r>
            <a:r>
              <a:rPr lang="ru-RU" sz="2000" dirty="0">
                <a:solidFill>
                  <a:schemeClr val="tx1"/>
                </a:solidFill>
                <a:latin typeface="Times New Roman" panose="02020603050405020304" pitchFamily="18" charset="0"/>
                <a:cs typeface="Times New Roman" panose="02020603050405020304" pitchFamily="18" charset="0"/>
              </a:rPr>
              <a:t>.</a:t>
            </a:r>
          </a:p>
          <a:p>
            <a:pPr indent="-342900" algn="just">
              <a:lnSpc>
                <a:spcPts val="3100"/>
              </a:lnSpc>
              <a:buClr>
                <a:srgbClr val="C00000"/>
              </a:buClr>
              <a:buFont typeface="Wingdings" panose="05000000000000000000" pitchFamily="2" charset="2"/>
              <a:buChar char="ü"/>
            </a:pPr>
            <a:r>
              <a:rPr lang="ru-RU" sz="2000" b="1" dirty="0" smtClean="0">
                <a:solidFill>
                  <a:srgbClr val="C00000"/>
                </a:solidFill>
                <a:latin typeface="Times New Roman" panose="02020603050405020304" pitchFamily="18" charset="0"/>
                <a:cs typeface="Times New Roman" panose="02020603050405020304" pitchFamily="18" charset="0"/>
              </a:rPr>
              <a:t>        В </a:t>
            </a:r>
            <a:r>
              <a:rPr lang="ru-RU" sz="2000" b="1" dirty="0">
                <a:solidFill>
                  <a:srgbClr val="C00000"/>
                </a:solidFill>
                <a:latin typeface="Times New Roman" panose="02020603050405020304" pitchFamily="18" charset="0"/>
                <a:cs typeface="Times New Roman" panose="02020603050405020304" pitchFamily="18" charset="0"/>
              </a:rPr>
              <a:t>случае </a:t>
            </a:r>
            <a:r>
              <a:rPr lang="ru-RU" sz="2000" dirty="0">
                <a:solidFill>
                  <a:schemeClr val="tx1"/>
                </a:solidFill>
                <a:latin typeface="Times New Roman" panose="02020603050405020304" pitchFamily="18" charset="0"/>
                <a:cs typeface="Times New Roman" panose="02020603050405020304" pitchFamily="18" charset="0"/>
              </a:rPr>
              <a:t>если в отношении оленей осуществлено групповое маркирование, при желании владельца в последующем сформировать новую группу, групповое маркирование оленей осуществляется не позднее 14 календарных дней после формирования владельцем животных группы.</a:t>
            </a:r>
          </a:p>
          <a:p>
            <a:pPr indent="-342900" algn="just">
              <a:lnSpc>
                <a:spcPts val="3100"/>
              </a:lnSpc>
              <a:buClr>
                <a:srgbClr val="C00000"/>
              </a:buClr>
              <a:buFont typeface="Wingdings" panose="05000000000000000000" pitchFamily="2" charset="2"/>
              <a:buChar char="ü"/>
            </a:pP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b="1" dirty="0" smtClean="0">
                <a:solidFill>
                  <a:srgbClr val="C00000"/>
                </a:solidFill>
                <a:latin typeface="Times New Roman" panose="02020603050405020304" pitchFamily="18" charset="0"/>
                <a:cs typeface="Times New Roman" panose="02020603050405020304" pitchFamily="18" charset="0"/>
              </a:rPr>
              <a:t>В </a:t>
            </a:r>
            <a:r>
              <a:rPr lang="ru-RU" sz="2000" b="1" dirty="0">
                <a:solidFill>
                  <a:srgbClr val="C00000"/>
                </a:solidFill>
                <a:latin typeface="Times New Roman" panose="02020603050405020304" pitchFamily="18" charset="0"/>
                <a:cs typeface="Times New Roman" panose="02020603050405020304" pitchFamily="18" charset="0"/>
              </a:rPr>
              <a:t>случае </a:t>
            </a:r>
            <a:r>
              <a:rPr lang="ru-RU" sz="2000" dirty="0">
                <a:solidFill>
                  <a:schemeClr val="tx1"/>
                </a:solidFill>
                <a:latin typeface="Times New Roman" panose="02020603050405020304" pitchFamily="18" charset="0"/>
                <a:cs typeface="Times New Roman" panose="02020603050405020304" pitchFamily="18" charset="0"/>
              </a:rPr>
              <a:t>ввоза немаркированных оленей (группы оленей) на территорию Российской Федерации олени подлежат маркированию </a:t>
            </a:r>
            <a:r>
              <a:rPr lang="ru-RU" sz="2000" b="1" dirty="0">
                <a:solidFill>
                  <a:schemeClr val="tx1"/>
                </a:solidFill>
                <a:latin typeface="Times New Roman" panose="02020603050405020304" pitchFamily="18" charset="0"/>
                <a:cs typeface="Times New Roman" panose="02020603050405020304" pitchFamily="18" charset="0"/>
              </a:rPr>
              <a:t>не позднее 30 календарных дней со дня ввоза.</a:t>
            </a:r>
          </a:p>
          <a:p>
            <a:pPr algn="just">
              <a:lnSpc>
                <a:spcPts val="3100"/>
              </a:lnSpc>
            </a:pP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b="1" dirty="0" smtClean="0">
                <a:solidFill>
                  <a:srgbClr val="C00000"/>
                </a:solidFill>
                <a:latin typeface="Times New Roman" panose="02020603050405020304" pitchFamily="18" charset="0"/>
                <a:cs typeface="Times New Roman" panose="02020603050405020304" pitchFamily="18" charset="0"/>
              </a:rPr>
              <a:t>Для </a:t>
            </a:r>
            <a:r>
              <a:rPr lang="ru-RU" sz="2000" b="1" dirty="0">
                <a:solidFill>
                  <a:srgbClr val="C00000"/>
                </a:solidFill>
                <a:latin typeface="Times New Roman" panose="02020603050405020304" pitchFamily="18" charset="0"/>
                <a:cs typeface="Times New Roman" panose="02020603050405020304" pitchFamily="18" charset="0"/>
              </a:rPr>
              <a:t>группового маркирования оленей </a:t>
            </a:r>
            <a:r>
              <a:rPr lang="ru-RU" sz="2000" dirty="0">
                <a:solidFill>
                  <a:schemeClr val="tx1"/>
                </a:solidFill>
                <a:latin typeface="Times New Roman" panose="02020603050405020304" pitchFamily="18" charset="0"/>
                <a:cs typeface="Times New Roman" panose="02020603050405020304" pitchFamily="18" charset="0"/>
              </a:rPr>
              <a:t>в качестве средства маркирования используется табло, закрепляемое на внешней </a:t>
            </a:r>
            <a:r>
              <a:rPr lang="ru-RU" sz="2000" dirty="0" err="1" smtClean="0">
                <a:solidFill>
                  <a:schemeClr val="tx1"/>
                </a:solidFill>
                <a:latin typeface="Times New Roman" panose="02020603050405020304" pitchFamily="18" charset="0"/>
                <a:cs typeface="Times New Roman" panose="02020603050405020304" pitchFamily="18" charset="0"/>
              </a:rPr>
              <a:t>стенке.Табло</a:t>
            </a:r>
            <a:r>
              <a:rPr lang="ru-RU" sz="2000" dirty="0">
                <a:solidFill>
                  <a:schemeClr val="tx1"/>
                </a:solidFill>
                <a:latin typeface="Times New Roman" panose="02020603050405020304" pitchFamily="18" charset="0"/>
                <a:cs typeface="Times New Roman" panose="02020603050405020304" pitchFamily="18" charset="0"/>
              </a:rPr>
              <a:t>, используемое при групповом маркировании оленей, должно поддаваться прочтению или позволять иным способом идентифицировать группу оленей (в том числе путем размещения двухмерного штрихового кода, содержащего УНСМ или уникальный номер данной группы животных и гиперссылку для прямого доступа к нему в ФГИС) с расстояния </a:t>
            </a:r>
            <a:r>
              <a:rPr lang="ru-RU" sz="2000" b="1" dirty="0">
                <a:solidFill>
                  <a:schemeClr val="tx1"/>
                </a:solidFill>
                <a:latin typeface="Times New Roman" panose="02020603050405020304" pitchFamily="18" charset="0"/>
                <a:cs typeface="Times New Roman" panose="02020603050405020304" pitchFamily="18" charset="0"/>
              </a:rPr>
              <a:t>не менее 1,5 м.</a:t>
            </a:r>
          </a:p>
          <a:p>
            <a:pPr algn="just">
              <a:lnSpc>
                <a:spcPts val="3100"/>
              </a:lnSpc>
            </a:pPr>
            <a:r>
              <a:rPr lang="ru-RU" sz="2000" b="1" dirty="0" smtClean="0">
                <a:solidFill>
                  <a:srgbClr val="C00000"/>
                </a:solidFill>
                <a:latin typeface="Times New Roman" panose="02020603050405020304" pitchFamily="18" charset="0"/>
                <a:cs typeface="Times New Roman" panose="02020603050405020304" pitchFamily="18" charset="0"/>
              </a:rPr>
              <a:t>            Для </a:t>
            </a:r>
            <a:r>
              <a:rPr lang="ru-RU" sz="2000" b="1" dirty="0">
                <a:solidFill>
                  <a:srgbClr val="C00000"/>
                </a:solidFill>
                <a:latin typeface="Times New Roman" panose="02020603050405020304" pitchFamily="18" charset="0"/>
                <a:cs typeface="Times New Roman" panose="02020603050405020304" pitchFamily="18" charset="0"/>
              </a:rPr>
              <a:t>индивидуального маркирования оленей </a:t>
            </a:r>
            <a:r>
              <a:rPr lang="ru-RU" sz="2000" dirty="0">
                <a:solidFill>
                  <a:schemeClr val="tx1"/>
                </a:solidFill>
                <a:latin typeface="Times New Roman" panose="02020603050405020304" pitchFamily="18" charset="0"/>
                <a:cs typeface="Times New Roman" panose="02020603050405020304" pitchFamily="18" charset="0"/>
              </a:rPr>
              <a:t>в качестве средства маркирования используются бирки, вживляемые микрочипы, электронные метки, болюсы, ошейники, электронные </a:t>
            </a:r>
            <a:r>
              <a:rPr lang="ru-RU" sz="2000" dirty="0" smtClean="0">
                <a:solidFill>
                  <a:schemeClr val="tx1"/>
                </a:solidFill>
                <a:latin typeface="Times New Roman" panose="02020603050405020304" pitchFamily="18" charset="0"/>
                <a:cs typeface="Times New Roman" panose="02020603050405020304" pitchFamily="18" charset="0"/>
              </a:rPr>
              <a:t>ошейники. Высота </a:t>
            </a:r>
            <a:r>
              <a:rPr lang="ru-RU" sz="2000" dirty="0">
                <a:solidFill>
                  <a:schemeClr val="tx1"/>
                </a:solidFill>
                <a:latin typeface="Times New Roman" panose="02020603050405020304" pitchFamily="18" charset="0"/>
                <a:cs typeface="Times New Roman" panose="02020603050405020304" pitchFamily="18" charset="0"/>
              </a:rPr>
              <a:t>символов, наносимых на бирки оленей, должна быть не менее 15 мм</a:t>
            </a:r>
            <a:r>
              <a:rPr lang="ru-RU" sz="2000" dirty="0" smtClean="0">
                <a:solidFill>
                  <a:schemeClr val="tx1"/>
                </a:solidFill>
                <a:latin typeface="Times New Roman" panose="02020603050405020304" pitchFamily="18" charset="0"/>
                <a:cs typeface="Times New Roman" panose="02020603050405020304" pitchFamily="18" charset="0"/>
              </a:rPr>
              <a:t>.</a:t>
            </a:r>
          </a:p>
          <a:p>
            <a:pPr algn="just">
              <a:lnSpc>
                <a:spcPts val="3100"/>
              </a:lnSpc>
            </a:pPr>
            <a:endParaRPr lang="ru-RU" sz="2000" dirty="0">
              <a:solidFill>
                <a:schemeClr val="tx1"/>
              </a:solidFill>
              <a:latin typeface="Times New Roman" panose="02020603050405020304" pitchFamily="18" charset="0"/>
              <a:cs typeface="Times New Roman" panose="02020603050405020304" pitchFamily="18" charset="0"/>
            </a:endParaRPr>
          </a:p>
          <a:p>
            <a:pPr indent="-342900" algn="just">
              <a:lnSpc>
                <a:spcPts val="3100"/>
              </a:lnSpc>
              <a:buClr>
                <a:srgbClr val="C00000"/>
              </a:buClr>
              <a:buFont typeface="Wingdings" panose="05000000000000000000" pitchFamily="2" charset="2"/>
              <a:buChar char="q"/>
            </a:pPr>
            <a:r>
              <a:rPr lang="ru-RU" sz="2000" dirty="0">
                <a:solidFill>
                  <a:schemeClr val="tx1"/>
                </a:solidFill>
                <a:latin typeface="Times New Roman" panose="02020603050405020304" pitchFamily="18" charset="0"/>
                <a:cs typeface="Times New Roman" panose="02020603050405020304" pitchFamily="18" charset="0"/>
              </a:rPr>
              <a:t>При маркировании оленей бирками бирка размещается посередине внутренней стороны правого уха оленя.</a:t>
            </a:r>
          </a:p>
          <a:p>
            <a:pPr indent="-342900" algn="just">
              <a:lnSpc>
                <a:spcPts val="3100"/>
              </a:lnSpc>
              <a:buClr>
                <a:srgbClr val="C00000"/>
              </a:buClr>
              <a:buFont typeface="Wingdings" panose="05000000000000000000" pitchFamily="2" charset="2"/>
              <a:buChar char="q"/>
            </a:pPr>
            <a:r>
              <a:rPr lang="ru-RU" sz="2000" dirty="0">
                <a:solidFill>
                  <a:schemeClr val="tx1"/>
                </a:solidFill>
                <a:latin typeface="Times New Roman" panose="02020603050405020304" pitchFamily="18" charset="0"/>
                <a:cs typeface="Times New Roman" panose="02020603050405020304" pitchFamily="18" charset="0"/>
              </a:rPr>
              <a:t>При маркировании оленей электронными метками электронная метка размещается посередине внутренней части левого уха оленя.</a:t>
            </a:r>
          </a:p>
          <a:p>
            <a:pPr indent="-342900" algn="just">
              <a:lnSpc>
                <a:spcPts val="3100"/>
              </a:lnSpc>
              <a:buClr>
                <a:srgbClr val="C00000"/>
              </a:buClr>
              <a:buFont typeface="Wingdings" panose="05000000000000000000" pitchFamily="2" charset="2"/>
              <a:buChar char="q"/>
            </a:pPr>
            <a:r>
              <a:rPr lang="ru-RU" sz="2000" dirty="0">
                <a:solidFill>
                  <a:schemeClr val="tx1"/>
                </a:solidFill>
                <a:latin typeface="Times New Roman" panose="02020603050405020304" pitchFamily="18" charset="0"/>
                <a:cs typeface="Times New Roman" panose="02020603050405020304" pitchFamily="18" charset="0"/>
              </a:rPr>
              <a:t>При маркировании оленей ошейниками и электронными ошейниками указанные средства маркирования надеваются на шеи оленей.</a:t>
            </a:r>
          </a:p>
          <a:p>
            <a:pPr indent="-342900" algn="just">
              <a:lnSpc>
                <a:spcPts val="3100"/>
              </a:lnSpc>
              <a:buClr>
                <a:srgbClr val="C00000"/>
              </a:buClr>
              <a:buFont typeface="Wingdings" panose="05000000000000000000" pitchFamily="2" charset="2"/>
              <a:buChar char="q"/>
            </a:pPr>
            <a:r>
              <a:rPr lang="ru-RU" sz="2000" dirty="0">
                <a:solidFill>
                  <a:schemeClr val="tx1"/>
                </a:solidFill>
                <a:latin typeface="Times New Roman" panose="02020603050405020304" pitchFamily="18" charset="0"/>
                <a:cs typeface="Times New Roman" panose="02020603050405020304" pitchFamily="18" charset="0"/>
              </a:rPr>
              <a:t>При маркировании оленей болюсами болюс устанавливается в преджелудок оленя.</a:t>
            </a:r>
          </a:p>
          <a:p>
            <a:pPr indent="-342900" algn="just">
              <a:lnSpc>
                <a:spcPts val="3100"/>
              </a:lnSpc>
              <a:buClr>
                <a:srgbClr val="C00000"/>
              </a:buClr>
              <a:buFont typeface="Wingdings" panose="05000000000000000000" pitchFamily="2" charset="2"/>
              <a:buChar char="q"/>
            </a:pPr>
            <a:r>
              <a:rPr lang="ru-RU" sz="2000" dirty="0">
                <a:solidFill>
                  <a:schemeClr val="tx1"/>
                </a:solidFill>
                <a:latin typeface="Times New Roman" panose="02020603050405020304" pitchFamily="18" charset="0"/>
                <a:cs typeface="Times New Roman" panose="02020603050405020304" pitchFamily="18" charset="0"/>
              </a:rPr>
              <a:t>При маркировании оленей вживляемыми микрочипами вживляемый микрочип устанавливается в основание уха оленя</a:t>
            </a:r>
            <a:r>
              <a:rPr lang="ru-RU" sz="2000" dirty="0" smtClean="0">
                <a:solidFill>
                  <a:schemeClr val="tx1"/>
                </a:solidFill>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 </a:t>
            </a:r>
            <a:endParaRPr lang="ru-RU" sz="20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endParaRPr lang="ru-RU" dirty="0"/>
          </a:p>
          <a:p>
            <a:pPr marL="342900" indent="-342900" algn="just">
              <a:buFont typeface="Wingdings" panose="05000000000000000000" pitchFamily="2" charset="2"/>
              <a:buChar char="q"/>
            </a:pPr>
            <a:endParaRPr lang="ru-RU" dirty="0" smtClean="0"/>
          </a:p>
          <a:p>
            <a:pPr algn="ctr"/>
            <a:r>
              <a:rPr lang="ru-RU" sz="3200" b="1" dirty="0" smtClean="0">
                <a:solidFill>
                  <a:srgbClr val="C00000"/>
                </a:solidFill>
                <a:latin typeface="Times New Roman" panose="02020603050405020304" pitchFamily="18" charset="0"/>
                <a:cs typeface="Times New Roman" panose="02020603050405020304" pitchFamily="18" charset="0"/>
              </a:rPr>
              <a:t>!</a:t>
            </a:r>
            <a:r>
              <a:rPr lang="ru-RU" sz="2800" b="1" dirty="0" smtClean="0">
                <a:solidFill>
                  <a:srgbClr val="C00000"/>
                </a:solidFill>
                <a:latin typeface="Times New Roman" panose="02020603050405020304" pitchFamily="18" charset="0"/>
                <a:cs typeface="Times New Roman" panose="02020603050405020304" pitchFamily="18" charset="0"/>
              </a:rPr>
              <a:t> Не </a:t>
            </a:r>
            <a:r>
              <a:rPr lang="ru-RU" sz="2800" b="1" dirty="0">
                <a:solidFill>
                  <a:srgbClr val="C00000"/>
                </a:solidFill>
                <a:latin typeface="Times New Roman" panose="02020603050405020304" pitchFamily="18" charset="0"/>
                <a:cs typeface="Times New Roman" panose="02020603050405020304" pitchFamily="18" charset="0"/>
              </a:rPr>
              <a:t>позднее 1 сентября 2025 г., а содержащиеся в личных </a:t>
            </a:r>
            <a:endParaRPr lang="ru-RU" sz="2800" b="1" dirty="0" smtClean="0">
              <a:solidFill>
                <a:srgbClr val="C00000"/>
              </a:solidFill>
              <a:latin typeface="Times New Roman" panose="02020603050405020304" pitchFamily="18" charset="0"/>
              <a:cs typeface="Times New Roman" panose="02020603050405020304" pitchFamily="18" charset="0"/>
            </a:endParaRPr>
          </a:p>
          <a:p>
            <a:pPr algn="ctr"/>
            <a:r>
              <a:rPr lang="ru-RU" sz="2800" b="1" dirty="0" smtClean="0">
                <a:solidFill>
                  <a:srgbClr val="C00000"/>
                </a:solidFill>
                <a:latin typeface="Times New Roman" panose="02020603050405020304" pitchFamily="18" charset="0"/>
                <a:cs typeface="Times New Roman" panose="02020603050405020304" pitchFamily="18" charset="0"/>
              </a:rPr>
              <a:t>подсобных </a:t>
            </a:r>
            <a:r>
              <a:rPr lang="ru-RU" sz="2800" b="1" dirty="0">
                <a:solidFill>
                  <a:srgbClr val="C00000"/>
                </a:solidFill>
                <a:latin typeface="Times New Roman" panose="02020603050405020304" pitchFamily="18" charset="0"/>
                <a:cs typeface="Times New Roman" panose="02020603050405020304" pitchFamily="18" charset="0"/>
              </a:rPr>
              <a:t>хозяйствах - не позднее 1 сентября 2026 г.</a:t>
            </a:r>
          </a:p>
          <a:p>
            <a:endParaRPr lang="ru-RU" dirty="0"/>
          </a:p>
        </p:txBody>
      </p:sp>
      <p:grpSp>
        <p:nvGrpSpPr>
          <p:cNvPr id="4" name="object 18"/>
          <p:cNvGrpSpPr/>
          <p:nvPr/>
        </p:nvGrpSpPr>
        <p:grpSpPr>
          <a:xfrm>
            <a:off x="-3" y="0"/>
            <a:ext cx="20104100" cy="149225"/>
            <a:chOff x="-3" y="0"/>
            <a:chExt cx="20104100" cy="149225"/>
          </a:xfrm>
        </p:grpSpPr>
        <p:sp>
          <p:nvSpPr>
            <p:cNvPr id="5" name="object 19"/>
            <p:cNvSpPr/>
            <p:nvPr/>
          </p:nvSpPr>
          <p:spPr>
            <a:xfrm>
              <a:off x="6701361" y="0"/>
              <a:ext cx="6701790" cy="149225"/>
            </a:xfrm>
            <a:custGeom>
              <a:avLst/>
              <a:gdLst/>
              <a:ahLst/>
              <a:cxnLst/>
              <a:rect l="l" t="t" r="r" b="b"/>
              <a:pathLst>
                <a:path w="6701790" h="149225">
                  <a:moveTo>
                    <a:pt x="6701364" y="0"/>
                  </a:moveTo>
                  <a:lnTo>
                    <a:pt x="0" y="0"/>
                  </a:lnTo>
                  <a:lnTo>
                    <a:pt x="0" y="148902"/>
                  </a:lnTo>
                  <a:lnTo>
                    <a:pt x="6701364" y="148902"/>
                  </a:lnTo>
                  <a:lnTo>
                    <a:pt x="6701364" y="0"/>
                  </a:lnTo>
                  <a:close/>
                </a:path>
              </a:pathLst>
            </a:custGeom>
            <a:solidFill>
              <a:srgbClr val="FF0000"/>
            </a:solidFill>
          </p:spPr>
          <p:txBody>
            <a:bodyPr wrap="square" lIns="0" tIns="0" rIns="0" bIns="0" rtlCol="0"/>
            <a:lstStyle/>
            <a:p>
              <a:endParaRPr/>
            </a:p>
          </p:txBody>
        </p:sp>
        <p:sp>
          <p:nvSpPr>
            <p:cNvPr id="6" name="object 20"/>
            <p:cNvSpPr/>
            <p:nvPr/>
          </p:nvSpPr>
          <p:spPr>
            <a:xfrm>
              <a:off x="-3" y="0"/>
              <a:ext cx="6701790" cy="149225"/>
            </a:xfrm>
            <a:custGeom>
              <a:avLst/>
              <a:gdLst/>
              <a:ahLst/>
              <a:cxnLst/>
              <a:rect l="l" t="t" r="r" b="b"/>
              <a:pathLst>
                <a:path w="6701790" h="149225">
                  <a:moveTo>
                    <a:pt x="6701364" y="0"/>
                  </a:moveTo>
                  <a:lnTo>
                    <a:pt x="0" y="0"/>
                  </a:lnTo>
                  <a:lnTo>
                    <a:pt x="0" y="148902"/>
                  </a:lnTo>
                  <a:lnTo>
                    <a:pt x="6701364" y="148902"/>
                  </a:lnTo>
                  <a:lnTo>
                    <a:pt x="6701364" y="0"/>
                  </a:lnTo>
                  <a:close/>
                </a:path>
              </a:pathLst>
            </a:custGeom>
            <a:solidFill>
              <a:srgbClr val="456480"/>
            </a:solidFill>
          </p:spPr>
          <p:txBody>
            <a:bodyPr wrap="square" lIns="0" tIns="0" rIns="0" bIns="0" rtlCol="0"/>
            <a:lstStyle/>
            <a:p>
              <a:endParaRPr/>
            </a:p>
          </p:txBody>
        </p:sp>
        <p:sp>
          <p:nvSpPr>
            <p:cNvPr id="7" name="object 21"/>
            <p:cNvSpPr/>
            <p:nvPr/>
          </p:nvSpPr>
          <p:spPr>
            <a:xfrm>
              <a:off x="13402726" y="0"/>
              <a:ext cx="6701790" cy="149225"/>
            </a:xfrm>
            <a:custGeom>
              <a:avLst/>
              <a:gdLst/>
              <a:ahLst/>
              <a:cxnLst/>
              <a:rect l="l" t="t" r="r" b="b"/>
              <a:pathLst>
                <a:path w="6701790" h="149225">
                  <a:moveTo>
                    <a:pt x="6701364" y="0"/>
                  </a:moveTo>
                  <a:lnTo>
                    <a:pt x="0" y="0"/>
                  </a:lnTo>
                  <a:lnTo>
                    <a:pt x="0" y="148902"/>
                  </a:lnTo>
                  <a:lnTo>
                    <a:pt x="6701364" y="148902"/>
                  </a:lnTo>
                  <a:lnTo>
                    <a:pt x="6701364" y="0"/>
                  </a:lnTo>
                  <a:close/>
                </a:path>
              </a:pathLst>
            </a:custGeom>
            <a:solidFill>
              <a:srgbClr val="E6E7E8"/>
            </a:solidFill>
          </p:spPr>
          <p:txBody>
            <a:bodyPr wrap="square" lIns="0" tIns="0" rIns="0" bIns="0" rtlCol="0"/>
            <a:lstStyle/>
            <a:p>
              <a:endParaRPr/>
            </a:p>
          </p:txBody>
        </p:sp>
      </p:grpSp>
      <p:pic>
        <p:nvPicPr>
          <p:cNvPr id="6146" name="Picture 2"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62250" y="7483475"/>
            <a:ext cx="4006651" cy="31242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006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bject 18"/>
          <p:cNvGrpSpPr/>
          <p:nvPr/>
        </p:nvGrpSpPr>
        <p:grpSpPr>
          <a:xfrm>
            <a:off x="-3" y="0"/>
            <a:ext cx="20104100" cy="149225"/>
            <a:chOff x="-3" y="0"/>
            <a:chExt cx="20104100" cy="149225"/>
          </a:xfrm>
        </p:grpSpPr>
        <p:sp>
          <p:nvSpPr>
            <p:cNvPr id="5" name="object 19"/>
            <p:cNvSpPr/>
            <p:nvPr/>
          </p:nvSpPr>
          <p:spPr>
            <a:xfrm>
              <a:off x="6701361" y="0"/>
              <a:ext cx="6701790" cy="149225"/>
            </a:xfrm>
            <a:custGeom>
              <a:avLst/>
              <a:gdLst/>
              <a:ahLst/>
              <a:cxnLst/>
              <a:rect l="l" t="t" r="r" b="b"/>
              <a:pathLst>
                <a:path w="6701790" h="149225">
                  <a:moveTo>
                    <a:pt x="6701364" y="0"/>
                  </a:moveTo>
                  <a:lnTo>
                    <a:pt x="0" y="0"/>
                  </a:lnTo>
                  <a:lnTo>
                    <a:pt x="0" y="148902"/>
                  </a:lnTo>
                  <a:lnTo>
                    <a:pt x="6701364" y="148902"/>
                  </a:lnTo>
                  <a:lnTo>
                    <a:pt x="6701364" y="0"/>
                  </a:lnTo>
                  <a:close/>
                </a:path>
              </a:pathLst>
            </a:custGeom>
            <a:solidFill>
              <a:srgbClr val="FF0000"/>
            </a:solidFill>
          </p:spPr>
          <p:txBody>
            <a:bodyPr wrap="square" lIns="0" tIns="0" rIns="0" bIns="0" rtlCol="0"/>
            <a:lstStyle/>
            <a:p>
              <a:endParaRPr/>
            </a:p>
          </p:txBody>
        </p:sp>
        <p:sp>
          <p:nvSpPr>
            <p:cNvPr id="6" name="object 20"/>
            <p:cNvSpPr/>
            <p:nvPr/>
          </p:nvSpPr>
          <p:spPr>
            <a:xfrm>
              <a:off x="-3" y="0"/>
              <a:ext cx="6701790" cy="149225"/>
            </a:xfrm>
            <a:custGeom>
              <a:avLst/>
              <a:gdLst/>
              <a:ahLst/>
              <a:cxnLst/>
              <a:rect l="l" t="t" r="r" b="b"/>
              <a:pathLst>
                <a:path w="6701790" h="149225">
                  <a:moveTo>
                    <a:pt x="6701364" y="0"/>
                  </a:moveTo>
                  <a:lnTo>
                    <a:pt x="0" y="0"/>
                  </a:lnTo>
                  <a:lnTo>
                    <a:pt x="0" y="148902"/>
                  </a:lnTo>
                  <a:lnTo>
                    <a:pt x="6701364" y="148902"/>
                  </a:lnTo>
                  <a:lnTo>
                    <a:pt x="6701364" y="0"/>
                  </a:lnTo>
                  <a:close/>
                </a:path>
              </a:pathLst>
            </a:custGeom>
            <a:solidFill>
              <a:srgbClr val="456480"/>
            </a:solidFill>
          </p:spPr>
          <p:txBody>
            <a:bodyPr wrap="square" lIns="0" tIns="0" rIns="0" bIns="0" rtlCol="0"/>
            <a:lstStyle/>
            <a:p>
              <a:endParaRPr/>
            </a:p>
          </p:txBody>
        </p:sp>
        <p:sp>
          <p:nvSpPr>
            <p:cNvPr id="7" name="object 21"/>
            <p:cNvSpPr/>
            <p:nvPr/>
          </p:nvSpPr>
          <p:spPr>
            <a:xfrm>
              <a:off x="13402726" y="0"/>
              <a:ext cx="6701790" cy="149225"/>
            </a:xfrm>
            <a:custGeom>
              <a:avLst/>
              <a:gdLst/>
              <a:ahLst/>
              <a:cxnLst/>
              <a:rect l="l" t="t" r="r" b="b"/>
              <a:pathLst>
                <a:path w="6701790" h="149225">
                  <a:moveTo>
                    <a:pt x="6701364" y="0"/>
                  </a:moveTo>
                  <a:lnTo>
                    <a:pt x="0" y="0"/>
                  </a:lnTo>
                  <a:lnTo>
                    <a:pt x="0" y="148902"/>
                  </a:lnTo>
                  <a:lnTo>
                    <a:pt x="6701364" y="148902"/>
                  </a:lnTo>
                  <a:lnTo>
                    <a:pt x="6701364" y="0"/>
                  </a:lnTo>
                  <a:close/>
                </a:path>
              </a:pathLst>
            </a:custGeom>
            <a:solidFill>
              <a:srgbClr val="E6E7E8"/>
            </a:solidFill>
          </p:spPr>
          <p:txBody>
            <a:bodyPr wrap="square" lIns="0" tIns="0" rIns="0" bIns="0" rtlCol="0"/>
            <a:lstStyle/>
            <a:p>
              <a:endParaRPr/>
            </a:p>
          </p:txBody>
        </p:sp>
      </p:grpSp>
      <p:sp>
        <p:nvSpPr>
          <p:cNvPr id="8" name="Прямоугольник 7"/>
          <p:cNvSpPr/>
          <p:nvPr/>
        </p:nvSpPr>
        <p:spPr>
          <a:xfrm>
            <a:off x="451567" y="1006475"/>
            <a:ext cx="19040475" cy="9779600"/>
          </a:xfrm>
          <a:prstGeom prst="rect">
            <a:avLst/>
          </a:prstGeom>
          <a:ln>
            <a:solidFill>
              <a:schemeClr val="accent1"/>
            </a:solidFill>
          </a:ln>
        </p:spPr>
        <p:txBody>
          <a:bodyPr wrap="square">
            <a:spAutoFit/>
          </a:bodyPr>
          <a:lstStyle/>
          <a:p>
            <a:pPr indent="342900" algn="just">
              <a:spcBef>
                <a:spcPts val="1100"/>
              </a:spcBef>
              <a:spcAft>
                <a:spcPts val="0"/>
              </a:spcAft>
            </a:pP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Кролики </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подлежат групповому маркированию, а если являются племенными или в других случаях по желанию владельца животного - индивидуальному </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маркированию.</a:t>
            </a:r>
            <a:endParaRPr lang="ru-RU" sz="2000" dirty="0">
              <a:latin typeface="Times New Roman" panose="02020603050405020304" pitchFamily="18" charset="0"/>
              <a:ea typeface="Times New Roman" panose="02020603050405020304" pitchFamily="18" charset="0"/>
              <a:cs typeface="Times New Roman" panose="02020603050405020304" pitchFamily="18" charset="0"/>
            </a:endParaRPr>
          </a:p>
          <a:p>
            <a:pPr indent="342900" algn="just">
              <a:spcAft>
                <a:spcPts val="0"/>
              </a:spcAft>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Кролики подлежат маркированию не позднее 30 календарных дней после дня рождения вне зависимости от осуществляемого вида маркирования (группового или индивидуального).</a:t>
            </a:r>
          </a:p>
          <a:p>
            <a:pPr indent="342900" algn="ctr">
              <a:spcBef>
                <a:spcPts val="1100"/>
              </a:spcBef>
              <a:spcAft>
                <a:spcPts val="0"/>
              </a:spcAft>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В случае если в отношении кроликов осуществлено индивидуальное маркирование, при желании владельца в последующем сформировать группу, указанные кролики повторному маркированию </a:t>
            </a: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не подлежат</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a:t>
            </a:r>
          </a:p>
          <a:p>
            <a:pPr indent="342900" algn="just">
              <a:spcBef>
                <a:spcPts val="1100"/>
              </a:spcBef>
              <a:spcAft>
                <a:spcPts val="0"/>
              </a:spcAft>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В случае если в отношении кроликов осуществлено групповое маркирование, при желании владельца в последующем сформировать новую группу, групповое маркирование кроликов осуществляется </a:t>
            </a: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не позднее 14 календарных дней </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после формирования владельцем животных группы.</a:t>
            </a:r>
          </a:p>
          <a:p>
            <a:pPr indent="342900" algn="just">
              <a:spcBef>
                <a:spcPts val="1100"/>
              </a:spcBef>
              <a:spcAft>
                <a:spcPts val="0"/>
              </a:spcAft>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В случае ввоза немаркированных кроликов (группы кроликов) на территорию Российской Федерации кролики подлежат маркированию </a:t>
            </a: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не позднее 30 календарных дней со дня ввоза.</a:t>
            </a:r>
          </a:p>
          <a:p>
            <a:pPr indent="342900" algn="just">
              <a:spcBef>
                <a:spcPts val="1100"/>
              </a:spcBef>
              <a:spcAft>
                <a:spcPts val="0"/>
              </a:spcAft>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Для группового маркирования кроликов в качестве средства маркирования используется табло, закрепляемое на внешнюю стенку.</a:t>
            </a:r>
          </a:p>
          <a:p>
            <a:pPr indent="342900" algn="just">
              <a:spcBef>
                <a:spcPts val="1100"/>
              </a:spcBef>
              <a:spcAft>
                <a:spcPts val="0"/>
              </a:spcAft>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Табло, используемое при групповом маркировании кроликов, должно поддаваться прочтению или позволять иным способом идентифицировать группу кроликов (в том числе путем размещения двухмерного штрихового кода, содержащего УНСМ или уникальный номер данной группы животных и гиперссылку для прямого доступа к нему в ФГИС) с расстояния не менее 1,5 м.</a:t>
            </a:r>
          </a:p>
          <a:p>
            <a:pPr indent="342900" algn="just">
              <a:spcBef>
                <a:spcPts val="1100"/>
              </a:spcBef>
              <a:spcAft>
                <a:spcPts val="0"/>
              </a:spcAft>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Для индивидуального маркирования кроликов в качестве средства маркирования используются бирки, вживляемые микрочипы.</a:t>
            </a:r>
          </a:p>
          <a:p>
            <a:pPr indent="342900" algn="ctr">
              <a:spcBef>
                <a:spcPts val="1100"/>
              </a:spcBef>
              <a:spcAft>
                <a:spcPts val="0"/>
              </a:spcAft>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Высота символов, наносимых на бирки кроликов, должна быть не менее 5 мм.</a:t>
            </a:r>
          </a:p>
          <a:p>
            <a:pPr marL="342900" indent="-342900" algn="just">
              <a:spcBef>
                <a:spcPts val="1100"/>
              </a:spcBef>
              <a:spcAft>
                <a:spcPts val="0"/>
              </a:spcAft>
              <a:buFont typeface="Wingdings" panose="05000000000000000000" pitchFamily="2" charset="2"/>
              <a:buChar char="q"/>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При маркировании кроликов бирками бирка размещается посередине внутренней стороны правого уха кроликов.</a:t>
            </a:r>
          </a:p>
          <a:p>
            <a:pPr marL="342900" indent="-342900" algn="just">
              <a:spcBef>
                <a:spcPts val="1100"/>
              </a:spcBef>
              <a:spcAft>
                <a:spcPts val="0"/>
              </a:spcAft>
              <a:buFont typeface="Wingdings" panose="05000000000000000000" pitchFamily="2" charset="2"/>
              <a:buChar char="q"/>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При маркировании кроликов вживляемыми микрочипами вживляемый микрочип устанавливается в холку кроликов</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marL="342900" indent="-342900" algn="just">
              <a:spcBef>
                <a:spcPts val="1100"/>
              </a:spcBef>
              <a:spcAft>
                <a:spcPts val="0"/>
              </a:spcAft>
              <a:buFont typeface="Wingdings" panose="05000000000000000000" pitchFamily="2" charset="2"/>
              <a:buChar char="q"/>
            </a:pPr>
            <a:endParaRPr lang="ru-RU" sz="20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spcBef>
                <a:spcPts val="1100"/>
              </a:spcBef>
              <a:spcAft>
                <a:spcPts val="0"/>
              </a:spcAft>
              <a:buFont typeface="Wingdings" panose="05000000000000000000" pitchFamily="2" charset="2"/>
              <a:buChar char="q"/>
            </a:pPr>
            <a:endParaRPr lang="ru-RU" sz="20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spcBef>
                <a:spcPts val="1100"/>
              </a:spcBef>
              <a:spcAft>
                <a:spcPts val="0"/>
              </a:spcAft>
              <a:buFont typeface="Wingdings" panose="05000000000000000000" pitchFamily="2" charset="2"/>
              <a:buChar char="q"/>
            </a:pPr>
            <a:endParaRPr lang="ru-RU" sz="20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ctr">
              <a:spcBef>
                <a:spcPts val="1100"/>
              </a:spcBef>
              <a:spcAft>
                <a:spcPts val="0"/>
              </a:spcAft>
            </a:pPr>
            <a:r>
              <a:rPr lang="ru-RU" sz="2400" b="1" dirty="0">
                <a:solidFill>
                  <a:srgbClr val="C00000"/>
                </a:solidFill>
                <a:latin typeface="Times New Roman" panose="02020603050405020304" pitchFamily="18" charset="0"/>
                <a:cs typeface="Times New Roman" panose="02020603050405020304" pitchFamily="18" charset="0"/>
              </a:rPr>
              <a:t>не позднее 1 сентября 2025 г., а содержащиеся в личных </a:t>
            </a:r>
            <a:r>
              <a:rPr lang="ru-RU" sz="2400" b="1" dirty="0" smtClean="0">
                <a:solidFill>
                  <a:srgbClr val="C00000"/>
                </a:solidFill>
                <a:latin typeface="Times New Roman" panose="02020603050405020304" pitchFamily="18" charset="0"/>
                <a:cs typeface="Times New Roman" panose="02020603050405020304" pitchFamily="18" charset="0"/>
              </a:rPr>
              <a:t>подсобных хозяйствах </a:t>
            </a:r>
          </a:p>
          <a:p>
            <a:pPr algn="ctr">
              <a:spcBef>
                <a:spcPts val="1100"/>
              </a:spcBef>
              <a:spcAft>
                <a:spcPts val="0"/>
              </a:spcAft>
            </a:pPr>
            <a:r>
              <a:rPr lang="ru-RU" sz="2400" b="1" dirty="0" smtClean="0">
                <a:solidFill>
                  <a:srgbClr val="C00000"/>
                </a:solidFill>
                <a:latin typeface="Times New Roman" panose="02020603050405020304" pitchFamily="18" charset="0"/>
                <a:cs typeface="Times New Roman" panose="02020603050405020304" pitchFamily="18" charset="0"/>
              </a:rPr>
              <a:t>в </a:t>
            </a:r>
            <a:r>
              <a:rPr lang="ru-RU" sz="2400" b="1" dirty="0">
                <a:solidFill>
                  <a:srgbClr val="C00000"/>
                </a:solidFill>
                <a:latin typeface="Times New Roman" panose="02020603050405020304" pitchFamily="18" charset="0"/>
                <a:cs typeface="Times New Roman" panose="02020603050405020304" pitchFamily="18" charset="0"/>
              </a:rPr>
              <a:t>количестве </a:t>
            </a:r>
            <a:r>
              <a:rPr lang="ru-RU" sz="2400" b="1" dirty="0" smtClean="0">
                <a:solidFill>
                  <a:srgbClr val="C00000"/>
                </a:solidFill>
                <a:latin typeface="Times New Roman" panose="02020603050405020304" pitchFamily="18" charset="0"/>
                <a:cs typeface="Times New Roman" panose="02020603050405020304" pitchFamily="18" charset="0"/>
              </a:rPr>
              <a:t>более </a:t>
            </a:r>
            <a:r>
              <a:rPr lang="ru-RU" sz="2400" b="1" dirty="0">
                <a:solidFill>
                  <a:srgbClr val="C00000"/>
                </a:solidFill>
                <a:latin typeface="Times New Roman" panose="02020603050405020304" pitchFamily="18" charset="0"/>
                <a:cs typeface="Times New Roman" panose="02020603050405020304" pitchFamily="18" charset="0"/>
              </a:rPr>
              <a:t>10 голов - не позднее 1 сентября 2026 г., </a:t>
            </a:r>
            <a:endParaRPr lang="ru-RU" sz="2400" b="1" dirty="0" smtClean="0">
              <a:solidFill>
                <a:srgbClr val="C00000"/>
              </a:solidFill>
              <a:latin typeface="Times New Roman" panose="02020603050405020304" pitchFamily="18" charset="0"/>
              <a:cs typeface="Times New Roman" panose="02020603050405020304" pitchFamily="18" charset="0"/>
            </a:endParaRPr>
          </a:p>
          <a:p>
            <a:pPr algn="ctr">
              <a:spcBef>
                <a:spcPts val="1100"/>
              </a:spcBef>
              <a:spcAft>
                <a:spcPts val="0"/>
              </a:spcAft>
            </a:pPr>
            <a:r>
              <a:rPr lang="ru-RU" sz="2400" b="1" dirty="0" smtClean="0">
                <a:solidFill>
                  <a:srgbClr val="C00000"/>
                </a:solidFill>
                <a:latin typeface="Times New Roman" panose="02020603050405020304" pitchFamily="18" charset="0"/>
                <a:cs typeface="Times New Roman" panose="02020603050405020304" pitchFamily="18" charset="0"/>
              </a:rPr>
              <a:t>в </a:t>
            </a:r>
            <a:r>
              <a:rPr lang="ru-RU" sz="2400" b="1" dirty="0">
                <a:solidFill>
                  <a:srgbClr val="C00000"/>
                </a:solidFill>
                <a:latin typeface="Times New Roman" panose="02020603050405020304" pitchFamily="18" charset="0"/>
                <a:cs typeface="Times New Roman" panose="02020603050405020304" pitchFamily="18" charset="0"/>
              </a:rPr>
              <a:t>количестве до 10 голов - не позднее 1 сентября 2029 </a:t>
            </a:r>
            <a:r>
              <a:rPr lang="ru-RU" sz="2400" b="1" dirty="0" smtClean="0">
                <a:solidFill>
                  <a:srgbClr val="C00000"/>
                </a:solidFill>
                <a:latin typeface="Times New Roman" panose="02020603050405020304" pitchFamily="18" charset="0"/>
                <a:cs typeface="Times New Roman" panose="02020603050405020304" pitchFamily="18" charset="0"/>
              </a:rPr>
              <a:t> </a:t>
            </a:r>
            <a:endParaRPr lang="ru-RU"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AutoShape 2" descr="Picture backgrou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AutoShape 4" descr="Picture backgroun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1" name="AutoShape 6" descr="Picture background"/>
          <p:cNvSpPr>
            <a:spLocks noChangeAspect="1" noChangeArrowheads="1"/>
          </p:cNvSpPr>
          <p:nvPr/>
        </p:nvSpPr>
        <p:spPr bwMode="auto">
          <a:xfrm>
            <a:off x="1441450" y="291147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AutoShape 8" descr="Picture background"/>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7178" name="Picture 10" descr="https://avatars.mds.yandex.net/i?id=5f3d5a5907e26297b74a1ef928e247f272597e76-8266553-images-thumbs&amp;n=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14650" y="6950075"/>
            <a:ext cx="3671631" cy="28575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804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984250" y="625475"/>
            <a:ext cx="18592800" cy="9379491"/>
          </a:xfrm>
          <a:ln>
            <a:solidFill>
              <a:schemeClr val="accent1"/>
            </a:solidFill>
          </a:ln>
        </p:spPr>
        <p:txBody>
          <a:bodyPr/>
          <a:lstStyle/>
          <a:p>
            <a:pPr algn="just">
              <a:lnSpc>
                <a:spcPts val="3200"/>
              </a:lnSpc>
            </a:pPr>
            <a:r>
              <a:rPr lang="ru-RU" sz="2000" dirty="0">
                <a:solidFill>
                  <a:schemeClr val="tx1"/>
                </a:solidFill>
                <a:latin typeface="Times New Roman" panose="02020603050405020304" pitchFamily="18" charset="0"/>
                <a:cs typeface="Times New Roman" panose="02020603050405020304" pitchFamily="18" charset="0"/>
              </a:rPr>
              <a:t> </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b="1" dirty="0" smtClean="0">
                <a:solidFill>
                  <a:srgbClr val="C00000"/>
                </a:solidFill>
                <a:latin typeface="Times New Roman" panose="02020603050405020304" pitchFamily="18" charset="0"/>
                <a:cs typeface="Times New Roman" panose="02020603050405020304" pitchFamily="18" charset="0"/>
              </a:rPr>
              <a:t>Гидробионты</a:t>
            </a:r>
            <a:r>
              <a:rPr lang="ru-RU" sz="2000" dirty="0">
                <a:solidFill>
                  <a:schemeClr val="tx1"/>
                </a:solidFill>
                <a:latin typeface="Times New Roman" panose="02020603050405020304" pitchFamily="18" charset="0"/>
                <a:cs typeface="Times New Roman" panose="02020603050405020304" pitchFamily="18" charset="0"/>
              </a:rPr>
              <a:t>, за исключением гидробионтов, содержащихся в личных подсобных хозяйствах, подлежат групповому маркированию, а если являются племенными или в других случаях по желанию владельца животного - индивидуальному </a:t>
            </a:r>
            <a:r>
              <a:rPr lang="ru-RU" sz="2000" dirty="0" smtClean="0">
                <a:solidFill>
                  <a:schemeClr val="tx1"/>
                </a:solidFill>
                <a:latin typeface="Times New Roman" panose="02020603050405020304" pitchFamily="18" charset="0"/>
                <a:cs typeface="Times New Roman" panose="02020603050405020304" pitchFamily="18" charset="0"/>
              </a:rPr>
              <a:t>маркированию.</a:t>
            </a:r>
            <a:endParaRPr lang="ru-RU" sz="2000" dirty="0">
              <a:solidFill>
                <a:schemeClr val="tx1"/>
              </a:solidFill>
              <a:latin typeface="Times New Roman" panose="02020603050405020304" pitchFamily="18" charset="0"/>
              <a:cs typeface="Times New Roman" panose="02020603050405020304" pitchFamily="18" charset="0"/>
            </a:endParaRPr>
          </a:p>
          <a:p>
            <a:pPr algn="just">
              <a:lnSpc>
                <a:spcPts val="3200"/>
              </a:lnSpc>
            </a:pP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b="1" dirty="0" smtClean="0">
                <a:solidFill>
                  <a:srgbClr val="C00000"/>
                </a:solidFill>
                <a:latin typeface="Times New Roman" panose="02020603050405020304" pitchFamily="18" charset="0"/>
                <a:cs typeface="Times New Roman" panose="02020603050405020304" pitchFamily="18" charset="0"/>
              </a:rPr>
              <a:t>Гидробионты</a:t>
            </a: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dirty="0">
                <a:solidFill>
                  <a:schemeClr val="tx1"/>
                </a:solidFill>
                <a:latin typeface="Times New Roman" panose="02020603050405020304" pitchFamily="18" charset="0"/>
                <a:cs typeface="Times New Roman" panose="02020603050405020304" pitchFamily="18" charset="0"/>
              </a:rPr>
              <a:t>подлежат маркированию не позднее 60 календарных дней после дня их выведения вне зависимости от осуществляемого вида маркирования (группового или индивидуального).</a:t>
            </a:r>
          </a:p>
          <a:p>
            <a:pPr indent="-342900" algn="just">
              <a:lnSpc>
                <a:spcPts val="3200"/>
              </a:lnSpc>
              <a:buFont typeface="Wingdings" panose="05000000000000000000" pitchFamily="2" charset="2"/>
              <a:buChar char="ü"/>
            </a:pPr>
            <a:r>
              <a:rPr lang="ru-RU" sz="2000" b="1" dirty="0" smtClean="0">
                <a:solidFill>
                  <a:srgbClr val="C00000"/>
                </a:solidFill>
                <a:latin typeface="Times New Roman" panose="02020603050405020304" pitchFamily="18" charset="0"/>
                <a:cs typeface="Times New Roman" panose="02020603050405020304" pitchFamily="18" charset="0"/>
              </a:rPr>
              <a:t>       В </a:t>
            </a:r>
            <a:r>
              <a:rPr lang="ru-RU" sz="2000" b="1" dirty="0">
                <a:solidFill>
                  <a:srgbClr val="C00000"/>
                </a:solidFill>
                <a:latin typeface="Times New Roman" panose="02020603050405020304" pitchFamily="18" charset="0"/>
                <a:cs typeface="Times New Roman" panose="02020603050405020304" pitchFamily="18" charset="0"/>
              </a:rPr>
              <a:t>случае </a:t>
            </a:r>
            <a:r>
              <a:rPr lang="ru-RU" sz="2000" dirty="0">
                <a:solidFill>
                  <a:schemeClr val="tx1"/>
                </a:solidFill>
                <a:latin typeface="Times New Roman" panose="02020603050405020304" pitchFamily="18" charset="0"/>
                <a:cs typeface="Times New Roman" panose="02020603050405020304" pitchFamily="18" charset="0"/>
              </a:rPr>
              <a:t>если в отношении гидробионтов осуществлено индивидуальное маркирование, при желании владельца в последующем сформировать группу, указанные гидробионты повторному маркированию не подлежат.</a:t>
            </a:r>
          </a:p>
          <a:p>
            <a:pPr indent="-342900" algn="just">
              <a:lnSpc>
                <a:spcPts val="3200"/>
              </a:lnSpc>
              <a:buFont typeface="Wingdings" panose="05000000000000000000" pitchFamily="2" charset="2"/>
              <a:buChar char="ü"/>
            </a:pPr>
            <a:r>
              <a:rPr lang="ru-RU" sz="2000" b="1" dirty="0" smtClean="0">
                <a:solidFill>
                  <a:srgbClr val="C00000"/>
                </a:solidFill>
                <a:latin typeface="Times New Roman" panose="02020603050405020304" pitchFamily="18" charset="0"/>
                <a:cs typeface="Times New Roman" panose="02020603050405020304" pitchFamily="18" charset="0"/>
              </a:rPr>
              <a:t>       В </a:t>
            </a:r>
            <a:r>
              <a:rPr lang="ru-RU" sz="2000" b="1" dirty="0">
                <a:solidFill>
                  <a:srgbClr val="C00000"/>
                </a:solidFill>
                <a:latin typeface="Times New Roman" panose="02020603050405020304" pitchFamily="18" charset="0"/>
                <a:cs typeface="Times New Roman" panose="02020603050405020304" pitchFamily="18" charset="0"/>
              </a:rPr>
              <a:t>случае </a:t>
            </a:r>
            <a:r>
              <a:rPr lang="ru-RU" sz="2000" dirty="0">
                <a:solidFill>
                  <a:schemeClr val="tx1"/>
                </a:solidFill>
                <a:latin typeface="Times New Roman" panose="02020603050405020304" pitchFamily="18" charset="0"/>
                <a:cs typeface="Times New Roman" panose="02020603050405020304" pitchFamily="18" charset="0"/>
              </a:rPr>
              <a:t>если в отношении гидробионтов осуществлено групповое маркирование, при желании владельца в последующем сформировать новую группу, групповое маркирование гидробионтов осуществляется </a:t>
            </a:r>
            <a:r>
              <a:rPr lang="ru-RU" sz="2000" b="1" dirty="0">
                <a:solidFill>
                  <a:schemeClr val="tx1"/>
                </a:solidFill>
                <a:latin typeface="Times New Roman" panose="02020603050405020304" pitchFamily="18" charset="0"/>
                <a:cs typeface="Times New Roman" panose="02020603050405020304" pitchFamily="18" charset="0"/>
              </a:rPr>
              <a:t>не позднее 14 календарных дней </a:t>
            </a:r>
            <a:r>
              <a:rPr lang="ru-RU" sz="2000" dirty="0">
                <a:solidFill>
                  <a:schemeClr val="tx1"/>
                </a:solidFill>
                <a:latin typeface="Times New Roman" panose="02020603050405020304" pitchFamily="18" charset="0"/>
                <a:cs typeface="Times New Roman" panose="02020603050405020304" pitchFamily="18" charset="0"/>
              </a:rPr>
              <a:t>после формирования владельцем животных группы.</a:t>
            </a:r>
          </a:p>
          <a:p>
            <a:pPr indent="-342900" algn="just">
              <a:lnSpc>
                <a:spcPts val="3200"/>
              </a:lnSpc>
              <a:buFont typeface="Wingdings" panose="05000000000000000000" pitchFamily="2" charset="2"/>
              <a:buChar char="ü"/>
            </a:pPr>
            <a:r>
              <a:rPr lang="ru-RU" sz="2000" b="1" dirty="0" smtClean="0">
                <a:solidFill>
                  <a:srgbClr val="C00000"/>
                </a:solidFill>
                <a:latin typeface="Times New Roman" panose="02020603050405020304" pitchFamily="18" charset="0"/>
                <a:cs typeface="Times New Roman" panose="02020603050405020304" pitchFamily="18" charset="0"/>
              </a:rPr>
              <a:t>       В </a:t>
            </a:r>
            <a:r>
              <a:rPr lang="ru-RU" sz="2000" b="1" dirty="0">
                <a:solidFill>
                  <a:srgbClr val="C00000"/>
                </a:solidFill>
                <a:latin typeface="Times New Roman" panose="02020603050405020304" pitchFamily="18" charset="0"/>
                <a:cs typeface="Times New Roman" panose="02020603050405020304" pitchFamily="18" charset="0"/>
              </a:rPr>
              <a:t>случае </a:t>
            </a:r>
            <a:r>
              <a:rPr lang="ru-RU" sz="2000" dirty="0">
                <a:solidFill>
                  <a:schemeClr val="tx1"/>
                </a:solidFill>
                <a:latin typeface="Times New Roman" panose="02020603050405020304" pitchFamily="18" charset="0"/>
                <a:cs typeface="Times New Roman" panose="02020603050405020304" pitchFamily="18" charset="0"/>
              </a:rPr>
              <a:t>ввоза немаркированных гидробионтов на территорию Российской Федерации гидробионты подлежат маркированию не позднее 60 календарных дней со дня ввоза.</a:t>
            </a:r>
          </a:p>
          <a:p>
            <a:pPr algn="just">
              <a:lnSpc>
                <a:spcPts val="3200"/>
              </a:lnSpc>
            </a:pP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b="1" dirty="0" smtClean="0">
                <a:solidFill>
                  <a:srgbClr val="C00000"/>
                </a:solidFill>
                <a:latin typeface="Times New Roman" panose="02020603050405020304" pitchFamily="18" charset="0"/>
                <a:cs typeface="Times New Roman" panose="02020603050405020304" pitchFamily="18" charset="0"/>
              </a:rPr>
              <a:t>Для </a:t>
            </a:r>
            <a:r>
              <a:rPr lang="ru-RU" sz="2000" b="1" dirty="0">
                <a:solidFill>
                  <a:srgbClr val="C00000"/>
                </a:solidFill>
                <a:latin typeface="Times New Roman" panose="02020603050405020304" pitchFamily="18" charset="0"/>
                <a:cs typeface="Times New Roman" panose="02020603050405020304" pitchFamily="18" charset="0"/>
              </a:rPr>
              <a:t>группового маркирования гидробионтов </a:t>
            </a:r>
            <a:r>
              <a:rPr lang="ru-RU" sz="2000" dirty="0">
                <a:solidFill>
                  <a:schemeClr val="tx1"/>
                </a:solidFill>
                <a:latin typeface="Times New Roman" panose="02020603050405020304" pitchFamily="18" charset="0"/>
                <a:cs typeface="Times New Roman" panose="02020603050405020304" pitchFamily="18" charset="0"/>
              </a:rPr>
              <a:t>в качестве средства маркирования используется табло, закрепляемое на внешнюю </a:t>
            </a:r>
            <a:r>
              <a:rPr lang="ru-RU" sz="2000" dirty="0" smtClean="0">
                <a:solidFill>
                  <a:schemeClr val="tx1"/>
                </a:solidFill>
                <a:latin typeface="Times New Roman" panose="02020603050405020304" pitchFamily="18" charset="0"/>
                <a:cs typeface="Times New Roman" panose="02020603050405020304" pitchFamily="18" charset="0"/>
              </a:rPr>
              <a:t>стенку. Табло</a:t>
            </a:r>
            <a:r>
              <a:rPr lang="ru-RU" sz="2000" dirty="0">
                <a:solidFill>
                  <a:schemeClr val="tx1"/>
                </a:solidFill>
                <a:latin typeface="Times New Roman" panose="02020603050405020304" pitchFamily="18" charset="0"/>
                <a:cs typeface="Times New Roman" panose="02020603050405020304" pitchFamily="18" charset="0"/>
              </a:rPr>
              <a:t>, используемое при групповом маркировании гидробионтов, должно поддаваться прочтению или позволять иным способом идентифицировать группу гидробионтов (в том числе путем размещения двухмерного штрихового кода, содержащего УНСМ или уникальный номер данной группы животных и гиперссылку для прямого доступа к нему в ФГИС) с расстояния не менее 3 м.</a:t>
            </a:r>
          </a:p>
          <a:p>
            <a:pPr algn="just">
              <a:lnSpc>
                <a:spcPts val="3200"/>
              </a:lnSpc>
            </a:pPr>
            <a:r>
              <a:rPr lang="ru-RU" sz="2000" dirty="0" smtClean="0">
                <a:solidFill>
                  <a:schemeClr val="tx1"/>
                </a:solidFill>
                <a:latin typeface="Times New Roman" panose="02020603050405020304" pitchFamily="18" charset="0"/>
                <a:cs typeface="Times New Roman" panose="02020603050405020304" pitchFamily="18" charset="0"/>
              </a:rPr>
              <a:t>           </a:t>
            </a:r>
            <a:r>
              <a:rPr lang="ru-RU" sz="2000" b="1" dirty="0" smtClean="0">
                <a:solidFill>
                  <a:srgbClr val="C00000"/>
                </a:solidFill>
                <a:latin typeface="Times New Roman" panose="02020603050405020304" pitchFamily="18" charset="0"/>
                <a:cs typeface="Times New Roman" panose="02020603050405020304" pitchFamily="18" charset="0"/>
              </a:rPr>
              <a:t>Для </a:t>
            </a:r>
            <a:r>
              <a:rPr lang="ru-RU" sz="2000" b="1" dirty="0">
                <a:solidFill>
                  <a:srgbClr val="C00000"/>
                </a:solidFill>
                <a:latin typeface="Times New Roman" panose="02020603050405020304" pitchFamily="18" charset="0"/>
                <a:cs typeface="Times New Roman" panose="02020603050405020304" pitchFamily="18" charset="0"/>
              </a:rPr>
              <a:t>индивидуального маркирования гидробионтов </a:t>
            </a:r>
            <a:r>
              <a:rPr lang="ru-RU" sz="2000" dirty="0">
                <a:solidFill>
                  <a:schemeClr val="tx1"/>
                </a:solidFill>
                <a:latin typeface="Times New Roman" panose="02020603050405020304" pitchFamily="18" charset="0"/>
                <a:cs typeface="Times New Roman" panose="02020603050405020304" pitchFamily="18" charset="0"/>
              </a:rPr>
              <a:t>в качестве средства маркирования используются кольца, вживляемые микрочипы, вырезы </a:t>
            </a:r>
            <a:r>
              <a:rPr lang="ru-RU" sz="2000" dirty="0" smtClean="0">
                <a:solidFill>
                  <a:schemeClr val="tx1"/>
                </a:solidFill>
                <a:latin typeface="Times New Roman" panose="02020603050405020304" pitchFamily="18" charset="0"/>
                <a:cs typeface="Times New Roman" panose="02020603050405020304" pitchFamily="18" charset="0"/>
              </a:rPr>
              <a:t>тканей. Высота </a:t>
            </a:r>
            <a:r>
              <a:rPr lang="ru-RU" sz="2000" dirty="0">
                <a:solidFill>
                  <a:schemeClr val="tx1"/>
                </a:solidFill>
                <a:latin typeface="Times New Roman" panose="02020603050405020304" pitchFamily="18" charset="0"/>
                <a:cs typeface="Times New Roman" panose="02020603050405020304" pitchFamily="18" charset="0"/>
              </a:rPr>
              <a:t>символов, наносимых на кольцо, должна быть не менее 3 мм.</a:t>
            </a:r>
          </a:p>
          <a:p>
            <a:pPr indent="-342900" algn="just">
              <a:lnSpc>
                <a:spcPts val="3200"/>
              </a:lnSpc>
              <a:buClr>
                <a:srgbClr val="C00000"/>
              </a:buClr>
              <a:buFont typeface="Wingdings" panose="05000000000000000000" pitchFamily="2" charset="2"/>
              <a:buChar char="q"/>
            </a:pPr>
            <a:r>
              <a:rPr lang="ru-RU" sz="2000" dirty="0">
                <a:solidFill>
                  <a:schemeClr val="tx1"/>
                </a:solidFill>
                <a:latin typeface="Times New Roman" panose="02020603050405020304" pitchFamily="18" charset="0"/>
                <a:cs typeface="Times New Roman" panose="02020603050405020304" pitchFamily="18" charset="0"/>
              </a:rPr>
              <a:t>При маркировании гидробионтов кольцами кольцо устанавливается на плавник гидробионта.</a:t>
            </a:r>
          </a:p>
          <a:p>
            <a:pPr indent="-342900" algn="just">
              <a:lnSpc>
                <a:spcPts val="3200"/>
              </a:lnSpc>
              <a:buClr>
                <a:srgbClr val="C00000"/>
              </a:buClr>
              <a:buFont typeface="Wingdings" panose="05000000000000000000" pitchFamily="2" charset="2"/>
              <a:buChar char="q"/>
            </a:pPr>
            <a:r>
              <a:rPr lang="ru-RU" sz="2000" dirty="0">
                <a:solidFill>
                  <a:schemeClr val="tx1"/>
                </a:solidFill>
                <a:latin typeface="Times New Roman" panose="02020603050405020304" pitchFamily="18" charset="0"/>
                <a:cs typeface="Times New Roman" panose="02020603050405020304" pitchFamily="18" charset="0"/>
              </a:rPr>
              <a:t>При маркировании гидробионтов вырезами тканей вырезы ткани наносятся на плавник гидробионта.</a:t>
            </a:r>
          </a:p>
          <a:p>
            <a:pPr indent="-342900" algn="just">
              <a:lnSpc>
                <a:spcPts val="3200"/>
              </a:lnSpc>
              <a:buClr>
                <a:srgbClr val="C00000"/>
              </a:buClr>
              <a:buFont typeface="Wingdings" panose="05000000000000000000" pitchFamily="2" charset="2"/>
              <a:buChar char="q"/>
            </a:pPr>
            <a:r>
              <a:rPr lang="ru-RU" sz="2000" dirty="0">
                <a:solidFill>
                  <a:schemeClr val="tx1"/>
                </a:solidFill>
                <a:latin typeface="Times New Roman" panose="02020603050405020304" pitchFamily="18" charset="0"/>
                <a:cs typeface="Times New Roman" panose="02020603050405020304" pitchFamily="18" charset="0"/>
              </a:rPr>
              <a:t>При маркировании гидробионтов вживляемыми микрочипами вживляемый микрочип устанавливается под чешую в области спинного плавника гидробионта</a:t>
            </a:r>
            <a:r>
              <a:rPr lang="ru-RU" sz="2000" dirty="0" smtClean="0">
                <a:solidFill>
                  <a:schemeClr val="tx1"/>
                </a:solidFill>
                <a:latin typeface="Times New Roman" panose="02020603050405020304" pitchFamily="18" charset="0"/>
                <a:cs typeface="Times New Roman" panose="02020603050405020304" pitchFamily="18" charset="0"/>
              </a:rPr>
              <a:t>.</a:t>
            </a:r>
          </a:p>
          <a:p>
            <a:pPr indent="-342900" algn="just">
              <a:lnSpc>
                <a:spcPts val="3200"/>
              </a:lnSpc>
              <a:buFont typeface="Wingdings" panose="05000000000000000000" pitchFamily="2" charset="2"/>
              <a:buChar char="q"/>
            </a:pPr>
            <a:endParaRPr lang="ru-RU" sz="2000" dirty="0">
              <a:solidFill>
                <a:schemeClr val="tx1"/>
              </a:solidFill>
              <a:latin typeface="Times New Roman" panose="02020603050405020304" pitchFamily="18" charset="0"/>
              <a:cs typeface="Times New Roman" panose="02020603050405020304" pitchFamily="18" charset="0"/>
            </a:endParaRPr>
          </a:p>
          <a:p>
            <a:pPr algn="just">
              <a:lnSpc>
                <a:spcPts val="3200"/>
              </a:lnSpc>
            </a:pPr>
            <a:endParaRPr lang="ru-RU" sz="2000" dirty="0">
              <a:solidFill>
                <a:schemeClr val="tx1"/>
              </a:solidFill>
              <a:latin typeface="Times New Roman" panose="02020603050405020304" pitchFamily="18" charset="0"/>
              <a:cs typeface="Times New Roman" panose="02020603050405020304" pitchFamily="18" charset="0"/>
            </a:endParaRPr>
          </a:p>
          <a:p>
            <a:pPr algn="ctr"/>
            <a:r>
              <a:rPr lang="ru-RU" sz="2800" b="1" dirty="0" smtClean="0">
                <a:solidFill>
                  <a:srgbClr val="C00000"/>
                </a:solidFill>
                <a:latin typeface="Times New Roman" panose="02020603050405020304" pitchFamily="18" charset="0"/>
                <a:cs typeface="Times New Roman" panose="02020603050405020304" pitchFamily="18" charset="0"/>
              </a:rPr>
              <a:t>! Не </a:t>
            </a:r>
            <a:r>
              <a:rPr lang="ru-RU" sz="2800" b="1" dirty="0">
                <a:solidFill>
                  <a:srgbClr val="C00000"/>
                </a:solidFill>
                <a:latin typeface="Times New Roman" panose="02020603050405020304" pitchFamily="18" charset="0"/>
                <a:cs typeface="Times New Roman" panose="02020603050405020304" pitchFamily="18" charset="0"/>
              </a:rPr>
              <a:t>позднее 1 марта 2026 г.</a:t>
            </a:r>
          </a:p>
          <a:p>
            <a:endParaRPr lang="ru-RU" dirty="0"/>
          </a:p>
        </p:txBody>
      </p:sp>
      <p:pic>
        <p:nvPicPr>
          <p:cNvPr id="4" name="Рисунок 3"/>
          <p:cNvPicPr>
            <a:picLocks noChangeAspect="1"/>
          </p:cNvPicPr>
          <p:nvPr/>
        </p:nvPicPr>
        <p:blipFill rotWithShape="1">
          <a:blip r:embed="rId2"/>
          <a:srcRect l="71944" t="44005" r="9399" b="35741"/>
          <a:stretch/>
        </p:blipFill>
        <p:spPr>
          <a:xfrm>
            <a:off x="14751050" y="8550275"/>
            <a:ext cx="4800600" cy="2514600"/>
          </a:xfrm>
          <a:prstGeom prst="rect">
            <a:avLst/>
          </a:prstGeom>
          <a:ln>
            <a:solidFill>
              <a:schemeClr val="accent1"/>
            </a:solidFill>
          </a:ln>
        </p:spPr>
      </p:pic>
      <p:grpSp>
        <p:nvGrpSpPr>
          <p:cNvPr id="5" name="object 18"/>
          <p:cNvGrpSpPr/>
          <p:nvPr/>
        </p:nvGrpSpPr>
        <p:grpSpPr>
          <a:xfrm>
            <a:off x="-3" y="0"/>
            <a:ext cx="20104100" cy="149225"/>
            <a:chOff x="-3" y="0"/>
            <a:chExt cx="20104100" cy="149225"/>
          </a:xfrm>
        </p:grpSpPr>
        <p:sp>
          <p:nvSpPr>
            <p:cNvPr id="6" name="object 19"/>
            <p:cNvSpPr/>
            <p:nvPr/>
          </p:nvSpPr>
          <p:spPr>
            <a:xfrm>
              <a:off x="6701361" y="0"/>
              <a:ext cx="6701790" cy="149225"/>
            </a:xfrm>
            <a:custGeom>
              <a:avLst/>
              <a:gdLst/>
              <a:ahLst/>
              <a:cxnLst/>
              <a:rect l="l" t="t" r="r" b="b"/>
              <a:pathLst>
                <a:path w="6701790" h="149225">
                  <a:moveTo>
                    <a:pt x="6701364" y="0"/>
                  </a:moveTo>
                  <a:lnTo>
                    <a:pt x="0" y="0"/>
                  </a:lnTo>
                  <a:lnTo>
                    <a:pt x="0" y="148902"/>
                  </a:lnTo>
                  <a:lnTo>
                    <a:pt x="6701364" y="148902"/>
                  </a:lnTo>
                  <a:lnTo>
                    <a:pt x="6701364" y="0"/>
                  </a:lnTo>
                  <a:close/>
                </a:path>
              </a:pathLst>
            </a:custGeom>
            <a:solidFill>
              <a:srgbClr val="FF0000"/>
            </a:solidFill>
          </p:spPr>
          <p:txBody>
            <a:bodyPr wrap="square" lIns="0" tIns="0" rIns="0" bIns="0" rtlCol="0"/>
            <a:lstStyle/>
            <a:p>
              <a:endParaRPr/>
            </a:p>
          </p:txBody>
        </p:sp>
        <p:sp>
          <p:nvSpPr>
            <p:cNvPr id="7" name="object 20"/>
            <p:cNvSpPr/>
            <p:nvPr/>
          </p:nvSpPr>
          <p:spPr>
            <a:xfrm>
              <a:off x="-3" y="0"/>
              <a:ext cx="6701790" cy="149225"/>
            </a:xfrm>
            <a:custGeom>
              <a:avLst/>
              <a:gdLst/>
              <a:ahLst/>
              <a:cxnLst/>
              <a:rect l="l" t="t" r="r" b="b"/>
              <a:pathLst>
                <a:path w="6701790" h="149225">
                  <a:moveTo>
                    <a:pt x="6701364" y="0"/>
                  </a:moveTo>
                  <a:lnTo>
                    <a:pt x="0" y="0"/>
                  </a:lnTo>
                  <a:lnTo>
                    <a:pt x="0" y="148902"/>
                  </a:lnTo>
                  <a:lnTo>
                    <a:pt x="6701364" y="148902"/>
                  </a:lnTo>
                  <a:lnTo>
                    <a:pt x="6701364" y="0"/>
                  </a:lnTo>
                  <a:close/>
                </a:path>
              </a:pathLst>
            </a:custGeom>
            <a:solidFill>
              <a:srgbClr val="456480"/>
            </a:solidFill>
          </p:spPr>
          <p:txBody>
            <a:bodyPr wrap="square" lIns="0" tIns="0" rIns="0" bIns="0" rtlCol="0"/>
            <a:lstStyle/>
            <a:p>
              <a:endParaRPr/>
            </a:p>
          </p:txBody>
        </p:sp>
        <p:sp>
          <p:nvSpPr>
            <p:cNvPr id="8" name="object 21"/>
            <p:cNvSpPr/>
            <p:nvPr/>
          </p:nvSpPr>
          <p:spPr>
            <a:xfrm>
              <a:off x="13402726" y="0"/>
              <a:ext cx="6701790" cy="149225"/>
            </a:xfrm>
            <a:custGeom>
              <a:avLst/>
              <a:gdLst/>
              <a:ahLst/>
              <a:cxnLst/>
              <a:rect l="l" t="t" r="r" b="b"/>
              <a:pathLst>
                <a:path w="6701790" h="149225">
                  <a:moveTo>
                    <a:pt x="6701364" y="0"/>
                  </a:moveTo>
                  <a:lnTo>
                    <a:pt x="0" y="0"/>
                  </a:lnTo>
                  <a:lnTo>
                    <a:pt x="0" y="148902"/>
                  </a:lnTo>
                  <a:lnTo>
                    <a:pt x="6701364" y="148902"/>
                  </a:lnTo>
                  <a:lnTo>
                    <a:pt x="6701364" y="0"/>
                  </a:lnTo>
                  <a:close/>
                </a:path>
              </a:pathLst>
            </a:custGeom>
            <a:solidFill>
              <a:srgbClr val="E6E7E8"/>
            </a:solidFill>
          </p:spPr>
          <p:txBody>
            <a:bodyPr wrap="square" lIns="0" tIns="0" rIns="0" bIns="0" rtlCol="0"/>
            <a:lstStyle/>
            <a:p>
              <a:endParaRPr/>
            </a:p>
          </p:txBody>
        </p:sp>
      </p:grpSp>
    </p:spTree>
    <p:extLst>
      <p:ext uri="{BB962C8B-B14F-4D97-AF65-F5344CB8AC3E}">
        <p14:creationId xmlns:p14="http://schemas.microsoft.com/office/powerpoint/2010/main" val="3240726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object 18"/>
          <p:cNvGrpSpPr/>
          <p:nvPr/>
        </p:nvGrpSpPr>
        <p:grpSpPr>
          <a:xfrm>
            <a:off x="0" y="8145"/>
            <a:ext cx="20104100" cy="149225"/>
            <a:chOff x="-3" y="0"/>
            <a:chExt cx="20104100" cy="149225"/>
          </a:xfrm>
        </p:grpSpPr>
        <p:sp>
          <p:nvSpPr>
            <p:cNvPr id="14" name="object 19"/>
            <p:cNvSpPr/>
            <p:nvPr/>
          </p:nvSpPr>
          <p:spPr>
            <a:xfrm>
              <a:off x="6701361" y="0"/>
              <a:ext cx="6701790" cy="149225"/>
            </a:xfrm>
            <a:custGeom>
              <a:avLst/>
              <a:gdLst/>
              <a:ahLst/>
              <a:cxnLst/>
              <a:rect l="l" t="t" r="r" b="b"/>
              <a:pathLst>
                <a:path w="6701790" h="149225">
                  <a:moveTo>
                    <a:pt x="6701364" y="0"/>
                  </a:moveTo>
                  <a:lnTo>
                    <a:pt x="0" y="0"/>
                  </a:lnTo>
                  <a:lnTo>
                    <a:pt x="0" y="148902"/>
                  </a:lnTo>
                  <a:lnTo>
                    <a:pt x="6701364" y="148902"/>
                  </a:lnTo>
                  <a:lnTo>
                    <a:pt x="6701364" y="0"/>
                  </a:lnTo>
                  <a:close/>
                </a:path>
              </a:pathLst>
            </a:custGeom>
            <a:solidFill>
              <a:srgbClr val="FF0000"/>
            </a:solidFill>
          </p:spPr>
          <p:txBody>
            <a:bodyPr wrap="square" lIns="0" tIns="0" rIns="0" bIns="0" rtlCol="0"/>
            <a:lstStyle/>
            <a:p>
              <a:endParaRPr/>
            </a:p>
          </p:txBody>
        </p:sp>
        <p:sp>
          <p:nvSpPr>
            <p:cNvPr id="15" name="object 20"/>
            <p:cNvSpPr/>
            <p:nvPr/>
          </p:nvSpPr>
          <p:spPr>
            <a:xfrm>
              <a:off x="-3" y="0"/>
              <a:ext cx="6701790" cy="149225"/>
            </a:xfrm>
            <a:custGeom>
              <a:avLst/>
              <a:gdLst/>
              <a:ahLst/>
              <a:cxnLst/>
              <a:rect l="l" t="t" r="r" b="b"/>
              <a:pathLst>
                <a:path w="6701790" h="149225">
                  <a:moveTo>
                    <a:pt x="6701364" y="0"/>
                  </a:moveTo>
                  <a:lnTo>
                    <a:pt x="0" y="0"/>
                  </a:lnTo>
                  <a:lnTo>
                    <a:pt x="0" y="148902"/>
                  </a:lnTo>
                  <a:lnTo>
                    <a:pt x="6701364" y="148902"/>
                  </a:lnTo>
                  <a:lnTo>
                    <a:pt x="6701364" y="0"/>
                  </a:lnTo>
                  <a:close/>
                </a:path>
              </a:pathLst>
            </a:custGeom>
            <a:solidFill>
              <a:srgbClr val="456480"/>
            </a:solidFill>
          </p:spPr>
          <p:txBody>
            <a:bodyPr wrap="square" lIns="0" tIns="0" rIns="0" bIns="0" rtlCol="0"/>
            <a:lstStyle/>
            <a:p>
              <a:endParaRPr/>
            </a:p>
          </p:txBody>
        </p:sp>
        <p:sp>
          <p:nvSpPr>
            <p:cNvPr id="16" name="object 21"/>
            <p:cNvSpPr/>
            <p:nvPr/>
          </p:nvSpPr>
          <p:spPr>
            <a:xfrm>
              <a:off x="13402726" y="0"/>
              <a:ext cx="6701790" cy="149225"/>
            </a:xfrm>
            <a:custGeom>
              <a:avLst/>
              <a:gdLst/>
              <a:ahLst/>
              <a:cxnLst/>
              <a:rect l="l" t="t" r="r" b="b"/>
              <a:pathLst>
                <a:path w="6701790" h="149225">
                  <a:moveTo>
                    <a:pt x="6701364" y="0"/>
                  </a:moveTo>
                  <a:lnTo>
                    <a:pt x="0" y="0"/>
                  </a:lnTo>
                  <a:lnTo>
                    <a:pt x="0" y="148902"/>
                  </a:lnTo>
                  <a:lnTo>
                    <a:pt x="6701364" y="148902"/>
                  </a:lnTo>
                  <a:lnTo>
                    <a:pt x="6701364" y="0"/>
                  </a:lnTo>
                  <a:close/>
                </a:path>
              </a:pathLst>
            </a:custGeom>
            <a:solidFill>
              <a:srgbClr val="E6E7E8"/>
            </a:solidFill>
          </p:spPr>
          <p:txBody>
            <a:bodyPr wrap="square" lIns="0" tIns="0" rIns="0" bIns="0" rtlCol="0"/>
            <a:lstStyle/>
            <a:p>
              <a:endParaRPr/>
            </a:p>
          </p:txBody>
        </p:sp>
      </p:grpSp>
      <p:pic>
        <p:nvPicPr>
          <p:cNvPr id="19" name="Рисунок 18"/>
          <p:cNvPicPr>
            <a:picLocks noChangeAspect="1"/>
          </p:cNvPicPr>
          <p:nvPr/>
        </p:nvPicPr>
        <p:blipFill rotWithShape="1">
          <a:blip r:embed="rId2"/>
          <a:srcRect l="26250" t="18148" r="7917" b="17407"/>
          <a:stretch/>
        </p:blipFill>
        <p:spPr>
          <a:xfrm>
            <a:off x="984563" y="625475"/>
            <a:ext cx="18135391" cy="10287000"/>
          </a:xfrm>
          <a:prstGeom prst="rect">
            <a:avLst/>
          </a:prstGeom>
        </p:spPr>
      </p:pic>
    </p:spTree>
    <p:extLst>
      <p:ext uri="{BB962C8B-B14F-4D97-AF65-F5344CB8AC3E}">
        <p14:creationId xmlns:p14="http://schemas.microsoft.com/office/powerpoint/2010/main" val="472884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27259" y="549275"/>
            <a:ext cx="19050000" cy="9971961"/>
          </a:xfrm>
          <a:ln>
            <a:solidFill>
              <a:schemeClr val="accent1"/>
            </a:solidFill>
          </a:ln>
        </p:spPr>
        <p:txBody>
          <a:bodyPr/>
          <a:lstStyle/>
          <a:p>
            <a:pPr algn="ctr"/>
            <a:r>
              <a:rPr lang="ru-RU" sz="2400" b="1" dirty="0">
                <a:solidFill>
                  <a:srgbClr val="C00000"/>
                </a:solidFill>
                <a:latin typeface="Times New Roman" panose="02020603050405020304" pitchFamily="18" charset="0"/>
                <a:cs typeface="Times New Roman" panose="02020603050405020304" pitchFamily="18" charset="0"/>
              </a:rPr>
              <a:t>Для учета животных (группы животных) владельцы животных в течение 5 рабочих дней со дня маркирования животных (группы животных), за исключением пчел, не позднее 30 сентября календарного года, в котором произошло маркирование пчел, а в случае ввоза маркированных животных из третьих стран на территорию Российской Федерации - в течение 5 рабочих дней со дня ввоза, представляют лицам, осуществляющим учет животных, следующие </a:t>
            </a:r>
            <a:r>
              <a:rPr lang="ru-RU" sz="2400" b="1" dirty="0" smtClean="0">
                <a:solidFill>
                  <a:srgbClr val="C00000"/>
                </a:solidFill>
                <a:latin typeface="Times New Roman" panose="02020603050405020304" pitchFamily="18" charset="0"/>
                <a:cs typeface="Times New Roman" panose="02020603050405020304" pitchFamily="18" charset="0"/>
              </a:rPr>
              <a:t>сведения</a:t>
            </a:r>
            <a:r>
              <a:rPr lang="ru-RU" sz="2400" b="1" dirty="0">
                <a:solidFill>
                  <a:srgbClr val="C00000"/>
                </a:solidFill>
                <a:latin typeface="Times New Roman" panose="02020603050405020304" pitchFamily="18" charset="0"/>
                <a:cs typeface="Times New Roman" panose="02020603050405020304" pitchFamily="18" charset="0"/>
              </a:rPr>
              <a:t>:</a:t>
            </a:r>
            <a:r>
              <a:rPr lang="ru-RU" sz="2400" b="1" dirty="0" smtClean="0">
                <a:solidFill>
                  <a:srgbClr val="C00000"/>
                </a:solidFill>
                <a:latin typeface="Times New Roman" panose="02020603050405020304" pitchFamily="18" charset="0"/>
                <a:cs typeface="Times New Roman" panose="02020603050405020304" pitchFamily="18" charset="0"/>
              </a:rPr>
              <a:t> </a:t>
            </a:r>
          </a:p>
          <a:p>
            <a:pPr algn="just"/>
            <a:endParaRPr lang="en-US" sz="2400" dirty="0" smtClean="0">
              <a:solidFill>
                <a:schemeClr val="tx1"/>
              </a:solidFill>
              <a:latin typeface="Times New Roman" panose="02020603050405020304" pitchFamily="18" charset="0"/>
              <a:cs typeface="Times New Roman" panose="02020603050405020304" pitchFamily="18" charset="0"/>
            </a:endParaRPr>
          </a:p>
          <a:p>
            <a:pPr marL="342900" indent="-342900" algn="just">
              <a:buClr>
                <a:srgbClr val="C00000"/>
              </a:buClr>
              <a:buFont typeface="Wingdings" panose="05000000000000000000" pitchFamily="2" charset="2"/>
              <a:buChar char="q"/>
            </a:pPr>
            <a:r>
              <a:rPr lang="ru-RU" sz="2400" dirty="0" smtClean="0">
                <a:solidFill>
                  <a:schemeClr val="tx1"/>
                </a:solidFill>
                <a:latin typeface="Times New Roman" panose="02020603050405020304" pitchFamily="18" charset="0"/>
                <a:cs typeface="Times New Roman" panose="02020603050405020304" pitchFamily="18" charset="0"/>
              </a:rPr>
              <a:t>биологический </a:t>
            </a:r>
            <a:r>
              <a:rPr lang="ru-RU" sz="2400" dirty="0">
                <a:solidFill>
                  <a:schemeClr val="tx1"/>
                </a:solidFill>
                <a:latin typeface="Times New Roman" panose="02020603050405020304" pitchFamily="18" charset="0"/>
                <a:cs typeface="Times New Roman" panose="02020603050405020304" pitchFamily="18" charset="0"/>
              </a:rPr>
              <a:t>вид животных</a:t>
            </a:r>
            <a:r>
              <a:rPr lang="ru-RU" sz="2400" dirty="0" smtClean="0">
                <a:solidFill>
                  <a:schemeClr val="tx1"/>
                </a:solidFill>
                <a:latin typeface="Times New Roman" panose="02020603050405020304" pitchFamily="18" charset="0"/>
                <a:cs typeface="Times New Roman" panose="02020603050405020304" pitchFamily="18" charset="0"/>
              </a:rPr>
              <a:t>;</a:t>
            </a:r>
          </a:p>
          <a:p>
            <a:pPr algn="just"/>
            <a:endParaRPr lang="ru-RU" sz="2400" dirty="0">
              <a:solidFill>
                <a:schemeClr val="tx1"/>
              </a:solidFill>
              <a:latin typeface="Times New Roman" panose="02020603050405020304" pitchFamily="18" charset="0"/>
              <a:cs typeface="Times New Roman" panose="02020603050405020304" pitchFamily="18" charset="0"/>
            </a:endParaRPr>
          </a:p>
          <a:p>
            <a:pPr marL="342900" indent="-342900" algn="just">
              <a:buClr>
                <a:srgbClr val="C00000"/>
              </a:buClr>
              <a:buFont typeface="Wingdings" panose="05000000000000000000" pitchFamily="2" charset="2"/>
              <a:buChar char="q"/>
            </a:pPr>
            <a:r>
              <a:rPr lang="ru-RU" sz="2400" dirty="0" smtClean="0">
                <a:solidFill>
                  <a:schemeClr val="tx1"/>
                </a:solidFill>
                <a:latin typeface="Times New Roman" panose="02020603050405020304" pitchFamily="18" charset="0"/>
                <a:cs typeface="Times New Roman" panose="02020603050405020304" pitchFamily="18" charset="0"/>
              </a:rPr>
              <a:t>порода </a:t>
            </a:r>
            <a:r>
              <a:rPr lang="ru-RU" sz="2400" dirty="0">
                <a:solidFill>
                  <a:schemeClr val="tx1"/>
                </a:solidFill>
                <a:latin typeface="Times New Roman" panose="02020603050405020304" pitchFamily="18" charset="0"/>
                <a:cs typeface="Times New Roman" panose="02020603050405020304" pitchFamily="18" charset="0"/>
              </a:rPr>
              <a:t>(если известна), кросс (если известен и имеется</a:t>
            </a:r>
            <a:r>
              <a:rPr lang="ru-RU" sz="2400" dirty="0" smtClean="0">
                <a:solidFill>
                  <a:schemeClr val="tx1"/>
                </a:solidFill>
                <a:latin typeface="Times New Roman" panose="02020603050405020304" pitchFamily="18" charset="0"/>
                <a:cs typeface="Times New Roman" panose="02020603050405020304" pitchFamily="18" charset="0"/>
              </a:rPr>
              <a:t>);</a:t>
            </a:r>
          </a:p>
          <a:p>
            <a:pPr algn="just"/>
            <a:endParaRPr lang="ru-RU" sz="2400" dirty="0">
              <a:solidFill>
                <a:schemeClr val="tx1"/>
              </a:solidFill>
              <a:latin typeface="Times New Roman" panose="02020603050405020304" pitchFamily="18" charset="0"/>
              <a:cs typeface="Times New Roman" panose="02020603050405020304" pitchFamily="18" charset="0"/>
            </a:endParaRPr>
          </a:p>
          <a:p>
            <a:pPr marL="342900" indent="-342900" algn="just">
              <a:buClr>
                <a:srgbClr val="C00000"/>
              </a:buClr>
              <a:buFont typeface="Wingdings" panose="05000000000000000000" pitchFamily="2" charset="2"/>
              <a:buChar char="q"/>
            </a:pPr>
            <a:r>
              <a:rPr lang="ru-RU" sz="2400" dirty="0" smtClean="0">
                <a:solidFill>
                  <a:schemeClr val="tx1"/>
                </a:solidFill>
                <a:latin typeface="Times New Roman" panose="02020603050405020304" pitchFamily="18" charset="0"/>
                <a:cs typeface="Times New Roman" panose="02020603050405020304" pitchFamily="18" charset="0"/>
              </a:rPr>
              <a:t>дата </a:t>
            </a:r>
            <a:r>
              <a:rPr lang="ru-RU" sz="2400" dirty="0">
                <a:solidFill>
                  <a:schemeClr val="tx1"/>
                </a:solidFill>
                <a:latin typeface="Times New Roman" panose="02020603050405020304" pitchFamily="18" charset="0"/>
                <a:cs typeface="Times New Roman" panose="02020603050405020304" pitchFamily="18" charset="0"/>
              </a:rPr>
              <a:t>рождения (диапазон дат рождения (возрастная группа) животных, за исключением пчел, а также гидробионтов, при групповом маркировании животных</a:t>
            </a:r>
            <a:r>
              <a:rPr lang="ru-RU" sz="2400" dirty="0" smtClean="0">
                <a:solidFill>
                  <a:schemeClr val="tx1"/>
                </a:solidFill>
                <a:latin typeface="Times New Roman" panose="02020603050405020304" pitchFamily="18" charset="0"/>
                <a:cs typeface="Times New Roman" panose="02020603050405020304" pitchFamily="18" charset="0"/>
              </a:rPr>
              <a:t>);</a:t>
            </a:r>
          </a:p>
          <a:p>
            <a:pPr algn="just"/>
            <a:endParaRPr lang="ru-RU" sz="2400" dirty="0">
              <a:solidFill>
                <a:schemeClr val="tx1"/>
              </a:solidFill>
              <a:latin typeface="Times New Roman" panose="02020603050405020304" pitchFamily="18" charset="0"/>
              <a:cs typeface="Times New Roman" panose="02020603050405020304" pitchFamily="18" charset="0"/>
            </a:endParaRPr>
          </a:p>
          <a:p>
            <a:pPr marL="342900" indent="-342900" algn="just">
              <a:buClr>
                <a:srgbClr val="C00000"/>
              </a:buClr>
              <a:buFont typeface="Wingdings" panose="05000000000000000000" pitchFamily="2" charset="2"/>
              <a:buChar char="q"/>
            </a:pPr>
            <a:r>
              <a:rPr lang="ru-RU" sz="2400" dirty="0" smtClean="0">
                <a:solidFill>
                  <a:schemeClr val="tx1"/>
                </a:solidFill>
                <a:latin typeface="Times New Roman" panose="02020603050405020304" pitchFamily="18" charset="0"/>
                <a:cs typeface="Times New Roman" panose="02020603050405020304" pitchFamily="18" charset="0"/>
              </a:rPr>
              <a:t>данные </a:t>
            </a:r>
            <a:r>
              <a:rPr lang="ru-RU" sz="2400" dirty="0">
                <a:solidFill>
                  <a:schemeClr val="tx1"/>
                </a:solidFill>
                <a:latin typeface="Times New Roman" panose="02020603050405020304" pitchFamily="18" charset="0"/>
                <a:cs typeface="Times New Roman" panose="02020603050405020304" pitchFamily="18" charset="0"/>
              </a:rPr>
              <a:t>о маркировании (дата маркирования, наименование средства маркирования, номер средства маркирования, описание средства маркирования, место закрепления, или введения, или нанесения средства маркирования, сведения о лице (организации), осуществившем (осуществившей) маркирование</a:t>
            </a:r>
            <a:r>
              <a:rPr lang="ru-RU" sz="2400" dirty="0" smtClean="0">
                <a:solidFill>
                  <a:schemeClr val="tx1"/>
                </a:solidFill>
                <a:latin typeface="Times New Roman" panose="02020603050405020304" pitchFamily="18" charset="0"/>
                <a:cs typeface="Times New Roman" panose="02020603050405020304" pitchFamily="18" charset="0"/>
              </a:rPr>
              <a:t>);</a:t>
            </a:r>
          </a:p>
          <a:p>
            <a:pPr algn="just"/>
            <a:endParaRPr lang="ru-RU" sz="2400" dirty="0">
              <a:solidFill>
                <a:schemeClr val="tx1"/>
              </a:solidFill>
              <a:latin typeface="Times New Roman" panose="02020603050405020304" pitchFamily="18" charset="0"/>
              <a:cs typeface="Times New Roman" panose="02020603050405020304" pitchFamily="18" charset="0"/>
            </a:endParaRPr>
          </a:p>
          <a:p>
            <a:pPr marL="342900" indent="-342900" algn="just">
              <a:buClr>
                <a:srgbClr val="C00000"/>
              </a:buClr>
              <a:buFont typeface="Wingdings" panose="05000000000000000000" pitchFamily="2" charset="2"/>
              <a:buChar char="q"/>
            </a:pPr>
            <a:r>
              <a:rPr lang="ru-RU" sz="2400" dirty="0" smtClean="0">
                <a:solidFill>
                  <a:schemeClr val="tx1"/>
                </a:solidFill>
                <a:latin typeface="Times New Roman" panose="02020603050405020304" pitchFamily="18" charset="0"/>
                <a:cs typeface="Times New Roman" panose="02020603050405020304" pitchFamily="18" charset="0"/>
              </a:rPr>
              <a:t>цель </a:t>
            </a:r>
            <a:r>
              <a:rPr lang="ru-RU" sz="2400" dirty="0">
                <a:solidFill>
                  <a:schemeClr val="tx1"/>
                </a:solidFill>
                <a:latin typeface="Times New Roman" panose="02020603050405020304" pitchFamily="18" charset="0"/>
                <a:cs typeface="Times New Roman" panose="02020603050405020304" pitchFamily="18" charset="0"/>
              </a:rPr>
              <a:t>содержания (в том числе для разведения, для получения продукции</a:t>
            </a:r>
            <a:r>
              <a:rPr lang="ru-RU" sz="2400" dirty="0" smtClean="0">
                <a:solidFill>
                  <a:schemeClr val="tx1"/>
                </a:solidFill>
                <a:latin typeface="Times New Roman" panose="02020603050405020304" pitchFamily="18" charset="0"/>
                <a:cs typeface="Times New Roman" panose="02020603050405020304" pitchFamily="18" charset="0"/>
              </a:rPr>
              <a:t>);</a:t>
            </a:r>
          </a:p>
          <a:p>
            <a:pPr algn="just"/>
            <a:endParaRPr lang="ru-RU" sz="2400" dirty="0">
              <a:solidFill>
                <a:schemeClr val="tx1"/>
              </a:solidFill>
              <a:latin typeface="Times New Roman" panose="02020603050405020304" pitchFamily="18" charset="0"/>
              <a:cs typeface="Times New Roman" panose="02020603050405020304" pitchFamily="18" charset="0"/>
            </a:endParaRPr>
          </a:p>
          <a:p>
            <a:pPr marL="342900" indent="-342900" algn="just">
              <a:buClr>
                <a:srgbClr val="C00000"/>
              </a:buClr>
              <a:buFont typeface="Wingdings" panose="05000000000000000000" pitchFamily="2" charset="2"/>
              <a:buChar char="q"/>
            </a:pPr>
            <a:r>
              <a:rPr lang="ru-RU" sz="2400" dirty="0" smtClean="0">
                <a:solidFill>
                  <a:schemeClr val="tx1"/>
                </a:solidFill>
                <a:latin typeface="Times New Roman" panose="02020603050405020304" pitchFamily="18" charset="0"/>
                <a:cs typeface="Times New Roman" panose="02020603050405020304" pitchFamily="18" charset="0"/>
              </a:rPr>
              <a:t>тип </a:t>
            </a:r>
            <a:r>
              <a:rPr lang="ru-RU" sz="2400" dirty="0">
                <a:solidFill>
                  <a:schemeClr val="tx1"/>
                </a:solidFill>
                <a:latin typeface="Times New Roman" panose="02020603050405020304" pitchFamily="18" charset="0"/>
                <a:cs typeface="Times New Roman" panose="02020603050405020304" pitchFamily="18" charset="0"/>
              </a:rPr>
              <a:t>содержания (в том числе </a:t>
            </a:r>
            <a:r>
              <a:rPr lang="ru-RU" sz="2400" dirty="0" err="1">
                <a:solidFill>
                  <a:schemeClr val="tx1"/>
                </a:solidFill>
                <a:latin typeface="Times New Roman" panose="02020603050405020304" pitchFamily="18" charset="0"/>
                <a:cs typeface="Times New Roman" panose="02020603050405020304" pitchFamily="18" charset="0"/>
              </a:rPr>
              <a:t>безвыгульное</a:t>
            </a:r>
            <a:r>
              <a:rPr lang="ru-RU" sz="2400" dirty="0">
                <a:solidFill>
                  <a:schemeClr val="tx1"/>
                </a:solidFill>
                <a:latin typeface="Times New Roman" panose="02020603050405020304" pitchFamily="18" charset="0"/>
                <a:cs typeface="Times New Roman" panose="02020603050405020304" pitchFamily="18" charset="0"/>
              </a:rPr>
              <a:t>, выгульное, пастбищное</a:t>
            </a:r>
            <a:r>
              <a:rPr lang="ru-RU" sz="2400" dirty="0" smtClean="0">
                <a:solidFill>
                  <a:schemeClr val="tx1"/>
                </a:solidFill>
                <a:latin typeface="Times New Roman" panose="02020603050405020304" pitchFamily="18" charset="0"/>
                <a:cs typeface="Times New Roman" panose="02020603050405020304" pitchFamily="18" charset="0"/>
              </a:rPr>
              <a:t>);</a:t>
            </a:r>
          </a:p>
          <a:p>
            <a:pPr algn="just"/>
            <a:endParaRPr lang="ru-RU" sz="2400" dirty="0">
              <a:solidFill>
                <a:schemeClr val="tx1"/>
              </a:solidFill>
              <a:latin typeface="Times New Roman" panose="02020603050405020304" pitchFamily="18" charset="0"/>
              <a:cs typeface="Times New Roman" panose="02020603050405020304" pitchFamily="18" charset="0"/>
            </a:endParaRPr>
          </a:p>
          <a:p>
            <a:pPr marL="342900" indent="-342900" algn="just">
              <a:buClr>
                <a:srgbClr val="C00000"/>
              </a:buClr>
              <a:buFont typeface="Wingdings" panose="05000000000000000000" pitchFamily="2" charset="2"/>
              <a:buChar char="q"/>
            </a:pPr>
            <a:r>
              <a:rPr lang="ru-RU" sz="2400" dirty="0" smtClean="0">
                <a:solidFill>
                  <a:schemeClr val="tx1"/>
                </a:solidFill>
                <a:latin typeface="Times New Roman" panose="02020603050405020304" pitchFamily="18" charset="0"/>
                <a:cs typeface="Times New Roman" panose="02020603050405020304" pitchFamily="18" charset="0"/>
              </a:rPr>
              <a:t>место </a:t>
            </a:r>
            <a:r>
              <a:rPr lang="ru-RU" sz="2400" dirty="0">
                <a:solidFill>
                  <a:schemeClr val="tx1"/>
                </a:solidFill>
                <a:latin typeface="Times New Roman" panose="02020603050405020304" pitchFamily="18" charset="0"/>
                <a:cs typeface="Times New Roman" panose="02020603050405020304" pitchFamily="18" charset="0"/>
              </a:rPr>
              <a:t>содержания</a:t>
            </a:r>
            <a:r>
              <a:rPr lang="ru-RU" sz="2400" dirty="0" smtClean="0">
                <a:solidFill>
                  <a:schemeClr val="tx1"/>
                </a:solidFill>
                <a:latin typeface="Times New Roman" panose="02020603050405020304" pitchFamily="18" charset="0"/>
                <a:cs typeface="Times New Roman" panose="02020603050405020304" pitchFamily="18" charset="0"/>
              </a:rPr>
              <a:t>;</a:t>
            </a:r>
          </a:p>
          <a:p>
            <a:pPr algn="just"/>
            <a:endParaRPr lang="ru-RU" sz="2400" dirty="0">
              <a:solidFill>
                <a:schemeClr val="tx1"/>
              </a:solidFill>
              <a:latin typeface="Times New Roman" panose="02020603050405020304" pitchFamily="18" charset="0"/>
              <a:cs typeface="Times New Roman" panose="02020603050405020304" pitchFamily="18" charset="0"/>
            </a:endParaRPr>
          </a:p>
          <a:p>
            <a:pPr marL="342900" indent="-342900" algn="just">
              <a:buClr>
                <a:srgbClr val="C00000"/>
              </a:buClr>
              <a:buFont typeface="Wingdings" panose="05000000000000000000" pitchFamily="2" charset="2"/>
              <a:buChar char="q"/>
            </a:pPr>
            <a:r>
              <a:rPr lang="ru-RU" sz="2400" dirty="0" smtClean="0">
                <a:solidFill>
                  <a:schemeClr val="tx1"/>
                </a:solidFill>
                <a:latin typeface="Times New Roman" panose="02020603050405020304" pitchFamily="18" charset="0"/>
                <a:cs typeface="Times New Roman" panose="02020603050405020304" pitchFamily="18" charset="0"/>
              </a:rPr>
              <a:t>данные </a:t>
            </a:r>
            <a:r>
              <a:rPr lang="ru-RU" sz="2400" dirty="0">
                <a:solidFill>
                  <a:schemeClr val="tx1"/>
                </a:solidFill>
                <a:latin typeface="Times New Roman" panose="02020603050405020304" pitchFamily="18" charset="0"/>
                <a:cs typeface="Times New Roman" panose="02020603050405020304" pitchFamily="18" charset="0"/>
              </a:rPr>
              <a:t>о владельце животного (фамилия, имя, отчество (при наличии) и страховой номер индивидуального лицевого счета физического лица, фамилия, имя, отчество (при наличии), индивидуальный номер налогоплательщика и адрес регистрации по месту жительства индивидуального предпринимателя, полное наименование, индивидуальный номер налогоплательщика и адрес в пределах места нахождения юридического лица);</a:t>
            </a:r>
          </a:p>
          <a:p>
            <a:endParaRPr lang="ru-RU" sz="2400" dirty="0">
              <a:solidFill>
                <a:schemeClr val="tx1"/>
              </a:solidFill>
              <a:latin typeface="Times New Roman" panose="02020603050405020304" pitchFamily="18" charset="0"/>
              <a:cs typeface="Times New Roman" panose="02020603050405020304" pitchFamily="18" charset="0"/>
            </a:endParaRPr>
          </a:p>
        </p:txBody>
      </p:sp>
      <p:grpSp>
        <p:nvGrpSpPr>
          <p:cNvPr id="4" name="object 18"/>
          <p:cNvGrpSpPr/>
          <p:nvPr/>
        </p:nvGrpSpPr>
        <p:grpSpPr>
          <a:xfrm>
            <a:off x="0" y="8145"/>
            <a:ext cx="20104100" cy="149225"/>
            <a:chOff x="-3" y="0"/>
            <a:chExt cx="20104100" cy="149225"/>
          </a:xfrm>
        </p:grpSpPr>
        <p:sp>
          <p:nvSpPr>
            <p:cNvPr id="5" name="object 19"/>
            <p:cNvSpPr/>
            <p:nvPr/>
          </p:nvSpPr>
          <p:spPr>
            <a:xfrm>
              <a:off x="6701361" y="0"/>
              <a:ext cx="6701790" cy="149225"/>
            </a:xfrm>
            <a:custGeom>
              <a:avLst/>
              <a:gdLst/>
              <a:ahLst/>
              <a:cxnLst/>
              <a:rect l="l" t="t" r="r" b="b"/>
              <a:pathLst>
                <a:path w="6701790" h="149225">
                  <a:moveTo>
                    <a:pt x="6701364" y="0"/>
                  </a:moveTo>
                  <a:lnTo>
                    <a:pt x="0" y="0"/>
                  </a:lnTo>
                  <a:lnTo>
                    <a:pt x="0" y="148902"/>
                  </a:lnTo>
                  <a:lnTo>
                    <a:pt x="6701364" y="148902"/>
                  </a:lnTo>
                  <a:lnTo>
                    <a:pt x="6701364" y="0"/>
                  </a:lnTo>
                  <a:close/>
                </a:path>
              </a:pathLst>
            </a:custGeom>
            <a:solidFill>
              <a:srgbClr val="FF0000"/>
            </a:solidFill>
          </p:spPr>
          <p:txBody>
            <a:bodyPr wrap="square" lIns="0" tIns="0" rIns="0" bIns="0" rtlCol="0"/>
            <a:lstStyle/>
            <a:p>
              <a:endParaRPr/>
            </a:p>
          </p:txBody>
        </p:sp>
        <p:sp>
          <p:nvSpPr>
            <p:cNvPr id="6" name="object 20"/>
            <p:cNvSpPr/>
            <p:nvPr/>
          </p:nvSpPr>
          <p:spPr>
            <a:xfrm>
              <a:off x="-3" y="0"/>
              <a:ext cx="6701790" cy="149225"/>
            </a:xfrm>
            <a:custGeom>
              <a:avLst/>
              <a:gdLst/>
              <a:ahLst/>
              <a:cxnLst/>
              <a:rect l="l" t="t" r="r" b="b"/>
              <a:pathLst>
                <a:path w="6701790" h="149225">
                  <a:moveTo>
                    <a:pt x="6701364" y="0"/>
                  </a:moveTo>
                  <a:lnTo>
                    <a:pt x="0" y="0"/>
                  </a:lnTo>
                  <a:lnTo>
                    <a:pt x="0" y="148902"/>
                  </a:lnTo>
                  <a:lnTo>
                    <a:pt x="6701364" y="148902"/>
                  </a:lnTo>
                  <a:lnTo>
                    <a:pt x="6701364" y="0"/>
                  </a:lnTo>
                  <a:close/>
                </a:path>
              </a:pathLst>
            </a:custGeom>
            <a:solidFill>
              <a:srgbClr val="456480"/>
            </a:solidFill>
          </p:spPr>
          <p:txBody>
            <a:bodyPr wrap="square" lIns="0" tIns="0" rIns="0" bIns="0" rtlCol="0"/>
            <a:lstStyle/>
            <a:p>
              <a:endParaRPr/>
            </a:p>
          </p:txBody>
        </p:sp>
        <p:sp>
          <p:nvSpPr>
            <p:cNvPr id="7" name="object 21"/>
            <p:cNvSpPr/>
            <p:nvPr/>
          </p:nvSpPr>
          <p:spPr>
            <a:xfrm>
              <a:off x="13402726" y="0"/>
              <a:ext cx="6701790" cy="149225"/>
            </a:xfrm>
            <a:custGeom>
              <a:avLst/>
              <a:gdLst/>
              <a:ahLst/>
              <a:cxnLst/>
              <a:rect l="l" t="t" r="r" b="b"/>
              <a:pathLst>
                <a:path w="6701790" h="149225">
                  <a:moveTo>
                    <a:pt x="6701364" y="0"/>
                  </a:moveTo>
                  <a:lnTo>
                    <a:pt x="0" y="0"/>
                  </a:lnTo>
                  <a:lnTo>
                    <a:pt x="0" y="148902"/>
                  </a:lnTo>
                  <a:lnTo>
                    <a:pt x="6701364" y="148902"/>
                  </a:lnTo>
                  <a:lnTo>
                    <a:pt x="6701364" y="0"/>
                  </a:lnTo>
                  <a:close/>
                </a:path>
              </a:pathLst>
            </a:custGeom>
            <a:solidFill>
              <a:srgbClr val="E6E7E8"/>
            </a:solidFill>
          </p:spPr>
          <p:txBody>
            <a:bodyPr wrap="square" lIns="0" tIns="0" rIns="0" bIns="0" rtlCol="0"/>
            <a:lstStyle/>
            <a:p>
              <a:endParaRPr/>
            </a:p>
          </p:txBody>
        </p:sp>
      </p:grpSp>
    </p:spTree>
    <p:extLst>
      <p:ext uri="{BB962C8B-B14F-4D97-AF65-F5344CB8AC3E}">
        <p14:creationId xmlns:p14="http://schemas.microsoft.com/office/powerpoint/2010/main" val="1676560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775009" y="854075"/>
            <a:ext cx="18554494" cy="8617744"/>
          </a:xfrm>
          <a:ln>
            <a:solidFill>
              <a:schemeClr val="accent1"/>
            </a:solidFill>
          </a:ln>
        </p:spPr>
        <p:txBody>
          <a:bodyPr/>
          <a:lstStyle/>
          <a:p>
            <a:pPr marL="342900" indent="-342900" algn="just">
              <a:buClr>
                <a:srgbClr val="C00000"/>
              </a:buClr>
              <a:buFont typeface="Wingdings" panose="05000000000000000000" pitchFamily="2" charset="2"/>
              <a:buChar char="q"/>
            </a:pPr>
            <a:r>
              <a:rPr lang="ru-RU" sz="2400" dirty="0" smtClean="0">
                <a:solidFill>
                  <a:schemeClr val="tx1"/>
                </a:solidFill>
                <a:latin typeface="Times New Roman" panose="02020603050405020304" pitchFamily="18" charset="0"/>
                <a:cs typeface="Times New Roman" panose="02020603050405020304" pitchFamily="18" charset="0"/>
              </a:rPr>
              <a:t>уникальный </a:t>
            </a:r>
            <a:r>
              <a:rPr lang="ru-RU" sz="2400" dirty="0">
                <a:solidFill>
                  <a:schemeClr val="tx1"/>
                </a:solidFill>
                <a:latin typeface="Times New Roman" panose="02020603050405020304" pitchFamily="18" charset="0"/>
                <a:cs typeface="Times New Roman" panose="02020603050405020304" pitchFamily="18" charset="0"/>
              </a:rPr>
              <a:t>номер родителей (родительской группы (родительских групп) животного - если родители (родительская группа (родительские группы) животного были учтены в ФГИС и известны</a:t>
            </a:r>
            <a:r>
              <a:rPr lang="ru-RU" sz="2400" dirty="0" smtClean="0">
                <a:solidFill>
                  <a:schemeClr val="tx1"/>
                </a:solidFill>
                <a:latin typeface="Times New Roman" panose="02020603050405020304" pitchFamily="18" charset="0"/>
                <a:cs typeface="Times New Roman" panose="02020603050405020304" pitchFamily="18" charset="0"/>
              </a:rPr>
              <a:t>;</a:t>
            </a:r>
          </a:p>
          <a:p>
            <a:pPr algn="just"/>
            <a:endParaRPr lang="ru-RU" sz="2400" dirty="0">
              <a:solidFill>
                <a:schemeClr val="tx1"/>
              </a:solidFill>
              <a:latin typeface="Times New Roman" panose="02020603050405020304" pitchFamily="18" charset="0"/>
              <a:cs typeface="Times New Roman" panose="02020603050405020304" pitchFamily="18" charset="0"/>
            </a:endParaRPr>
          </a:p>
          <a:p>
            <a:pPr marL="342900" indent="-342900" algn="just">
              <a:buClr>
                <a:srgbClr val="C00000"/>
              </a:buClr>
              <a:buFont typeface="Wingdings" panose="05000000000000000000" pitchFamily="2" charset="2"/>
              <a:buChar char="q"/>
            </a:pPr>
            <a:r>
              <a:rPr lang="ru-RU" sz="2400" dirty="0" smtClean="0">
                <a:solidFill>
                  <a:schemeClr val="tx1"/>
                </a:solidFill>
                <a:latin typeface="Times New Roman" panose="02020603050405020304" pitchFamily="18" charset="0"/>
                <a:cs typeface="Times New Roman" panose="02020603050405020304" pitchFamily="18" charset="0"/>
              </a:rPr>
              <a:t>данные </a:t>
            </a:r>
            <a:r>
              <a:rPr lang="ru-RU" sz="2400" dirty="0">
                <a:solidFill>
                  <a:schemeClr val="tx1"/>
                </a:solidFill>
                <a:latin typeface="Times New Roman" panose="02020603050405020304" pitchFamily="18" charset="0"/>
                <a:cs typeface="Times New Roman" panose="02020603050405020304" pitchFamily="18" charset="0"/>
              </a:rPr>
              <a:t>о проведении лечебных и профилактических мероприятий (если известны), в том числе о дезинфекции, дегельминтизации, </a:t>
            </a:r>
            <a:r>
              <a:rPr lang="ru-RU" sz="2400" dirty="0" err="1">
                <a:solidFill>
                  <a:schemeClr val="tx1"/>
                </a:solidFill>
                <a:latin typeface="Times New Roman" panose="02020603050405020304" pitchFamily="18" charset="0"/>
                <a:cs typeface="Times New Roman" panose="02020603050405020304" pitchFamily="18" charset="0"/>
              </a:rPr>
              <a:t>дезакаризации</a:t>
            </a:r>
            <a:r>
              <a:rPr lang="ru-RU" sz="2400" dirty="0">
                <a:solidFill>
                  <a:schemeClr val="tx1"/>
                </a:solidFill>
                <a:latin typeface="Times New Roman" panose="02020603050405020304" pitchFamily="18" charset="0"/>
                <a:cs typeface="Times New Roman" panose="02020603050405020304" pitchFamily="18" charset="0"/>
              </a:rPr>
              <a:t>, профилактической вакцинации, о применении лекарственных препаратов</a:t>
            </a:r>
            <a:r>
              <a:rPr lang="ru-RU" sz="2400" dirty="0" smtClean="0">
                <a:solidFill>
                  <a:schemeClr val="tx1"/>
                </a:solidFill>
                <a:latin typeface="Times New Roman" panose="02020603050405020304" pitchFamily="18" charset="0"/>
                <a:cs typeface="Times New Roman" panose="02020603050405020304" pitchFamily="18" charset="0"/>
              </a:rPr>
              <a:t>;</a:t>
            </a:r>
          </a:p>
          <a:p>
            <a:pPr algn="just"/>
            <a:endParaRPr lang="ru-RU" sz="2400" dirty="0">
              <a:solidFill>
                <a:schemeClr val="tx1"/>
              </a:solidFill>
              <a:latin typeface="Times New Roman" panose="02020603050405020304" pitchFamily="18" charset="0"/>
              <a:cs typeface="Times New Roman" panose="02020603050405020304" pitchFamily="18" charset="0"/>
            </a:endParaRPr>
          </a:p>
          <a:p>
            <a:pPr marL="342900" indent="-342900" algn="just">
              <a:buClr>
                <a:srgbClr val="C00000"/>
              </a:buClr>
              <a:buFont typeface="Wingdings" panose="05000000000000000000" pitchFamily="2" charset="2"/>
              <a:buChar char="q"/>
            </a:pPr>
            <a:r>
              <a:rPr lang="ru-RU" sz="2400" dirty="0" smtClean="0">
                <a:solidFill>
                  <a:schemeClr val="tx1"/>
                </a:solidFill>
                <a:latin typeface="Times New Roman" panose="02020603050405020304" pitchFamily="18" charset="0"/>
                <a:cs typeface="Times New Roman" panose="02020603050405020304" pitchFamily="18" charset="0"/>
              </a:rPr>
              <a:t>уникальный </a:t>
            </a:r>
            <a:r>
              <a:rPr lang="ru-RU" sz="2400" dirty="0">
                <a:solidFill>
                  <a:schemeClr val="tx1"/>
                </a:solidFill>
                <a:latin typeface="Times New Roman" panose="02020603050405020304" pitchFamily="18" charset="0"/>
                <a:cs typeface="Times New Roman" panose="02020603050405020304" pitchFamily="18" charset="0"/>
              </a:rPr>
              <a:t>номер группы животных, в которой было учтено животное, - если животное ранее было учтено в составе группы животных</a:t>
            </a:r>
            <a:r>
              <a:rPr lang="ru-RU" sz="2400" dirty="0" smtClean="0">
                <a:solidFill>
                  <a:schemeClr val="tx1"/>
                </a:solidFill>
                <a:latin typeface="Times New Roman" panose="02020603050405020304" pitchFamily="18" charset="0"/>
                <a:cs typeface="Times New Roman" panose="02020603050405020304" pitchFamily="18" charset="0"/>
              </a:rPr>
              <a:t>;</a:t>
            </a:r>
          </a:p>
          <a:p>
            <a:pPr algn="just"/>
            <a:endParaRPr lang="ru-RU" sz="2400" dirty="0">
              <a:solidFill>
                <a:schemeClr val="tx1"/>
              </a:solidFill>
              <a:latin typeface="Times New Roman" panose="02020603050405020304" pitchFamily="18" charset="0"/>
              <a:cs typeface="Times New Roman" panose="02020603050405020304" pitchFamily="18" charset="0"/>
            </a:endParaRPr>
          </a:p>
          <a:p>
            <a:pPr marL="342900" indent="-342900" algn="just">
              <a:buClr>
                <a:srgbClr val="C00000"/>
              </a:buClr>
              <a:buFont typeface="Wingdings" panose="05000000000000000000" pitchFamily="2" charset="2"/>
              <a:buChar char="q"/>
            </a:pPr>
            <a:r>
              <a:rPr lang="ru-RU" sz="2400" dirty="0" smtClean="0">
                <a:solidFill>
                  <a:schemeClr val="tx1"/>
                </a:solidFill>
                <a:latin typeface="Times New Roman" panose="02020603050405020304" pitchFamily="18" charset="0"/>
                <a:cs typeface="Times New Roman" panose="02020603050405020304" pitchFamily="18" charset="0"/>
              </a:rPr>
              <a:t>масть </a:t>
            </a:r>
            <a:r>
              <a:rPr lang="ru-RU" sz="2400" dirty="0">
                <a:solidFill>
                  <a:schemeClr val="tx1"/>
                </a:solidFill>
                <a:latin typeface="Times New Roman" panose="02020603050405020304" pitchFamily="18" charset="0"/>
                <a:cs typeface="Times New Roman" panose="02020603050405020304" pitchFamily="18" charset="0"/>
              </a:rPr>
              <a:t>(окрас) (при индивидуальном маркировании животного</a:t>
            </a:r>
            <a:r>
              <a:rPr lang="ru-RU" sz="2400" dirty="0" smtClean="0">
                <a:solidFill>
                  <a:schemeClr val="tx1"/>
                </a:solidFill>
                <a:latin typeface="Times New Roman" panose="02020603050405020304" pitchFamily="18" charset="0"/>
                <a:cs typeface="Times New Roman" panose="02020603050405020304" pitchFamily="18" charset="0"/>
              </a:rPr>
              <a:t>);</a:t>
            </a:r>
          </a:p>
          <a:p>
            <a:pPr algn="just"/>
            <a:endParaRPr lang="ru-RU" sz="2400" dirty="0">
              <a:solidFill>
                <a:schemeClr val="tx1"/>
              </a:solidFill>
              <a:latin typeface="Times New Roman" panose="02020603050405020304" pitchFamily="18" charset="0"/>
              <a:cs typeface="Times New Roman" panose="02020603050405020304" pitchFamily="18" charset="0"/>
            </a:endParaRPr>
          </a:p>
          <a:p>
            <a:pPr marL="342900" indent="-342900" algn="just">
              <a:buClr>
                <a:srgbClr val="C00000"/>
              </a:buClr>
              <a:buFont typeface="Wingdings" panose="05000000000000000000" pitchFamily="2" charset="2"/>
              <a:buChar char="q"/>
            </a:pPr>
            <a:r>
              <a:rPr lang="ru-RU" sz="2400" dirty="0" smtClean="0">
                <a:solidFill>
                  <a:schemeClr val="tx1"/>
                </a:solidFill>
                <a:latin typeface="Times New Roman" panose="02020603050405020304" pitchFamily="18" charset="0"/>
                <a:cs typeface="Times New Roman" panose="02020603050405020304" pitchFamily="18" charset="0"/>
              </a:rPr>
              <a:t>пол </a:t>
            </a:r>
            <a:r>
              <a:rPr lang="ru-RU" sz="2400" dirty="0">
                <a:solidFill>
                  <a:schemeClr val="tx1"/>
                </a:solidFill>
                <a:latin typeface="Times New Roman" panose="02020603050405020304" pitchFamily="18" charset="0"/>
                <a:cs typeface="Times New Roman" panose="02020603050405020304" pitchFamily="18" charset="0"/>
              </a:rPr>
              <a:t>(при индивидуальном маркировании животного</a:t>
            </a:r>
            <a:r>
              <a:rPr lang="ru-RU" sz="2400" dirty="0" smtClean="0">
                <a:solidFill>
                  <a:schemeClr val="tx1"/>
                </a:solidFill>
                <a:latin typeface="Times New Roman" panose="02020603050405020304" pitchFamily="18" charset="0"/>
                <a:cs typeface="Times New Roman" panose="02020603050405020304" pitchFamily="18" charset="0"/>
              </a:rPr>
              <a:t>);</a:t>
            </a:r>
          </a:p>
          <a:p>
            <a:pPr algn="just"/>
            <a:endParaRPr lang="ru-RU" sz="2400" dirty="0">
              <a:solidFill>
                <a:schemeClr val="tx1"/>
              </a:solidFill>
              <a:latin typeface="Times New Roman" panose="02020603050405020304" pitchFamily="18" charset="0"/>
              <a:cs typeface="Times New Roman" panose="02020603050405020304" pitchFamily="18" charset="0"/>
            </a:endParaRPr>
          </a:p>
          <a:p>
            <a:pPr marL="342900" indent="-342900" algn="just">
              <a:buClr>
                <a:srgbClr val="C00000"/>
              </a:buClr>
              <a:buFont typeface="Wingdings" panose="05000000000000000000" pitchFamily="2" charset="2"/>
              <a:buChar char="q"/>
            </a:pPr>
            <a:r>
              <a:rPr lang="ru-RU" sz="2400" dirty="0" smtClean="0">
                <a:solidFill>
                  <a:schemeClr val="tx1"/>
                </a:solidFill>
                <a:latin typeface="Times New Roman" panose="02020603050405020304" pitchFamily="18" charset="0"/>
                <a:cs typeface="Times New Roman" panose="02020603050405020304" pitchFamily="18" charset="0"/>
              </a:rPr>
              <a:t>количество </a:t>
            </a:r>
            <a:r>
              <a:rPr lang="ru-RU" sz="2400" dirty="0">
                <a:solidFill>
                  <a:schemeClr val="tx1"/>
                </a:solidFill>
                <a:latin typeface="Times New Roman" panose="02020603050405020304" pitchFamily="18" charset="0"/>
                <a:cs typeface="Times New Roman" panose="02020603050405020304" pitchFamily="18" charset="0"/>
              </a:rPr>
              <a:t>голов животных (за исключением пчел, а также гидробионтов), диапазон количества голов птицы (при групповом маркировании животных</a:t>
            </a:r>
            <a:r>
              <a:rPr lang="ru-RU" sz="2400" dirty="0" smtClean="0">
                <a:solidFill>
                  <a:schemeClr val="tx1"/>
                </a:solidFill>
                <a:latin typeface="Times New Roman" panose="02020603050405020304" pitchFamily="18" charset="0"/>
                <a:cs typeface="Times New Roman" panose="02020603050405020304" pitchFamily="18" charset="0"/>
              </a:rPr>
              <a:t>);</a:t>
            </a:r>
          </a:p>
          <a:p>
            <a:pPr algn="just"/>
            <a:endParaRPr lang="ru-RU" sz="2400" dirty="0">
              <a:solidFill>
                <a:schemeClr val="tx1"/>
              </a:solidFill>
              <a:latin typeface="Times New Roman" panose="02020603050405020304" pitchFamily="18" charset="0"/>
              <a:cs typeface="Times New Roman" panose="02020603050405020304" pitchFamily="18" charset="0"/>
            </a:endParaRPr>
          </a:p>
          <a:p>
            <a:pPr marL="342900" indent="-342900" algn="just">
              <a:buClr>
                <a:srgbClr val="C00000"/>
              </a:buClr>
              <a:buFont typeface="Wingdings" panose="05000000000000000000" pitchFamily="2" charset="2"/>
              <a:buChar char="q"/>
            </a:pPr>
            <a:r>
              <a:rPr lang="ru-RU" sz="2400" dirty="0" smtClean="0">
                <a:solidFill>
                  <a:schemeClr val="tx1"/>
                </a:solidFill>
                <a:latin typeface="Times New Roman" panose="02020603050405020304" pitchFamily="18" charset="0"/>
                <a:cs typeface="Times New Roman" panose="02020603050405020304" pitchFamily="18" charset="0"/>
              </a:rPr>
              <a:t>данные </a:t>
            </a:r>
            <a:r>
              <a:rPr lang="ru-RU" sz="2400" dirty="0">
                <a:solidFill>
                  <a:schemeClr val="tx1"/>
                </a:solidFill>
                <a:latin typeface="Times New Roman" panose="02020603050405020304" pitchFamily="18" charset="0"/>
                <a:cs typeface="Times New Roman" panose="02020603050405020304" pitchFamily="18" charset="0"/>
              </a:rPr>
              <a:t>о ввозе в Российскую Федерацию (дата и номер ветеринарного сопроводительного документа, сопровождавшего животное при ввозе в Российскую Федерацию) (для ввезенных животных</a:t>
            </a:r>
            <a:r>
              <a:rPr lang="ru-RU" sz="2400" dirty="0" smtClean="0">
                <a:solidFill>
                  <a:schemeClr val="tx1"/>
                </a:solidFill>
                <a:latin typeface="Times New Roman" panose="02020603050405020304" pitchFamily="18" charset="0"/>
                <a:cs typeface="Times New Roman" panose="02020603050405020304" pitchFamily="18" charset="0"/>
              </a:rPr>
              <a:t>).</a:t>
            </a:r>
          </a:p>
          <a:p>
            <a:pPr algn="just"/>
            <a:endParaRPr lang="ru-RU" sz="2400" dirty="0">
              <a:solidFill>
                <a:schemeClr val="tx1"/>
              </a:solidFill>
              <a:latin typeface="Times New Roman" panose="02020603050405020304" pitchFamily="18" charset="0"/>
              <a:cs typeface="Times New Roman" panose="02020603050405020304" pitchFamily="18" charset="0"/>
            </a:endParaRPr>
          </a:p>
          <a:p>
            <a:pPr algn="just"/>
            <a:endParaRPr lang="ru-RU" sz="2400" dirty="0" smtClean="0">
              <a:solidFill>
                <a:schemeClr val="tx1"/>
              </a:solidFill>
              <a:latin typeface="Times New Roman" panose="02020603050405020304" pitchFamily="18" charset="0"/>
              <a:cs typeface="Times New Roman" panose="02020603050405020304" pitchFamily="18" charset="0"/>
            </a:endParaRPr>
          </a:p>
          <a:p>
            <a:pPr algn="just"/>
            <a:endParaRPr lang="ru-RU" sz="2400" dirty="0">
              <a:solidFill>
                <a:schemeClr val="tx1"/>
              </a:solidFill>
              <a:latin typeface="Times New Roman" panose="02020603050405020304" pitchFamily="18" charset="0"/>
              <a:cs typeface="Times New Roman" panose="02020603050405020304" pitchFamily="18" charset="0"/>
            </a:endParaRPr>
          </a:p>
          <a:p>
            <a:pPr algn="ctr"/>
            <a:r>
              <a:rPr lang="ru-RU" sz="2800" b="1" dirty="0">
                <a:solidFill>
                  <a:srgbClr val="C00000"/>
                </a:solidFill>
                <a:latin typeface="Times New Roman" panose="02020603050405020304" pitchFamily="18" charset="0"/>
                <a:cs typeface="Times New Roman" panose="02020603050405020304" pitchFamily="18" charset="0"/>
              </a:rPr>
              <a:t>Для учета животных (группы животных) владельцем животных может представляться иная информация в соответствии с </a:t>
            </a:r>
            <a:r>
              <a:rPr lang="ru-RU" sz="2800" b="1" dirty="0">
                <a:solidFill>
                  <a:srgbClr val="C00000"/>
                </a:solidFill>
                <a:latin typeface="Times New Roman" panose="02020603050405020304" pitchFamily="18" charset="0"/>
                <a:cs typeface="Times New Roman" panose="02020603050405020304" pitchFamily="18" charset="0"/>
                <a:hlinkClick r:id="rId2"/>
              </a:rPr>
              <a:t>правилами</a:t>
            </a:r>
            <a:r>
              <a:rPr lang="ru-RU" sz="2800" b="1" dirty="0">
                <a:solidFill>
                  <a:srgbClr val="C00000"/>
                </a:solidFill>
                <a:latin typeface="Times New Roman" panose="02020603050405020304" pitchFamily="18" charset="0"/>
                <a:cs typeface="Times New Roman" panose="02020603050405020304" pitchFamily="18" charset="0"/>
              </a:rPr>
              <a:t> учета </a:t>
            </a:r>
            <a:r>
              <a:rPr lang="ru-RU" sz="2800" b="1" dirty="0" smtClean="0">
                <a:solidFill>
                  <a:srgbClr val="C00000"/>
                </a:solidFill>
                <a:latin typeface="Times New Roman" panose="02020603050405020304" pitchFamily="18" charset="0"/>
                <a:cs typeface="Times New Roman" panose="02020603050405020304" pitchFamily="18" charset="0"/>
              </a:rPr>
              <a:t>животных</a:t>
            </a:r>
            <a:endParaRPr lang="ru-RU" sz="2800" b="1" dirty="0">
              <a:solidFill>
                <a:srgbClr val="C00000"/>
              </a:solidFill>
              <a:latin typeface="Times New Roman" panose="02020603050405020304" pitchFamily="18" charset="0"/>
              <a:cs typeface="Times New Roman" panose="02020603050405020304" pitchFamily="18" charset="0"/>
            </a:endParaRPr>
          </a:p>
          <a:p>
            <a:endParaRPr lang="ru-RU" sz="2400" b="1" dirty="0"/>
          </a:p>
        </p:txBody>
      </p:sp>
      <p:grpSp>
        <p:nvGrpSpPr>
          <p:cNvPr id="4" name="object 18"/>
          <p:cNvGrpSpPr/>
          <p:nvPr/>
        </p:nvGrpSpPr>
        <p:grpSpPr>
          <a:xfrm>
            <a:off x="-3" y="0"/>
            <a:ext cx="20104100" cy="149225"/>
            <a:chOff x="-3" y="0"/>
            <a:chExt cx="20104100" cy="149225"/>
          </a:xfrm>
        </p:grpSpPr>
        <p:sp>
          <p:nvSpPr>
            <p:cNvPr id="5" name="object 19"/>
            <p:cNvSpPr/>
            <p:nvPr/>
          </p:nvSpPr>
          <p:spPr>
            <a:xfrm>
              <a:off x="6701361" y="0"/>
              <a:ext cx="6701790" cy="149225"/>
            </a:xfrm>
            <a:custGeom>
              <a:avLst/>
              <a:gdLst/>
              <a:ahLst/>
              <a:cxnLst/>
              <a:rect l="l" t="t" r="r" b="b"/>
              <a:pathLst>
                <a:path w="6701790" h="149225">
                  <a:moveTo>
                    <a:pt x="6701364" y="0"/>
                  </a:moveTo>
                  <a:lnTo>
                    <a:pt x="0" y="0"/>
                  </a:lnTo>
                  <a:lnTo>
                    <a:pt x="0" y="148902"/>
                  </a:lnTo>
                  <a:lnTo>
                    <a:pt x="6701364" y="148902"/>
                  </a:lnTo>
                  <a:lnTo>
                    <a:pt x="6701364" y="0"/>
                  </a:lnTo>
                  <a:close/>
                </a:path>
              </a:pathLst>
            </a:custGeom>
            <a:solidFill>
              <a:srgbClr val="FF0000"/>
            </a:solidFill>
          </p:spPr>
          <p:txBody>
            <a:bodyPr wrap="square" lIns="0" tIns="0" rIns="0" bIns="0" rtlCol="0"/>
            <a:lstStyle/>
            <a:p>
              <a:endParaRPr/>
            </a:p>
          </p:txBody>
        </p:sp>
        <p:sp>
          <p:nvSpPr>
            <p:cNvPr id="6" name="object 20"/>
            <p:cNvSpPr/>
            <p:nvPr/>
          </p:nvSpPr>
          <p:spPr>
            <a:xfrm>
              <a:off x="-3" y="0"/>
              <a:ext cx="6701790" cy="149225"/>
            </a:xfrm>
            <a:custGeom>
              <a:avLst/>
              <a:gdLst/>
              <a:ahLst/>
              <a:cxnLst/>
              <a:rect l="l" t="t" r="r" b="b"/>
              <a:pathLst>
                <a:path w="6701790" h="149225">
                  <a:moveTo>
                    <a:pt x="6701364" y="0"/>
                  </a:moveTo>
                  <a:lnTo>
                    <a:pt x="0" y="0"/>
                  </a:lnTo>
                  <a:lnTo>
                    <a:pt x="0" y="148902"/>
                  </a:lnTo>
                  <a:lnTo>
                    <a:pt x="6701364" y="148902"/>
                  </a:lnTo>
                  <a:lnTo>
                    <a:pt x="6701364" y="0"/>
                  </a:lnTo>
                  <a:close/>
                </a:path>
              </a:pathLst>
            </a:custGeom>
            <a:solidFill>
              <a:srgbClr val="456480"/>
            </a:solidFill>
          </p:spPr>
          <p:txBody>
            <a:bodyPr wrap="square" lIns="0" tIns="0" rIns="0" bIns="0" rtlCol="0"/>
            <a:lstStyle/>
            <a:p>
              <a:endParaRPr/>
            </a:p>
          </p:txBody>
        </p:sp>
        <p:sp>
          <p:nvSpPr>
            <p:cNvPr id="7" name="object 21"/>
            <p:cNvSpPr/>
            <p:nvPr/>
          </p:nvSpPr>
          <p:spPr>
            <a:xfrm>
              <a:off x="13402726" y="0"/>
              <a:ext cx="6701790" cy="149225"/>
            </a:xfrm>
            <a:custGeom>
              <a:avLst/>
              <a:gdLst/>
              <a:ahLst/>
              <a:cxnLst/>
              <a:rect l="l" t="t" r="r" b="b"/>
              <a:pathLst>
                <a:path w="6701790" h="149225">
                  <a:moveTo>
                    <a:pt x="6701364" y="0"/>
                  </a:moveTo>
                  <a:lnTo>
                    <a:pt x="0" y="0"/>
                  </a:lnTo>
                  <a:lnTo>
                    <a:pt x="0" y="148902"/>
                  </a:lnTo>
                  <a:lnTo>
                    <a:pt x="6701364" y="148902"/>
                  </a:lnTo>
                  <a:lnTo>
                    <a:pt x="6701364" y="0"/>
                  </a:lnTo>
                  <a:close/>
                </a:path>
              </a:pathLst>
            </a:custGeom>
            <a:solidFill>
              <a:srgbClr val="E6E7E8"/>
            </a:solidFill>
          </p:spPr>
          <p:txBody>
            <a:bodyPr wrap="square" lIns="0" tIns="0" rIns="0" bIns="0" rtlCol="0"/>
            <a:lstStyle/>
            <a:p>
              <a:endParaRPr/>
            </a:p>
          </p:txBody>
        </p:sp>
      </p:grpSp>
    </p:spTree>
    <p:extLst>
      <p:ext uri="{BB962C8B-B14F-4D97-AF65-F5344CB8AC3E}">
        <p14:creationId xmlns:p14="http://schemas.microsoft.com/office/powerpoint/2010/main" val="1831621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984249" y="854075"/>
            <a:ext cx="18190815" cy="677108"/>
          </a:xfrm>
        </p:spPr>
        <p:txBody>
          <a:bodyPr/>
          <a:lstStyle/>
          <a:p>
            <a:r>
              <a:rPr lang="ru-RU" sz="4400" spc="-120" dirty="0">
                <a:solidFill>
                  <a:srgbClr val="C00000"/>
                </a:solidFill>
                <a:latin typeface="Times New Roman" panose="02020603050405020304" pitchFamily="18" charset="0"/>
                <a:cs typeface="Times New Roman" panose="02020603050405020304" pitchFamily="18" charset="0"/>
              </a:rPr>
              <a:t>За</a:t>
            </a:r>
            <a:r>
              <a:rPr lang="ru-RU" sz="4400" spc="-570" dirty="0">
                <a:solidFill>
                  <a:srgbClr val="C00000"/>
                </a:solidFill>
                <a:latin typeface="Times New Roman" panose="02020603050405020304" pitchFamily="18" charset="0"/>
                <a:cs typeface="Times New Roman" panose="02020603050405020304" pitchFamily="18" charset="0"/>
              </a:rPr>
              <a:t>к</a:t>
            </a:r>
            <a:r>
              <a:rPr lang="ru-RU" sz="4400" spc="-204" dirty="0">
                <a:solidFill>
                  <a:srgbClr val="C00000"/>
                </a:solidFill>
                <a:latin typeface="Times New Roman" panose="02020603050405020304" pitchFamily="18" charset="0"/>
                <a:cs typeface="Times New Roman" panose="02020603050405020304" pitchFamily="18" charset="0"/>
              </a:rPr>
              <a:t>он</a:t>
            </a:r>
            <a:r>
              <a:rPr lang="ru-RU" sz="4400" spc="-300" dirty="0">
                <a:solidFill>
                  <a:srgbClr val="C00000"/>
                </a:solidFill>
                <a:latin typeface="Times New Roman" panose="02020603050405020304" pitchFamily="18" charset="0"/>
                <a:cs typeface="Times New Roman" panose="02020603050405020304" pitchFamily="18" charset="0"/>
              </a:rPr>
              <a:t>о</a:t>
            </a:r>
            <a:r>
              <a:rPr lang="ru-RU" sz="4400" spc="-345" dirty="0">
                <a:solidFill>
                  <a:srgbClr val="C00000"/>
                </a:solidFill>
                <a:latin typeface="Times New Roman" panose="02020603050405020304" pitchFamily="18" charset="0"/>
                <a:cs typeface="Times New Roman" panose="02020603050405020304" pitchFamily="18" charset="0"/>
              </a:rPr>
              <a:t>д</a:t>
            </a:r>
            <a:r>
              <a:rPr lang="ru-RU" sz="4400" spc="-85" dirty="0">
                <a:solidFill>
                  <a:srgbClr val="C00000"/>
                </a:solidFill>
                <a:latin typeface="Times New Roman" panose="02020603050405020304" pitchFamily="18" charset="0"/>
                <a:cs typeface="Times New Roman" panose="02020603050405020304" pitchFamily="18" charset="0"/>
              </a:rPr>
              <a:t>а</a:t>
            </a:r>
            <a:r>
              <a:rPr lang="ru-RU" sz="4400" spc="-175" dirty="0">
                <a:solidFill>
                  <a:srgbClr val="C00000"/>
                </a:solidFill>
                <a:latin typeface="Times New Roman" panose="02020603050405020304" pitchFamily="18" charset="0"/>
                <a:cs typeface="Times New Roman" panose="02020603050405020304" pitchFamily="18" charset="0"/>
              </a:rPr>
              <a:t>т</a:t>
            </a:r>
            <a:r>
              <a:rPr lang="ru-RU" sz="4400" spc="-165" dirty="0">
                <a:solidFill>
                  <a:srgbClr val="C00000"/>
                </a:solidFill>
                <a:latin typeface="Times New Roman" panose="02020603050405020304" pitchFamily="18" charset="0"/>
                <a:cs typeface="Times New Roman" panose="02020603050405020304" pitchFamily="18" charset="0"/>
              </a:rPr>
              <a:t>е</a:t>
            </a:r>
            <a:r>
              <a:rPr lang="ru-RU" sz="4400" spc="-325" dirty="0">
                <a:solidFill>
                  <a:srgbClr val="C00000"/>
                </a:solidFill>
                <a:latin typeface="Times New Roman" panose="02020603050405020304" pitchFamily="18" charset="0"/>
                <a:cs typeface="Times New Roman" panose="02020603050405020304" pitchFamily="18" charset="0"/>
              </a:rPr>
              <a:t>льная</a:t>
            </a:r>
            <a:r>
              <a:rPr lang="ru-RU" sz="4400" spc="-215" dirty="0">
                <a:solidFill>
                  <a:srgbClr val="C00000"/>
                </a:solidFill>
                <a:latin typeface="Times New Roman" panose="02020603050405020304" pitchFamily="18" charset="0"/>
                <a:cs typeface="Times New Roman" panose="02020603050405020304" pitchFamily="18" charset="0"/>
              </a:rPr>
              <a:t> </a:t>
            </a:r>
            <a:r>
              <a:rPr lang="ru-RU" sz="4400" spc="-105" dirty="0">
                <a:solidFill>
                  <a:srgbClr val="C00000"/>
                </a:solidFill>
                <a:latin typeface="Times New Roman" panose="02020603050405020304" pitchFamily="18" charset="0"/>
                <a:cs typeface="Times New Roman" panose="02020603050405020304" pitchFamily="18" charset="0"/>
              </a:rPr>
              <a:t>база</a:t>
            </a:r>
            <a:endParaRPr lang="ru-RU" sz="4400" dirty="0">
              <a:latin typeface="Times New Roman" panose="02020603050405020304" pitchFamily="18" charset="0"/>
              <a:cs typeface="Times New Roman" panose="02020603050405020304" pitchFamily="18" charset="0"/>
            </a:endParaRPr>
          </a:p>
        </p:txBody>
      </p:sp>
      <p:grpSp>
        <p:nvGrpSpPr>
          <p:cNvPr id="4" name="object 25"/>
          <p:cNvGrpSpPr/>
          <p:nvPr/>
        </p:nvGrpSpPr>
        <p:grpSpPr>
          <a:xfrm>
            <a:off x="-3" y="0"/>
            <a:ext cx="20104100" cy="149225"/>
            <a:chOff x="-3" y="0"/>
            <a:chExt cx="20104100" cy="149225"/>
          </a:xfrm>
        </p:grpSpPr>
        <p:sp>
          <p:nvSpPr>
            <p:cNvPr id="5" name="object 26"/>
            <p:cNvSpPr/>
            <p:nvPr/>
          </p:nvSpPr>
          <p:spPr>
            <a:xfrm>
              <a:off x="6701361" y="0"/>
              <a:ext cx="6701790" cy="149225"/>
            </a:xfrm>
            <a:custGeom>
              <a:avLst/>
              <a:gdLst/>
              <a:ahLst/>
              <a:cxnLst/>
              <a:rect l="l" t="t" r="r" b="b"/>
              <a:pathLst>
                <a:path w="6701790" h="149225">
                  <a:moveTo>
                    <a:pt x="6701364" y="0"/>
                  </a:moveTo>
                  <a:lnTo>
                    <a:pt x="0" y="0"/>
                  </a:lnTo>
                  <a:lnTo>
                    <a:pt x="0" y="148902"/>
                  </a:lnTo>
                  <a:lnTo>
                    <a:pt x="6701364" y="148902"/>
                  </a:lnTo>
                  <a:lnTo>
                    <a:pt x="6701364" y="0"/>
                  </a:lnTo>
                  <a:close/>
                </a:path>
              </a:pathLst>
            </a:custGeom>
            <a:solidFill>
              <a:srgbClr val="FF0000"/>
            </a:solidFill>
          </p:spPr>
          <p:txBody>
            <a:bodyPr wrap="square" lIns="0" tIns="0" rIns="0" bIns="0" rtlCol="0"/>
            <a:lstStyle/>
            <a:p>
              <a:endParaRPr/>
            </a:p>
          </p:txBody>
        </p:sp>
        <p:sp>
          <p:nvSpPr>
            <p:cNvPr id="6" name="object 27"/>
            <p:cNvSpPr/>
            <p:nvPr/>
          </p:nvSpPr>
          <p:spPr>
            <a:xfrm>
              <a:off x="-3" y="0"/>
              <a:ext cx="6701790" cy="149225"/>
            </a:xfrm>
            <a:custGeom>
              <a:avLst/>
              <a:gdLst/>
              <a:ahLst/>
              <a:cxnLst/>
              <a:rect l="l" t="t" r="r" b="b"/>
              <a:pathLst>
                <a:path w="6701790" h="149225">
                  <a:moveTo>
                    <a:pt x="6701364" y="0"/>
                  </a:moveTo>
                  <a:lnTo>
                    <a:pt x="0" y="0"/>
                  </a:lnTo>
                  <a:lnTo>
                    <a:pt x="0" y="148902"/>
                  </a:lnTo>
                  <a:lnTo>
                    <a:pt x="6701364" y="148902"/>
                  </a:lnTo>
                  <a:lnTo>
                    <a:pt x="6701364" y="0"/>
                  </a:lnTo>
                  <a:close/>
                </a:path>
              </a:pathLst>
            </a:custGeom>
            <a:solidFill>
              <a:srgbClr val="456480"/>
            </a:solidFill>
          </p:spPr>
          <p:txBody>
            <a:bodyPr wrap="square" lIns="0" tIns="0" rIns="0" bIns="0" rtlCol="0"/>
            <a:lstStyle/>
            <a:p>
              <a:endParaRPr/>
            </a:p>
          </p:txBody>
        </p:sp>
        <p:sp>
          <p:nvSpPr>
            <p:cNvPr id="7" name="object 28"/>
            <p:cNvSpPr/>
            <p:nvPr/>
          </p:nvSpPr>
          <p:spPr>
            <a:xfrm>
              <a:off x="13402726" y="0"/>
              <a:ext cx="6701790" cy="149225"/>
            </a:xfrm>
            <a:custGeom>
              <a:avLst/>
              <a:gdLst/>
              <a:ahLst/>
              <a:cxnLst/>
              <a:rect l="l" t="t" r="r" b="b"/>
              <a:pathLst>
                <a:path w="6701790" h="149225">
                  <a:moveTo>
                    <a:pt x="6701364" y="0"/>
                  </a:moveTo>
                  <a:lnTo>
                    <a:pt x="0" y="0"/>
                  </a:lnTo>
                  <a:lnTo>
                    <a:pt x="0" y="148902"/>
                  </a:lnTo>
                  <a:lnTo>
                    <a:pt x="6701364" y="148902"/>
                  </a:lnTo>
                  <a:lnTo>
                    <a:pt x="6701364" y="0"/>
                  </a:lnTo>
                  <a:close/>
                </a:path>
              </a:pathLst>
            </a:custGeom>
            <a:solidFill>
              <a:srgbClr val="E6E7E8"/>
            </a:solidFill>
          </p:spPr>
          <p:txBody>
            <a:bodyPr wrap="square" lIns="0" tIns="0" rIns="0" bIns="0" rtlCol="0"/>
            <a:lstStyle/>
            <a:p>
              <a:endParaRPr/>
            </a:p>
          </p:txBody>
        </p:sp>
      </p:grpSp>
      <p:sp>
        <p:nvSpPr>
          <p:cNvPr id="8" name="Прямоугольник 7"/>
          <p:cNvSpPr/>
          <p:nvPr/>
        </p:nvSpPr>
        <p:spPr>
          <a:xfrm>
            <a:off x="984249" y="2369145"/>
            <a:ext cx="17678399" cy="954107"/>
          </a:xfrm>
          <a:prstGeom prst="rect">
            <a:avLst/>
          </a:prstGeom>
          <a:ln>
            <a:solidFill>
              <a:schemeClr val="accent1"/>
            </a:solidFill>
          </a:ln>
        </p:spPr>
        <p:txBody>
          <a:bodyPr wrap="square">
            <a:spAutoFit/>
          </a:bodyPr>
          <a:lstStyle/>
          <a:p>
            <a:pPr algn="just">
              <a:spcBef>
                <a:spcPts val="20"/>
              </a:spcBef>
            </a:pPr>
            <a:r>
              <a:rPr lang="ru-RU" sz="2800" dirty="0">
                <a:latin typeface="Times New Roman" panose="02020603050405020304" pitchFamily="18" charset="0"/>
                <a:cs typeface="Times New Roman" panose="02020603050405020304" pitchFamily="18" charset="0"/>
              </a:rPr>
              <a:t>Ветеринарные правила маркирования и учета животных, приказ № 832 от 3 ноября 2023 г., устанавливает порядок маркирования животных, типы и свойства используемых средств маркирования</a:t>
            </a:r>
          </a:p>
        </p:txBody>
      </p:sp>
      <p:sp>
        <p:nvSpPr>
          <p:cNvPr id="9" name="Прямоугольник 8"/>
          <p:cNvSpPr/>
          <p:nvPr/>
        </p:nvSpPr>
        <p:spPr>
          <a:xfrm>
            <a:off x="1019280" y="4289713"/>
            <a:ext cx="17646851" cy="523220"/>
          </a:xfrm>
          <a:prstGeom prst="rect">
            <a:avLst/>
          </a:prstGeom>
          <a:ln>
            <a:solidFill>
              <a:schemeClr val="accent1"/>
            </a:solidFill>
          </a:ln>
        </p:spPr>
        <p:txBody>
          <a:bodyPr wrap="square">
            <a:spAutoFit/>
          </a:bodyPr>
          <a:lstStyle/>
          <a:p>
            <a:pPr algn="just">
              <a:spcBef>
                <a:spcPts val="20"/>
              </a:spcBef>
            </a:pPr>
            <a:r>
              <a:rPr lang="ru-RU" sz="2800" dirty="0">
                <a:latin typeface="Times New Roman" panose="02020603050405020304" pitchFamily="18" charset="0"/>
                <a:cs typeface="Times New Roman" panose="02020603050405020304" pitchFamily="18" charset="0"/>
              </a:rPr>
              <a:t>Закон Российской Федерации № 4979-1 «О ветеринарии» от 14 мая 1993 г.</a:t>
            </a:r>
            <a:endParaRPr lang="ru-RU" sz="2800" b="1" dirty="0">
              <a:solidFill>
                <a:srgbClr val="C00000"/>
              </a:solidFill>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984250" y="5955189"/>
            <a:ext cx="17678399" cy="1815882"/>
          </a:xfrm>
          <a:prstGeom prst="rect">
            <a:avLst/>
          </a:prstGeom>
          <a:ln>
            <a:solidFill>
              <a:schemeClr val="accent1"/>
            </a:solidFill>
          </a:ln>
        </p:spPr>
        <p:txBody>
          <a:bodyPr wrap="square">
            <a:spAutoFit/>
          </a:bodyPr>
          <a:lstStyle/>
          <a:p>
            <a:pPr algn="just">
              <a:spcBef>
                <a:spcPts val="20"/>
              </a:spcBef>
            </a:pPr>
            <a:r>
              <a:rPr lang="ru-RU" sz="2800" dirty="0">
                <a:solidFill>
                  <a:schemeClr val="tx1">
                    <a:lumMod val="95000"/>
                    <a:lumOff val="5000"/>
                  </a:schemeClr>
                </a:solidFill>
                <a:latin typeface="Times New Roman" panose="02020603050405020304" pitchFamily="18" charset="0"/>
                <a:cs typeface="Times New Roman" panose="02020603050405020304" pitchFamily="18" charset="0"/>
              </a:rPr>
              <a:t>Постановление Правительства РФ от 05.04.2023  № 550 «Об утверждении правил осуществления  учета животных и перечня видов </a:t>
            </a:r>
            <a:r>
              <a:rPr lang="ru-RU" sz="2800" dirty="0">
                <a:latin typeface="Times New Roman" panose="02020603050405020304" pitchFamily="18" charset="0"/>
                <a:cs typeface="Times New Roman" panose="02020603050405020304" pitchFamily="18" charset="0"/>
              </a:rPr>
              <a:t>животных, подлежащих индивидуальному или групповому маркированию и учету, случаев осуществления индивидуального или группового маркирования и учета животных, а также сроков осуществления учета животных</a:t>
            </a:r>
            <a:endParaRPr lang="ru-RU" sz="2800" b="1" dirty="0">
              <a:solidFill>
                <a:srgbClr val="C00000"/>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984250" y="8191894"/>
            <a:ext cx="17678400" cy="1384995"/>
          </a:xfrm>
          <a:prstGeom prst="rect">
            <a:avLst/>
          </a:prstGeom>
          <a:ln>
            <a:solidFill>
              <a:schemeClr val="accent1"/>
            </a:solidFill>
          </a:ln>
        </p:spPr>
        <p:txBody>
          <a:bodyPr wrap="square">
            <a:spAutoFit/>
          </a:bodyPr>
          <a:lstStyle/>
          <a:p>
            <a:pPr algn="just"/>
            <a:r>
              <a:rPr lang="ru-RU" sz="2800" dirty="0">
                <a:latin typeface="Times New Roman" panose="02020603050405020304" pitchFamily="18" charset="0"/>
                <a:cs typeface="Times New Roman" panose="02020603050405020304" pitchFamily="18" charset="0"/>
              </a:rPr>
              <a:t>Закон Российской Федерации от 26.12.2024 № 496-ФЗ «О внесении изменений в Закон Российской Федерации «О ветеринарии» и статью 2 Федерального закона «О внесении» изменений в статью 14 Закона Российской Федерации «О ветеринарии» </a:t>
            </a:r>
            <a:endParaRPr lang="ru-RU" sz="2800" dirty="0"/>
          </a:p>
        </p:txBody>
      </p:sp>
      <p:grpSp>
        <p:nvGrpSpPr>
          <p:cNvPr id="12" name="object 15"/>
          <p:cNvGrpSpPr/>
          <p:nvPr/>
        </p:nvGrpSpPr>
        <p:grpSpPr>
          <a:xfrm>
            <a:off x="771003" y="2699240"/>
            <a:ext cx="335280" cy="335280"/>
            <a:chOff x="1162409" y="6190354"/>
            <a:chExt cx="335280" cy="335280"/>
          </a:xfrm>
        </p:grpSpPr>
        <p:sp>
          <p:nvSpPr>
            <p:cNvPr id="13" name="object 16"/>
            <p:cNvSpPr/>
            <p:nvPr/>
          </p:nvSpPr>
          <p:spPr>
            <a:xfrm>
              <a:off x="1214764" y="6242709"/>
              <a:ext cx="230504" cy="230504"/>
            </a:xfrm>
            <a:custGeom>
              <a:avLst/>
              <a:gdLst/>
              <a:ahLst/>
              <a:cxnLst/>
              <a:rect l="l" t="t" r="r" b="b"/>
              <a:pathLst>
                <a:path w="230505" h="230504">
                  <a:moveTo>
                    <a:pt x="115181" y="0"/>
                  </a:moveTo>
                  <a:lnTo>
                    <a:pt x="160015" y="9051"/>
                  </a:lnTo>
                  <a:lnTo>
                    <a:pt x="196627" y="33735"/>
                  </a:lnTo>
                  <a:lnTo>
                    <a:pt x="221311" y="70347"/>
                  </a:lnTo>
                  <a:lnTo>
                    <a:pt x="230362" y="115180"/>
                  </a:lnTo>
                  <a:lnTo>
                    <a:pt x="221311" y="160014"/>
                  </a:lnTo>
                  <a:lnTo>
                    <a:pt x="196627" y="196626"/>
                  </a:lnTo>
                  <a:lnTo>
                    <a:pt x="160015" y="221310"/>
                  </a:lnTo>
                  <a:lnTo>
                    <a:pt x="115181" y="230361"/>
                  </a:lnTo>
                  <a:lnTo>
                    <a:pt x="70348" y="221310"/>
                  </a:lnTo>
                  <a:lnTo>
                    <a:pt x="33736" y="196626"/>
                  </a:lnTo>
                  <a:lnTo>
                    <a:pt x="9051" y="160014"/>
                  </a:lnTo>
                  <a:lnTo>
                    <a:pt x="0" y="115180"/>
                  </a:lnTo>
                  <a:lnTo>
                    <a:pt x="9051" y="70347"/>
                  </a:lnTo>
                  <a:lnTo>
                    <a:pt x="33736" y="33735"/>
                  </a:lnTo>
                  <a:lnTo>
                    <a:pt x="70348" y="9051"/>
                  </a:lnTo>
                  <a:lnTo>
                    <a:pt x="115181" y="0"/>
                  </a:lnTo>
                  <a:close/>
                </a:path>
              </a:pathLst>
            </a:custGeom>
            <a:ln w="104709">
              <a:solidFill>
                <a:srgbClr val="FFFFFF"/>
              </a:solidFill>
            </a:ln>
          </p:spPr>
          <p:txBody>
            <a:bodyPr wrap="square" lIns="0" tIns="0" rIns="0" bIns="0" rtlCol="0"/>
            <a:lstStyle/>
            <a:p>
              <a:endParaRPr/>
            </a:p>
          </p:txBody>
        </p:sp>
        <p:pic>
          <p:nvPicPr>
            <p:cNvPr id="14" name="object 17"/>
            <p:cNvPicPr/>
            <p:nvPr/>
          </p:nvPicPr>
          <p:blipFill>
            <a:blip r:embed="rId2" cstate="print"/>
            <a:stretch>
              <a:fillRect/>
            </a:stretch>
          </p:blipFill>
          <p:spPr>
            <a:xfrm>
              <a:off x="1214764" y="6242709"/>
              <a:ext cx="230362" cy="230361"/>
            </a:xfrm>
            <a:prstGeom prst="rect">
              <a:avLst/>
            </a:prstGeom>
          </p:spPr>
        </p:pic>
      </p:grpSp>
      <p:grpSp>
        <p:nvGrpSpPr>
          <p:cNvPr id="15" name="object 15"/>
          <p:cNvGrpSpPr/>
          <p:nvPr/>
        </p:nvGrpSpPr>
        <p:grpSpPr>
          <a:xfrm>
            <a:off x="816505" y="4367062"/>
            <a:ext cx="335280" cy="335280"/>
            <a:chOff x="1162409" y="6190354"/>
            <a:chExt cx="335280" cy="335280"/>
          </a:xfrm>
        </p:grpSpPr>
        <p:sp>
          <p:nvSpPr>
            <p:cNvPr id="16" name="object 16"/>
            <p:cNvSpPr/>
            <p:nvPr/>
          </p:nvSpPr>
          <p:spPr>
            <a:xfrm>
              <a:off x="1214764" y="6242709"/>
              <a:ext cx="230504" cy="230504"/>
            </a:xfrm>
            <a:custGeom>
              <a:avLst/>
              <a:gdLst/>
              <a:ahLst/>
              <a:cxnLst/>
              <a:rect l="l" t="t" r="r" b="b"/>
              <a:pathLst>
                <a:path w="230505" h="230504">
                  <a:moveTo>
                    <a:pt x="115181" y="0"/>
                  </a:moveTo>
                  <a:lnTo>
                    <a:pt x="160015" y="9051"/>
                  </a:lnTo>
                  <a:lnTo>
                    <a:pt x="196627" y="33735"/>
                  </a:lnTo>
                  <a:lnTo>
                    <a:pt x="221311" y="70347"/>
                  </a:lnTo>
                  <a:lnTo>
                    <a:pt x="230362" y="115180"/>
                  </a:lnTo>
                  <a:lnTo>
                    <a:pt x="221311" y="160014"/>
                  </a:lnTo>
                  <a:lnTo>
                    <a:pt x="196627" y="196626"/>
                  </a:lnTo>
                  <a:lnTo>
                    <a:pt x="160015" y="221310"/>
                  </a:lnTo>
                  <a:lnTo>
                    <a:pt x="115181" y="230361"/>
                  </a:lnTo>
                  <a:lnTo>
                    <a:pt x="70348" y="221310"/>
                  </a:lnTo>
                  <a:lnTo>
                    <a:pt x="33736" y="196626"/>
                  </a:lnTo>
                  <a:lnTo>
                    <a:pt x="9051" y="160014"/>
                  </a:lnTo>
                  <a:lnTo>
                    <a:pt x="0" y="115180"/>
                  </a:lnTo>
                  <a:lnTo>
                    <a:pt x="9051" y="70347"/>
                  </a:lnTo>
                  <a:lnTo>
                    <a:pt x="33736" y="33735"/>
                  </a:lnTo>
                  <a:lnTo>
                    <a:pt x="70348" y="9051"/>
                  </a:lnTo>
                  <a:lnTo>
                    <a:pt x="115181" y="0"/>
                  </a:lnTo>
                  <a:close/>
                </a:path>
              </a:pathLst>
            </a:custGeom>
            <a:ln w="104709">
              <a:solidFill>
                <a:srgbClr val="FFFFFF"/>
              </a:solidFill>
            </a:ln>
          </p:spPr>
          <p:txBody>
            <a:bodyPr wrap="square" lIns="0" tIns="0" rIns="0" bIns="0" rtlCol="0"/>
            <a:lstStyle/>
            <a:p>
              <a:endParaRPr/>
            </a:p>
          </p:txBody>
        </p:sp>
        <p:pic>
          <p:nvPicPr>
            <p:cNvPr id="17" name="object 17"/>
            <p:cNvPicPr/>
            <p:nvPr/>
          </p:nvPicPr>
          <p:blipFill>
            <a:blip r:embed="rId2" cstate="print"/>
            <a:stretch>
              <a:fillRect/>
            </a:stretch>
          </p:blipFill>
          <p:spPr>
            <a:xfrm>
              <a:off x="1214764" y="6242709"/>
              <a:ext cx="230362" cy="230361"/>
            </a:xfrm>
            <a:prstGeom prst="rect">
              <a:avLst/>
            </a:prstGeom>
          </p:spPr>
        </p:pic>
      </p:grpSp>
      <p:grpSp>
        <p:nvGrpSpPr>
          <p:cNvPr id="18" name="object 15"/>
          <p:cNvGrpSpPr/>
          <p:nvPr/>
        </p:nvGrpSpPr>
        <p:grpSpPr>
          <a:xfrm>
            <a:off x="771107" y="6381908"/>
            <a:ext cx="335280" cy="335280"/>
            <a:chOff x="1162409" y="6190354"/>
            <a:chExt cx="335280" cy="335280"/>
          </a:xfrm>
        </p:grpSpPr>
        <p:sp>
          <p:nvSpPr>
            <p:cNvPr id="19" name="object 16"/>
            <p:cNvSpPr/>
            <p:nvPr/>
          </p:nvSpPr>
          <p:spPr>
            <a:xfrm>
              <a:off x="1214764" y="6242709"/>
              <a:ext cx="230504" cy="230504"/>
            </a:xfrm>
            <a:custGeom>
              <a:avLst/>
              <a:gdLst/>
              <a:ahLst/>
              <a:cxnLst/>
              <a:rect l="l" t="t" r="r" b="b"/>
              <a:pathLst>
                <a:path w="230505" h="230504">
                  <a:moveTo>
                    <a:pt x="115181" y="0"/>
                  </a:moveTo>
                  <a:lnTo>
                    <a:pt x="160015" y="9051"/>
                  </a:lnTo>
                  <a:lnTo>
                    <a:pt x="196627" y="33735"/>
                  </a:lnTo>
                  <a:lnTo>
                    <a:pt x="221311" y="70347"/>
                  </a:lnTo>
                  <a:lnTo>
                    <a:pt x="230362" y="115180"/>
                  </a:lnTo>
                  <a:lnTo>
                    <a:pt x="221311" y="160014"/>
                  </a:lnTo>
                  <a:lnTo>
                    <a:pt x="196627" y="196626"/>
                  </a:lnTo>
                  <a:lnTo>
                    <a:pt x="160015" y="221310"/>
                  </a:lnTo>
                  <a:lnTo>
                    <a:pt x="115181" y="230361"/>
                  </a:lnTo>
                  <a:lnTo>
                    <a:pt x="70348" y="221310"/>
                  </a:lnTo>
                  <a:lnTo>
                    <a:pt x="33736" y="196626"/>
                  </a:lnTo>
                  <a:lnTo>
                    <a:pt x="9051" y="160014"/>
                  </a:lnTo>
                  <a:lnTo>
                    <a:pt x="0" y="115180"/>
                  </a:lnTo>
                  <a:lnTo>
                    <a:pt x="9051" y="70347"/>
                  </a:lnTo>
                  <a:lnTo>
                    <a:pt x="33736" y="33735"/>
                  </a:lnTo>
                  <a:lnTo>
                    <a:pt x="70348" y="9051"/>
                  </a:lnTo>
                  <a:lnTo>
                    <a:pt x="115181" y="0"/>
                  </a:lnTo>
                  <a:close/>
                </a:path>
              </a:pathLst>
            </a:custGeom>
            <a:ln w="104709">
              <a:solidFill>
                <a:srgbClr val="FFFFFF"/>
              </a:solidFill>
            </a:ln>
          </p:spPr>
          <p:txBody>
            <a:bodyPr wrap="square" lIns="0" tIns="0" rIns="0" bIns="0" rtlCol="0"/>
            <a:lstStyle/>
            <a:p>
              <a:endParaRPr/>
            </a:p>
          </p:txBody>
        </p:sp>
        <p:pic>
          <p:nvPicPr>
            <p:cNvPr id="20" name="object 17"/>
            <p:cNvPicPr/>
            <p:nvPr/>
          </p:nvPicPr>
          <p:blipFill>
            <a:blip r:embed="rId2" cstate="print"/>
            <a:stretch>
              <a:fillRect/>
            </a:stretch>
          </p:blipFill>
          <p:spPr>
            <a:xfrm>
              <a:off x="1214764" y="6242709"/>
              <a:ext cx="230362" cy="230361"/>
            </a:xfrm>
            <a:prstGeom prst="rect">
              <a:avLst/>
            </a:prstGeom>
          </p:spPr>
        </p:pic>
      </p:grpSp>
      <p:grpSp>
        <p:nvGrpSpPr>
          <p:cNvPr id="21" name="object 15"/>
          <p:cNvGrpSpPr/>
          <p:nvPr/>
        </p:nvGrpSpPr>
        <p:grpSpPr>
          <a:xfrm>
            <a:off x="816609" y="8456902"/>
            <a:ext cx="335280" cy="335280"/>
            <a:chOff x="1162409" y="6190354"/>
            <a:chExt cx="335280" cy="335280"/>
          </a:xfrm>
        </p:grpSpPr>
        <p:sp>
          <p:nvSpPr>
            <p:cNvPr id="22" name="object 16"/>
            <p:cNvSpPr/>
            <p:nvPr/>
          </p:nvSpPr>
          <p:spPr>
            <a:xfrm>
              <a:off x="1214764" y="6242709"/>
              <a:ext cx="230504" cy="230504"/>
            </a:xfrm>
            <a:custGeom>
              <a:avLst/>
              <a:gdLst/>
              <a:ahLst/>
              <a:cxnLst/>
              <a:rect l="l" t="t" r="r" b="b"/>
              <a:pathLst>
                <a:path w="230505" h="230504">
                  <a:moveTo>
                    <a:pt x="115181" y="0"/>
                  </a:moveTo>
                  <a:lnTo>
                    <a:pt x="160015" y="9051"/>
                  </a:lnTo>
                  <a:lnTo>
                    <a:pt x="196627" y="33735"/>
                  </a:lnTo>
                  <a:lnTo>
                    <a:pt x="221311" y="70347"/>
                  </a:lnTo>
                  <a:lnTo>
                    <a:pt x="230362" y="115180"/>
                  </a:lnTo>
                  <a:lnTo>
                    <a:pt x="221311" y="160014"/>
                  </a:lnTo>
                  <a:lnTo>
                    <a:pt x="196627" y="196626"/>
                  </a:lnTo>
                  <a:lnTo>
                    <a:pt x="160015" y="221310"/>
                  </a:lnTo>
                  <a:lnTo>
                    <a:pt x="115181" y="230361"/>
                  </a:lnTo>
                  <a:lnTo>
                    <a:pt x="70348" y="221310"/>
                  </a:lnTo>
                  <a:lnTo>
                    <a:pt x="33736" y="196626"/>
                  </a:lnTo>
                  <a:lnTo>
                    <a:pt x="9051" y="160014"/>
                  </a:lnTo>
                  <a:lnTo>
                    <a:pt x="0" y="115180"/>
                  </a:lnTo>
                  <a:lnTo>
                    <a:pt x="9051" y="70347"/>
                  </a:lnTo>
                  <a:lnTo>
                    <a:pt x="33736" y="33735"/>
                  </a:lnTo>
                  <a:lnTo>
                    <a:pt x="70348" y="9051"/>
                  </a:lnTo>
                  <a:lnTo>
                    <a:pt x="115181" y="0"/>
                  </a:lnTo>
                  <a:close/>
                </a:path>
              </a:pathLst>
            </a:custGeom>
            <a:ln w="104709">
              <a:solidFill>
                <a:srgbClr val="FFFFFF"/>
              </a:solidFill>
            </a:ln>
          </p:spPr>
          <p:txBody>
            <a:bodyPr wrap="square" lIns="0" tIns="0" rIns="0" bIns="0" rtlCol="0"/>
            <a:lstStyle/>
            <a:p>
              <a:endParaRPr/>
            </a:p>
          </p:txBody>
        </p:sp>
        <p:pic>
          <p:nvPicPr>
            <p:cNvPr id="23" name="object 17"/>
            <p:cNvPicPr/>
            <p:nvPr/>
          </p:nvPicPr>
          <p:blipFill>
            <a:blip r:embed="rId2" cstate="print"/>
            <a:stretch>
              <a:fillRect/>
            </a:stretch>
          </p:blipFill>
          <p:spPr>
            <a:xfrm>
              <a:off x="1214764" y="6242709"/>
              <a:ext cx="230362" cy="230361"/>
            </a:xfrm>
            <a:prstGeom prst="rect">
              <a:avLst/>
            </a:prstGeom>
          </p:spPr>
        </p:pic>
      </p:grpSp>
    </p:spTree>
    <p:extLst>
      <p:ext uri="{BB962C8B-B14F-4D97-AF65-F5344CB8AC3E}">
        <p14:creationId xmlns:p14="http://schemas.microsoft.com/office/powerpoint/2010/main" val="1295591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450850" y="1235075"/>
            <a:ext cx="19126200" cy="8125301"/>
          </a:xfrm>
          <a:prstGeom prst="rect">
            <a:avLst/>
          </a:prstGeom>
          <a:ln>
            <a:solidFill>
              <a:schemeClr val="accent1"/>
            </a:solidFill>
          </a:ln>
        </p:spPr>
        <p:txBody>
          <a:bodyPr wrap="square">
            <a:spAutoFit/>
          </a:bodyPr>
          <a:lstStyle/>
          <a:p>
            <a:pPr marL="342900" indent="-342900" algn="just">
              <a:buClr>
                <a:srgbClr val="C00000"/>
              </a:buClr>
              <a:buFont typeface="Wingdings" panose="05000000000000000000" pitchFamily="2" charset="2"/>
              <a:buChar char="q"/>
            </a:pPr>
            <a:r>
              <a:rPr lang="ru-RU" sz="2800" dirty="0">
                <a:latin typeface="Times New Roman" panose="02020603050405020304" pitchFamily="18" charset="0"/>
                <a:cs typeface="Times New Roman" panose="02020603050405020304" pitchFamily="18" charset="0"/>
              </a:rPr>
              <a:t>Для учета животных владельцы животных в течение </a:t>
            </a:r>
            <a:r>
              <a:rPr lang="ru-RU" sz="2800" b="1" dirty="0">
                <a:solidFill>
                  <a:srgbClr val="C00000"/>
                </a:solidFill>
                <a:latin typeface="Times New Roman" panose="02020603050405020304" pitchFamily="18" charset="0"/>
                <a:cs typeface="Times New Roman" panose="02020603050405020304" pitchFamily="18" charset="0"/>
              </a:rPr>
              <a:t>5</a:t>
            </a:r>
            <a:r>
              <a:rPr lang="ru-RU" sz="2800" dirty="0">
                <a:latin typeface="Times New Roman" panose="02020603050405020304" pitchFamily="18" charset="0"/>
                <a:cs typeface="Times New Roman" panose="02020603050405020304" pitchFamily="18" charset="0"/>
              </a:rPr>
              <a:t> рабочих дней со дня маркирования животных, за исключением пчел, не позднее </a:t>
            </a:r>
            <a:r>
              <a:rPr lang="ru-RU" sz="2800" b="1" dirty="0">
                <a:solidFill>
                  <a:srgbClr val="C00000"/>
                </a:solidFill>
                <a:latin typeface="Times New Roman" panose="02020603050405020304" pitchFamily="18" charset="0"/>
                <a:cs typeface="Times New Roman" panose="02020603050405020304" pitchFamily="18" charset="0"/>
              </a:rPr>
              <a:t>30</a:t>
            </a:r>
            <a:r>
              <a:rPr lang="ru-RU" sz="2800" dirty="0">
                <a:latin typeface="Times New Roman" panose="02020603050405020304" pitchFamily="18" charset="0"/>
                <a:cs typeface="Times New Roman" panose="02020603050405020304" pitchFamily="18" charset="0"/>
              </a:rPr>
              <a:t> сентября календарного года, в котором произошло маркирования пчел, предоставляют лицам, осуществляющим учет животных все необходимые </a:t>
            </a:r>
            <a:r>
              <a:rPr lang="ru-RU" sz="2800" dirty="0" smtClean="0">
                <a:latin typeface="Times New Roman" panose="02020603050405020304" pitchFamily="18" charset="0"/>
                <a:cs typeface="Times New Roman" panose="02020603050405020304" pitchFamily="18" charset="0"/>
              </a:rPr>
              <a:t>сведения</a:t>
            </a:r>
          </a:p>
          <a:p>
            <a:pPr algn="just"/>
            <a:endParaRPr lang="ru-RU" sz="2800" dirty="0">
              <a:latin typeface="Times New Roman" panose="02020603050405020304" pitchFamily="18" charset="0"/>
              <a:cs typeface="Times New Roman" panose="02020603050405020304" pitchFamily="18" charset="0"/>
            </a:endParaRPr>
          </a:p>
          <a:p>
            <a:pPr marL="342900" indent="-342900" algn="just">
              <a:buClr>
                <a:srgbClr val="C00000"/>
              </a:buClr>
              <a:buFont typeface="Wingdings" panose="05000000000000000000" pitchFamily="2" charset="2"/>
              <a:buChar char="q"/>
            </a:pPr>
            <a:r>
              <a:rPr lang="ru-RU" sz="2800" dirty="0">
                <a:latin typeface="Times New Roman" panose="02020603050405020304" pitchFamily="18" charset="0"/>
                <a:cs typeface="Times New Roman" panose="02020603050405020304" pitchFamily="18" charset="0"/>
              </a:rPr>
              <a:t>В случае изменения сведений, необходимых для учета животного (группы животных) и представленных владельцем животного (группы животных), владелец животного (группы животных) представляет специалисту в области ветеринарии информацию об изменении таких сведений в течение </a:t>
            </a:r>
            <a:r>
              <a:rPr lang="ru-RU" sz="2800" b="1" dirty="0">
                <a:solidFill>
                  <a:srgbClr val="C00000"/>
                </a:solidFill>
                <a:latin typeface="Times New Roman" panose="02020603050405020304" pitchFamily="18" charset="0"/>
                <a:cs typeface="Times New Roman" panose="02020603050405020304" pitchFamily="18" charset="0"/>
              </a:rPr>
              <a:t>5</a:t>
            </a:r>
            <a:r>
              <a:rPr lang="ru-RU" sz="2800" dirty="0">
                <a:solidFill>
                  <a:srgbClr val="C00000"/>
                </a:solidFill>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рабочих дней, владелец пчел не позднее </a:t>
            </a:r>
            <a:r>
              <a:rPr lang="ru-RU" sz="2800" b="1" dirty="0">
                <a:solidFill>
                  <a:srgbClr val="C00000"/>
                </a:solidFill>
                <a:latin typeface="Times New Roman" panose="02020603050405020304" pitchFamily="18" charset="0"/>
                <a:cs typeface="Times New Roman" panose="02020603050405020304" pitchFamily="18" charset="0"/>
              </a:rPr>
              <a:t>30</a:t>
            </a:r>
            <a:r>
              <a:rPr lang="ru-RU" sz="2800" dirty="0">
                <a:latin typeface="Times New Roman" panose="02020603050405020304" pitchFamily="18" charset="0"/>
                <a:cs typeface="Times New Roman" panose="02020603050405020304" pitchFamily="18" charset="0"/>
              </a:rPr>
              <a:t>  сентября календарного года</a:t>
            </a:r>
            <a:r>
              <a:rPr lang="ru-RU" sz="2800" dirty="0" smtClean="0">
                <a:latin typeface="Times New Roman" panose="02020603050405020304" pitchFamily="18" charset="0"/>
                <a:cs typeface="Times New Roman" panose="02020603050405020304" pitchFamily="18" charset="0"/>
              </a:rPr>
              <a:t>.</a:t>
            </a:r>
            <a:r>
              <a:rPr lang="ru-RU" sz="2800" dirty="0">
                <a:latin typeface="Times New Roman" panose="02020603050405020304" pitchFamily="18" charset="0"/>
                <a:cs typeface="Times New Roman" panose="02020603050405020304" pitchFamily="18" charset="0"/>
              </a:rPr>
              <a:t> </a:t>
            </a:r>
            <a:endParaRPr lang="ru-RU" sz="2800" dirty="0" smtClean="0">
              <a:latin typeface="Times New Roman" panose="02020603050405020304" pitchFamily="18" charset="0"/>
              <a:cs typeface="Times New Roman" panose="02020603050405020304" pitchFamily="18" charset="0"/>
            </a:endParaRPr>
          </a:p>
          <a:p>
            <a:pPr algn="just"/>
            <a:endParaRPr lang="ru-RU" sz="2800" dirty="0">
              <a:latin typeface="Times New Roman" panose="02020603050405020304" pitchFamily="18" charset="0"/>
              <a:cs typeface="Times New Roman" panose="02020603050405020304" pitchFamily="18" charset="0"/>
            </a:endParaRPr>
          </a:p>
          <a:p>
            <a:pPr marL="342900" indent="-342900" algn="just">
              <a:buClr>
                <a:srgbClr val="C00000"/>
              </a:buClr>
              <a:buFont typeface="Wingdings" panose="05000000000000000000" pitchFamily="2" charset="2"/>
              <a:buChar char="q"/>
            </a:pPr>
            <a:r>
              <a:rPr lang="ru-RU" sz="2800" dirty="0" smtClean="0">
                <a:latin typeface="Times New Roman" panose="02020603050405020304" pitchFamily="18" charset="0"/>
                <a:cs typeface="Times New Roman" panose="02020603050405020304" pitchFamily="18" charset="0"/>
              </a:rPr>
              <a:t>Учет </a:t>
            </a:r>
            <a:r>
              <a:rPr lang="ru-RU" sz="2800" dirty="0">
                <a:latin typeface="Times New Roman" panose="02020603050405020304" pitchFamily="18" charset="0"/>
                <a:cs typeface="Times New Roman" panose="02020603050405020304" pitchFamily="18" charset="0"/>
              </a:rPr>
              <a:t>животных осуществляется безвозмездно специалистами в области ветеринарии, являющимися уполномоченными лицами органов и организаций, входящих в систему Государственной ветеринарной службы Российской Федерации, или </a:t>
            </a:r>
            <a:r>
              <a:rPr lang="ru-RU" sz="2800" dirty="0" smtClean="0">
                <a:latin typeface="Times New Roman" panose="02020603050405020304" pitchFamily="18" charset="0"/>
                <a:cs typeface="Times New Roman" panose="02020603050405020304" pitchFamily="18" charset="0"/>
              </a:rPr>
              <a:t>специалистами в </a:t>
            </a:r>
            <a:r>
              <a:rPr lang="ru-RU" sz="2800" dirty="0">
                <a:latin typeface="Times New Roman" panose="02020603050405020304" pitchFamily="18" charset="0"/>
                <a:cs typeface="Times New Roman" panose="02020603050405020304" pitchFamily="18" charset="0"/>
              </a:rPr>
              <a:t>области </a:t>
            </a:r>
            <a:r>
              <a:rPr lang="ru-RU" sz="2800" dirty="0" smtClean="0">
                <a:latin typeface="Times New Roman" panose="02020603050405020304" pitchFamily="18" charset="0"/>
                <a:cs typeface="Times New Roman" panose="02020603050405020304" pitchFamily="18" charset="0"/>
              </a:rPr>
              <a:t>ветеринарии</a:t>
            </a:r>
          </a:p>
          <a:p>
            <a:pPr algn="just"/>
            <a:endParaRPr lang="ru-RU" sz="2800" dirty="0">
              <a:latin typeface="Times New Roman" panose="02020603050405020304" pitchFamily="18" charset="0"/>
              <a:cs typeface="Times New Roman" panose="02020603050405020304" pitchFamily="18" charset="0"/>
            </a:endParaRPr>
          </a:p>
          <a:p>
            <a:pPr marL="342900" indent="-342900" algn="just">
              <a:buClr>
                <a:srgbClr val="C00000"/>
              </a:buClr>
              <a:buFont typeface="Wingdings" panose="05000000000000000000" pitchFamily="2" charset="2"/>
              <a:buChar char="q"/>
            </a:pPr>
            <a:r>
              <a:rPr lang="ru-RU" sz="2800" dirty="0" smtClean="0">
                <a:latin typeface="Times New Roman" panose="02020603050405020304" pitchFamily="18" charset="0"/>
                <a:cs typeface="Times New Roman" panose="02020603050405020304" pitchFamily="18" charset="0"/>
              </a:rPr>
              <a:t>Данные </a:t>
            </a:r>
            <a:r>
              <a:rPr lang="ru-RU" sz="2800" dirty="0">
                <a:latin typeface="Times New Roman" panose="02020603050405020304" pitchFamily="18" charset="0"/>
                <a:cs typeface="Times New Roman" panose="02020603050405020304" pitchFamily="18" charset="0"/>
              </a:rPr>
              <a:t>о проведении лечебных и профилактических мероприятий не подлежат повторному представлению, информация вносится во ФГИС самостоятельно специалистами в области </a:t>
            </a:r>
            <a:r>
              <a:rPr lang="ru-RU" sz="2800" dirty="0" smtClean="0">
                <a:latin typeface="Times New Roman" panose="02020603050405020304" pitchFamily="18" charset="0"/>
                <a:cs typeface="Times New Roman" panose="02020603050405020304" pitchFamily="18" charset="0"/>
              </a:rPr>
              <a:t>ветеринарии</a:t>
            </a:r>
          </a:p>
          <a:p>
            <a:pPr algn="just"/>
            <a:endParaRPr lang="ru-RU" sz="2800" dirty="0">
              <a:latin typeface="Times New Roman" panose="02020603050405020304" pitchFamily="18" charset="0"/>
              <a:cs typeface="Times New Roman" panose="02020603050405020304" pitchFamily="18" charset="0"/>
            </a:endParaRPr>
          </a:p>
          <a:p>
            <a:pPr marL="342900" indent="-342900" algn="just">
              <a:buClr>
                <a:srgbClr val="C00000"/>
              </a:buClr>
              <a:buFont typeface="Wingdings" panose="05000000000000000000" pitchFamily="2" charset="2"/>
              <a:buChar char="q"/>
            </a:pPr>
            <a:r>
              <a:rPr lang="ru-RU" sz="2800" dirty="0">
                <a:latin typeface="Times New Roman" panose="02020603050405020304" pitchFamily="18" charset="0"/>
                <a:cs typeface="Times New Roman" panose="02020603050405020304" pitchFamily="18" charset="0"/>
              </a:rPr>
              <a:t>Специалист в области ветеринарии представляет указанную информацию </a:t>
            </a:r>
            <a:r>
              <a:rPr lang="ru-RU" sz="2800" dirty="0" smtClean="0">
                <a:latin typeface="Times New Roman" panose="02020603050405020304" pitchFamily="18" charset="0"/>
                <a:cs typeface="Times New Roman" panose="02020603050405020304" pitchFamily="18" charset="0"/>
              </a:rPr>
              <a:t>в </a:t>
            </a:r>
            <a:r>
              <a:rPr lang="ru-RU" sz="2800" dirty="0">
                <a:latin typeface="Times New Roman" panose="02020603050405020304" pitchFamily="18" charset="0"/>
                <a:cs typeface="Times New Roman" panose="02020603050405020304" pitchFamily="18" charset="0"/>
              </a:rPr>
              <a:t>информационную систему в области ветеринарии </a:t>
            </a:r>
            <a:r>
              <a:rPr lang="ru-RU" sz="2800" b="1" dirty="0">
                <a:solidFill>
                  <a:srgbClr val="C00000"/>
                </a:solidFill>
                <a:latin typeface="Times New Roman" panose="02020603050405020304" pitchFamily="18" charset="0"/>
                <a:cs typeface="Times New Roman" panose="02020603050405020304" pitchFamily="18" charset="0"/>
              </a:rPr>
              <a:t>в течение 3 рабочих дней </a:t>
            </a:r>
            <a:r>
              <a:rPr lang="ru-RU" sz="2800" dirty="0">
                <a:latin typeface="Times New Roman" panose="02020603050405020304" pitchFamily="18" charset="0"/>
                <a:cs typeface="Times New Roman" panose="02020603050405020304" pitchFamily="18" charset="0"/>
              </a:rPr>
              <a:t>с даты ее поступления.</a:t>
            </a:r>
          </a:p>
          <a:p>
            <a:pPr algn="just"/>
            <a:endParaRPr lang="ru-RU" dirty="0">
              <a:latin typeface="Sylfaen" panose="010A0502050306030303" pitchFamily="18" charset="0"/>
            </a:endParaRPr>
          </a:p>
        </p:txBody>
      </p:sp>
      <p:grpSp>
        <p:nvGrpSpPr>
          <p:cNvPr id="3" name="object 18"/>
          <p:cNvGrpSpPr/>
          <p:nvPr/>
        </p:nvGrpSpPr>
        <p:grpSpPr>
          <a:xfrm>
            <a:off x="0" y="8145"/>
            <a:ext cx="20104100" cy="149225"/>
            <a:chOff x="-3" y="0"/>
            <a:chExt cx="20104100" cy="149225"/>
          </a:xfrm>
        </p:grpSpPr>
        <p:sp>
          <p:nvSpPr>
            <p:cNvPr id="4" name="object 19"/>
            <p:cNvSpPr/>
            <p:nvPr/>
          </p:nvSpPr>
          <p:spPr>
            <a:xfrm>
              <a:off x="6701361" y="0"/>
              <a:ext cx="6701790" cy="149225"/>
            </a:xfrm>
            <a:custGeom>
              <a:avLst/>
              <a:gdLst/>
              <a:ahLst/>
              <a:cxnLst/>
              <a:rect l="l" t="t" r="r" b="b"/>
              <a:pathLst>
                <a:path w="6701790" h="149225">
                  <a:moveTo>
                    <a:pt x="6701364" y="0"/>
                  </a:moveTo>
                  <a:lnTo>
                    <a:pt x="0" y="0"/>
                  </a:lnTo>
                  <a:lnTo>
                    <a:pt x="0" y="148902"/>
                  </a:lnTo>
                  <a:lnTo>
                    <a:pt x="6701364" y="148902"/>
                  </a:lnTo>
                  <a:lnTo>
                    <a:pt x="6701364" y="0"/>
                  </a:lnTo>
                  <a:close/>
                </a:path>
              </a:pathLst>
            </a:custGeom>
            <a:solidFill>
              <a:srgbClr val="FF0000"/>
            </a:solidFill>
          </p:spPr>
          <p:txBody>
            <a:bodyPr wrap="square" lIns="0" tIns="0" rIns="0" bIns="0" rtlCol="0"/>
            <a:lstStyle/>
            <a:p>
              <a:endParaRPr/>
            </a:p>
          </p:txBody>
        </p:sp>
        <p:sp>
          <p:nvSpPr>
            <p:cNvPr id="5" name="object 20"/>
            <p:cNvSpPr/>
            <p:nvPr/>
          </p:nvSpPr>
          <p:spPr>
            <a:xfrm>
              <a:off x="-3" y="0"/>
              <a:ext cx="6701790" cy="149225"/>
            </a:xfrm>
            <a:custGeom>
              <a:avLst/>
              <a:gdLst/>
              <a:ahLst/>
              <a:cxnLst/>
              <a:rect l="l" t="t" r="r" b="b"/>
              <a:pathLst>
                <a:path w="6701790" h="149225">
                  <a:moveTo>
                    <a:pt x="6701364" y="0"/>
                  </a:moveTo>
                  <a:lnTo>
                    <a:pt x="0" y="0"/>
                  </a:lnTo>
                  <a:lnTo>
                    <a:pt x="0" y="148902"/>
                  </a:lnTo>
                  <a:lnTo>
                    <a:pt x="6701364" y="148902"/>
                  </a:lnTo>
                  <a:lnTo>
                    <a:pt x="6701364" y="0"/>
                  </a:lnTo>
                  <a:close/>
                </a:path>
              </a:pathLst>
            </a:custGeom>
            <a:solidFill>
              <a:srgbClr val="456480"/>
            </a:solidFill>
          </p:spPr>
          <p:txBody>
            <a:bodyPr wrap="square" lIns="0" tIns="0" rIns="0" bIns="0" rtlCol="0"/>
            <a:lstStyle/>
            <a:p>
              <a:endParaRPr/>
            </a:p>
          </p:txBody>
        </p:sp>
        <p:sp>
          <p:nvSpPr>
            <p:cNvPr id="7" name="object 21"/>
            <p:cNvSpPr/>
            <p:nvPr/>
          </p:nvSpPr>
          <p:spPr>
            <a:xfrm>
              <a:off x="13402726" y="0"/>
              <a:ext cx="6701790" cy="149225"/>
            </a:xfrm>
            <a:custGeom>
              <a:avLst/>
              <a:gdLst/>
              <a:ahLst/>
              <a:cxnLst/>
              <a:rect l="l" t="t" r="r" b="b"/>
              <a:pathLst>
                <a:path w="6701790" h="149225">
                  <a:moveTo>
                    <a:pt x="6701364" y="0"/>
                  </a:moveTo>
                  <a:lnTo>
                    <a:pt x="0" y="0"/>
                  </a:lnTo>
                  <a:lnTo>
                    <a:pt x="0" y="148902"/>
                  </a:lnTo>
                  <a:lnTo>
                    <a:pt x="6701364" y="148902"/>
                  </a:lnTo>
                  <a:lnTo>
                    <a:pt x="6701364" y="0"/>
                  </a:lnTo>
                  <a:close/>
                </a:path>
              </a:pathLst>
            </a:custGeom>
            <a:solidFill>
              <a:srgbClr val="E6E7E8"/>
            </a:solidFill>
          </p:spPr>
          <p:txBody>
            <a:bodyPr wrap="square" lIns="0" tIns="0" rIns="0" bIns="0" rtlCol="0"/>
            <a:lstStyle/>
            <a:p>
              <a:endParaRPr/>
            </a:p>
          </p:txBody>
        </p:sp>
      </p:grpSp>
    </p:spTree>
    <p:extLst>
      <p:ext uri="{BB962C8B-B14F-4D97-AF65-F5344CB8AC3E}">
        <p14:creationId xmlns:p14="http://schemas.microsoft.com/office/powerpoint/2010/main" val="1975252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250" y="1539875"/>
            <a:ext cx="19431000" cy="8305800"/>
          </a:xfrm>
          <a:prstGeom prst="rect">
            <a:avLst/>
          </a:prstGeom>
          <a:ln>
            <a:solidFill>
              <a:schemeClr val="accent3">
                <a:lumMod val="75000"/>
              </a:schemeClr>
            </a:solidFill>
          </a:ln>
        </p:spPr>
      </p:pic>
      <p:grpSp>
        <p:nvGrpSpPr>
          <p:cNvPr id="3" name="object 18"/>
          <p:cNvGrpSpPr/>
          <p:nvPr/>
        </p:nvGrpSpPr>
        <p:grpSpPr>
          <a:xfrm>
            <a:off x="0" y="8145"/>
            <a:ext cx="20104100" cy="149225"/>
            <a:chOff x="-3" y="0"/>
            <a:chExt cx="20104100" cy="149225"/>
          </a:xfrm>
        </p:grpSpPr>
        <p:sp>
          <p:nvSpPr>
            <p:cNvPr id="5" name="object 19"/>
            <p:cNvSpPr/>
            <p:nvPr/>
          </p:nvSpPr>
          <p:spPr>
            <a:xfrm>
              <a:off x="6701361" y="0"/>
              <a:ext cx="6701790" cy="149225"/>
            </a:xfrm>
            <a:custGeom>
              <a:avLst/>
              <a:gdLst/>
              <a:ahLst/>
              <a:cxnLst/>
              <a:rect l="l" t="t" r="r" b="b"/>
              <a:pathLst>
                <a:path w="6701790" h="149225">
                  <a:moveTo>
                    <a:pt x="6701364" y="0"/>
                  </a:moveTo>
                  <a:lnTo>
                    <a:pt x="0" y="0"/>
                  </a:lnTo>
                  <a:lnTo>
                    <a:pt x="0" y="148902"/>
                  </a:lnTo>
                  <a:lnTo>
                    <a:pt x="6701364" y="148902"/>
                  </a:lnTo>
                  <a:lnTo>
                    <a:pt x="6701364" y="0"/>
                  </a:lnTo>
                  <a:close/>
                </a:path>
              </a:pathLst>
            </a:custGeom>
            <a:solidFill>
              <a:srgbClr val="FF0000"/>
            </a:solidFill>
          </p:spPr>
          <p:txBody>
            <a:bodyPr wrap="square" lIns="0" tIns="0" rIns="0" bIns="0" rtlCol="0"/>
            <a:lstStyle/>
            <a:p>
              <a:endParaRPr/>
            </a:p>
          </p:txBody>
        </p:sp>
        <p:sp>
          <p:nvSpPr>
            <p:cNvPr id="6" name="object 20"/>
            <p:cNvSpPr/>
            <p:nvPr/>
          </p:nvSpPr>
          <p:spPr>
            <a:xfrm>
              <a:off x="-3" y="0"/>
              <a:ext cx="6701790" cy="149225"/>
            </a:xfrm>
            <a:custGeom>
              <a:avLst/>
              <a:gdLst/>
              <a:ahLst/>
              <a:cxnLst/>
              <a:rect l="l" t="t" r="r" b="b"/>
              <a:pathLst>
                <a:path w="6701790" h="149225">
                  <a:moveTo>
                    <a:pt x="6701364" y="0"/>
                  </a:moveTo>
                  <a:lnTo>
                    <a:pt x="0" y="0"/>
                  </a:lnTo>
                  <a:lnTo>
                    <a:pt x="0" y="148902"/>
                  </a:lnTo>
                  <a:lnTo>
                    <a:pt x="6701364" y="148902"/>
                  </a:lnTo>
                  <a:lnTo>
                    <a:pt x="6701364" y="0"/>
                  </a:lnTo>
                  <a:close/>
                </a:path>
              </a:pathLst>
            </a:custGeom>
            <a:solidFill>
              <a:srgbClr val="456480"/>
            </a:solidFill>
          </p:spPr>
          <p:txBody>
            <a:bodyPr wrap="square" lIns="0" tIns="0" rIns="0" bIns="0" rtlCol="0"/>
            <a:lstStyle/>
            <a:p>
              <a:endParaRPr/>
            </a:p>
          </p:txBody>
        </p:sp>
        <p:sp>
          <p:nvSpPr>
            <p:cNvPr id="7" name="object 21"/>
            <p:cNvSpPr/>
            <p:nvPr/>
          </p:nvSpPr>
          <p:spPr>
            <a:xfrm>
              <a:off x="13402726" y="0"/>
              <a:ext cx="6701790" cy="149225"/>
            </a:xfrm>
            <a:custGeom>
              <a:avLst/>
              <a:gdLst/>
              <a:ahLst/>
              <a:cxnLst/>
              <a:rect l="l" t="t" r="r" b="b"/>
              <a:pathLst>
                <a:path w="6701790" h="149225">
                  <a:moveTo>
                    <a:pt x="6701364" y="0"/>
                  </a:moveTo>
                  <a:lnTo>
                    <a:pt x="0" y="0"/>
                  </a:lnTo>
                  <a:lnTo>
                    <a:pt x="0" y="148902"/>
                  </a:lnTo>
                  <a:lnTo>
                    <a:pt x="6701364" y="148902"/>
                  </a:lnTo>
                  <a:lnTo>
                    <a:pt x="6701364" y="0"/>
                  </a:lnTo>
                  <a:close/>
                </a:path>
              </a:pathLst>
            </a:custGeom>
            <a:solidFill>
              <a:srgbClr val="E6E7E8"/>
            </a:solidFill>
          </p:spPr>
          <p:txBody>
            <a:bodyPr wrap="square" lIns="0" tIns="0" rIns="0" bIns="0" rtlCol="0"/>
            <a:lstStyle/>
            <a:p>
              <a:endParaRPr/>
            </a:p>
          </p:txBody>
        </p:sp>
      </p:grpSp>
      <p:sp>
        <p:nvSpPr>
          <p:cNvPr id="2" name="TextBox 1"/>
          <p:cNvSpPr txBox="1"/>
          <p:nvPr/>
        </p:nvSpPr>
        <p:spPr>
          <a:xfrm>
            <a:off x="984250" y="3902075"/>
            <a:ext cx="6248400" cy="838200"/>
          </a:xfrm>
          <a:prstGeom prst="rect">
            <a:avLst/>
          </a:prstGeom>
          <a:solidFill>
            <a:schemeClr val="bg1"/>
          </a:solidFill>
        </p:spPr>
        <p:txBody>
          <a:bodyPr wrap="square" rtlCol="0">
            <a:spAutoFit/>
          </a:bodyPr>
          <a:lstStyle/>
          <a:p>
            <a:endParaRPr lang="ru-RU" dirty="0"/>
          </a:p>
        </p:txBody>
      </p:sp>
    </p:spTree>
    <p:extLst>
      <p:ext uri="{BB962C8B-B14F-4D97-AF65-F5344CB8AC3E}">
        <p14:creationId xmlns:p14="http://schemas.microsoft.com/office/powerpoint/2010/main" val="2489509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 y="0"/>
            <a:ext cx="20104100" cy="11308715"/>
          </a:xfrm>
          <a:custGeom>
            <a:avLst/>
            <a:gdLst/>
            <a:ahLst/>
            <a:cxnLst/>
            <a:rect l="l" t="t" r="r" b="b"/>
            <a:pathLst>
              <a:path w="20104100" h="11308715">
                <a:moveTo>
                  <a:pt x="20104099" y="0"/>
                </a:moveTo>
                <a:lnTo>
                  <a:pt x="0" y="0"/>
                </a:lnTo>
                <a:lnTo>
                  <a:pt x="0" y="11308561"/>
                </a:lnTo>
                <a:lnTo>
                  <a:pt x="20104099" y="11308561"/>
                </a:lnTo>
                <a:lnTo>
                  <a:pt x="20104099" y="0"/>
                </a:lnTo>
                <a:close/>
              </a:path>
            </a:pathLst>
          </a:custGeom>
          <a:solidFill>
            <a:srgbClr val="FF0000"/>
          </a:solidFill>
        </p:spPr>
        <p:txBody>
          <a:bodyPr wrap="square" lIns="0" tIns="0" rIns="0" bIns="0" rtlCol="0"/>
          <a:lstStyle/>
          <a:p>
            <a:endParaRPr/>
          </a:p>
        </p:txBody>
      </p:sp>
      <p:grpSp>
        <p:nvGrpSpPr>
          <p:cNvPr id="3" name="object 3"/>
          <p:cNvGrpSpPr/>
          <p:nvPr/>
        </p:nvGrpSpPr>
        <p:grpSpPr>
          <a:xfrm>
            <a:off x="-6" y="0"/>
            <a:ext cx="20104665" cy="11308715"/>
            <a:chOff x="-6" y="0"/>
            <a:chExt cx="20104665" cy="11308715"/>
          </a:xfrm>
        </p:grpSpPr>
        <p:sp>
          <p:nvSpPr>
            <p:cNvPr id="4" name="object 4"/>
            <p:cNvSpPr/>
            <p:nvPr/>
          </p:nvSpPr>
          <p:spPr>
            <a:xfrm>
              <a:off x="12504773" y="53532"/>
              <a:ext cx="7599680" cy="9666605"/>
            </a:xfrm>
            <a:custGeom>
              <a:avLst/>
              <a:gdLst/>
              <a:ahLst/>
              <a:cxnLst/>
              <a:rect l="l" t="t" r="r" b="b"/>
              <a:pathLst>
                <a:path w="7599680" h="9666605">
                  <a:moveTo>
                    <a:pt x="7599321" y="0"/>
                  </a:moveTo>
                  <a:lnTo>
                    <a:pt x="0" y="7599320"/>
                  </a:lnTo>
                  <a:lnTo>
                    <a:pt x="2066763" y="9666080"/>
                  </a:lnTo>
                  <a:lnTo>
                    <a:pt x="7599321" y="4133522"/>
                  </a:lnTo>
                  <a:lnTo>
                    <a:pt x="7599321" y="0"/>
                  </a:lnTo>
                  <a:close/>
                </a:path>
              </a:pathLst>
            </a:custGeom>
            <a:solidFill>
              <a:srgbClr val="FFFFFF"/>
            </a:solidFill>
          </p:spPr>
          <p:txBody>
            <a:bodyPr wrap="square" lIns="0" tIns="0" rIns="0" bIns="0" rtlCol="0"/>
            <a:lstStyle/>
            <a:p>
              <a:endParaRPr/>
            </a:p>
          </p:txBody>
        </p:sp>
        <p:sp>
          <p:nvSpPr>
            <p:cNvPr id="5" name="object 5"/>
            <p:cNvSpPr/>
            <p:nvPr/>
          </p:nvSpPr>
          <p:spPr>
            <a:xfrm>
              <a:off x="13566064" y="2372332"/>
              <a:ext cx="6538595" cy="5610225"/>
            </a:xfrm>
            <a:custGeom>
              <a:avLst/>
              <a:gdLst/>
              <a:ahLst/>
              <a:cxnLst/>
              <a:rect l="l" t="t" r="r" b="b"/>
              <a:pathLst>
                <a:path w="6538594" h="5610225">
                  <a:moveTo>
                    <a:pt x="1258824" y="5227599"/>
                  </a:moveTo>
                  <a:lnTo>
                    <a:pt x="1126210" y="5095303"/>
                  </a:lnTo>
                  <a:lnTo>
                    <a:pt x="960882" y="5261026"/>
                  </a:lnTo>
                  <a:lnTo>
                    <a:pt x="795070" y="5095583"/>
                  </a:lnTo>
                  <a:lnTo>
                    <a:pt x="629767" y="5261330"/>
                  </a:lnTo>
                  <a:lnTo>
                    <a:pt x="629450" y="5261597"/>
                  </a:lnTo>
                  <a:lnTo>
                    <a:pt x="629145" y="5261330"/>
                  </a:lnTo>
                  <a:lnTo>
                    <a:pt x="463384" y="5096002"/>
                  </a:lnTo>
                  <a:lnTo>
                    <a:pt x="297942" y="5261851"/>
                  </a:lnTo>
                  <a:lnTo>
                    <a:pt x="132270" y="5096548"/>
                  </a:lnTo>
                  <a:lnTo>
                    <a:pt x="0" y="5229174"/>
                  </a:lnTo>
                  <a:lnTo>
                    <a:pt x="298284" y="5526760"/>
                  </a:lnTo>
                  <a:lnTo>
                    <a:pt x="463740" y="5360860"/>
                  </a:lnTo>
                  <a:lnTo>
                    <a:pt x="629462" y="5526214"/>
                  </a:lnTo>
                  <a:lnTo>
                    <a:pt x="629780" y="5525833"/>
                  </a:lnTo>
                  <a:lnTo>
                    <a:pt x="630110" y="5526214"/>
                  </a:lnTo>
                  <a:lnTo>
                    <a:pt x="630491" y="5525833"/>
                  </a:lnTo>
                  <a:lnTo>
                    <a:pt x="795020" y="5360860"/>
                  </a:lnTo>
                  <a:lnTo>
                    <a:pt x="795413" y="5360467"/>
                  </a:lnTo>
                  <a:lnTo>
                    <a:pt x="961199" y="5525935"/>
                  </a:lnTo>
                  <a:lnTo>
                    <a:pt x="1126286" y="5360467"/>
                  </a:lnTo>
                  <a:lnTo>
                    <a:pt x="1224661" y="5261851"/>
                  </a:lnTo>
                  <a:lnTo>
                    <a:pt x="1224902" y="5261597"/>
                  </a:lnTo>
                  <a:lnTo>
                    <a:pt x="1225486" y="5261026"/>
                  </a:lnTo>
                  <a:lnTo>
                    <a:pt x="1258824" y="5227599"/>
                  </a:lnTo>
                  <a:close/>
                </a:path>
                <a:path w="6538594" h="5610225">
                  <a:moveTo>
                    <a:pt x="1878469" y="3164408"/>
                  </a:moveTo>
                  <a:lnTo>
                    <a:pt x="1871916" y="3116110"/>
                  </a:lnTo>
                  <a:lnTo>
                    <a:pt x="1853565" y="3072714"/>
                  </a:lnTo>
                  <a:lnTo>
                    <a:pt x="1825117" y="3035960"/>
                  </a:lnTo>
                  <a:lnTo>
                    <a:pt x="1788312" y="3007588"/>
                  </a:lnTo>
                  <a:lnTo>
                    <a:pt x="1744891" y="2989326"/>
                  </a:lnTo>
                  <a:lnTo>
                    <a:pt x="1696567" y="2982887"/>
                  </a:lnTo>
                  <a:lnTo>
                    <a:pt x="1648307" y="2989440"/>
                  </a:lnTo>
                  <a:lnTo>
                    <a:pt x="1604949" y="3007817"/>
                  </a:lnTo>
                  <a:lnTo>
                    <a:pt x="1568246" y="3036290"/>
                  </a:lnTo>
                  <a:lnTo>
                    <a:pt x="1539900" y="3073108"/>
                  </a:lnTo>
                  <a:lnTo>
                    <a:pt x="1521650" y="3116542"/>
                  </a:lnTo>
                  <a:lnTo>
                    <a:pt x="1515224" y="3164865"/>
                  </a:lnTo>
                  <a:lnTo>
                    <a:pt x="1521764" y="3213138"/>
                  </a:lnTo>
                  <a:lnTo>
                    <a:pt x="1540129" y="3256508"/>
                  </a:lnTo>
                  <a:lnTo>
                    <a:pt x="1568564" y="3293237"/>
                  </a:lnTo>
                  <a:lnTo>
                    <a:pt x="1605343" y="3321596"/>
                  </a:lnTo>
                  <a:lnTo>
                    <a:pt x="1648739" y="3339858"/>
                  </a:lnTo>
                  <a:lnTo>
                    <a:pt x="1697012" y="3346285"/>
                  </a:lnTo>
                  <a:lnTo>
                    <a:pt x="1745322" y="3339744"/>
                  </a:lnTo>
                  <a:lnTo>
                    <a:pt x="1788706" y="3321380"/>
                  </a:lnTo>
                  <a:lnTo>
                    <a:pt x="1825434" y="3292919"/>
                  </a:lnTo>
                  <a:lnTo>
                    <a:pt x="1853793" y="3256127"/>
                  </a:lnTo>
                  <a:lnTo>
                    <a:pt x="1872043" y="3212706"/>
                  </a:lnTo>
                  <a:lnTo>
                    <a:pt x="1878469" y="3164408"/>
                  </a:lnTo>
                  <a:close/>
                </a:path>
                <a:path w="6538594" h="5610225">
                  <a:moveTo>
                    <a:pt x="2244369" y="5608802"/>
                  </a:moveTo>
                  <a:lnTo>
                    <a:pt x="2243455" y="4877257"/>
                  </a:lnTo>
                  <a:lnTo>
                    <a:pt x="2243226" y="4692942"/>
                  </a:lnTo>
                  <a:lnTo>
                    <a:pt x="2242832" y="4381474"/>
                  </a:lnTo>
                  <a:lnTo>
                    <a:pt x="2242540" y="4143933"/>
                  </a:lnTo>
                  <a:lnTo>
                    <a:pt x="1413624" y="4144962"/>
                  </a:lnTo>
                  <a:lnTo>
                    <a:pt x="1413624" y="4512894"/>
                  </a:lnTo>
                  <a:lnTo>
                    <a:pt x="1413573" y="4561510"/>
                  </a:lnTo>
                  <a:lnTo>
                    <a:pt x="1398993" y="4607534"/>
                  </a:lnTo>
                  <a:lnTo>
                    <a:pt x="1369504" y="4648466"/>
                  </a:lnTo>
                  <a:lnTo>
                    <a:pt x="1328661" y="4678057"/>
                  </a:lnTo>
                  <a:lnTo>
                    <a:pt x="1282280" y="4692878"/>
                  </a:lnTo>
                  <a:lnTo>
                    <a:pt x="1234046" y="4692942"/>
                  </a:lnTo>
                  <a:lnTo>
                    <a:pt x="1187627" y="4678235"/>
                  </a:lnTo>
                  <a:lnTo>
                    <a:pt x="1146695" y="4648759"/>
                  </a:lnTo>
                  <a:lnTo>
                    <a:pt x="1117092" y="4607890"/>
                  </a:lnTo>
                  <a:lnTo>
                    <a:pt x="1102258" y="4561510"/>
                  </a:lnTo>
                  <a:lnTo>
                    <a:pt x="1102321" y="4512894"/>
                  </a:lnTo>
                  <a:lnTo>
                    <a:pt x="1116914" y="4466844"/>
                  </a:lnTo>
                  <a:lnTo>
                    <a:pt x="1146429" y="4425899"/>
                  </a:lnTo>
                  <a:lnTo>
                    <a:pt x="1187284" y="4396333"/>
                  </a:lnTo>
                  <a:lnTo>
                    <a:pt x="1233665" y="4381512"/>
                  </a:lnTo>
                  <a:lnTo>
                    <a:pt x="1282001" y="4381512"/>
                  </a:lnTo>
                  <a:lnTo>
                    <a:pt x="1328293" y="4396194"/>
                  </a:lnTo>
                  <a:lnTo>
                    <a:pt x="1369212" y="4425670"/>
                  </a:lnTo>
                  <a:lnTo>
                    <a:pt x="1398790" y="4466526"/>
                  </a:lnTo>
                  <a:lnTo>
                    <a:pt x="1413624" y="4512894"/>
                  </a:lnTo>
                  <a:lnTo>
                    <a:pt x="1413624" y="4144962"/>
                  </a:lnTo>
                  <a:lnTo>
                    <a:pt x="777697" y="4145750"/>
                  </a:lnTo>
                  <a:lnTo>
                    <a:pt x="778611" y="4878184"/>
                  </a:lnTo>
                  <a:lnTo>
                    <a:pt x="1511007" y="4877727"/>
                  </a:lnTo>
                  <a:lnTo>
                    <a:pt x="1511935" y="5609717"/>
                  </a:lnTo>
                  <a:lnTo>
                    <a:pt x="2244369" y="5608802"/>
                  </a:lnTo>
                  <a:close/>
                </a:path>
                <a:path w="6538594" h="5610225">
                  <a:moveTo>
                    <a:pt x="2332799" y="3163836"/>
                  </a:moveTo>
                  <a:lnTo>
                    <a:pt x="2326246" y="3115538"/>
                  </a:lnTo>
                  <a:lnTo>
                    <a:pt x="2307869" y="3072142"/>
                  </a:lnTo>
                  <a:lnTo>
                    <a:pt x="2279421" y="3035401"/>
                  </a:lnTo>
                  <a:lnTo>
                    <a:pt x="2242616" y="3007017"/>
                  </a:lnTo>
                  <a:lnTo>
                    <a:pt x="2199195" y="2988754"/>
                  </a:lnTo>
                  <a:lnTo>
                    <a:pt x="2150884" y="2982315"/>
                  </a:lnTo>
                  <a:lnTo>
                    <a:pt x="2102586" y="2988868"/>
                  </a:lnTo>
                  <a:lnTo>
                    <a:pt x="2059203" y="3007245"/>
                  </a:lnTo>
                  <a:lnTo>
                    <a:pt x="2022462" y="3035719"/>
                  </a:lnTo>
                  <a:lnTo>
                    <a:pt x="1994103" y="3072536"/>
                  </a:lnTo>
                  <a:lnTo>
                    <a:pt x="1975840" y="3115983"/>
                  </a:lnTo>
                  <a:lnTo>
                    <a:pt x="1969414" y="3164294"/>
                  </a:lnTo>
                  <a:lnTo>
                    <a:pt x="1975954" y="3212579"/>
                  </a:lnTo>
                  <a:lnTo>
                    <a:pt x="1994331" y="3255949"/>
                  </a:lnTo>
                  <a:lnTo>
                    <a:pt x="2022779" y="3292678"/>
                  </a:lnTo>
                  <a:lnTo>
                    <a:pt x="2059597" y="3321037"/>
                  </a:lnTo>
                  <a:lnTo>
                    <a:pt x="2103018" y="3339287"/>
                  </a:lnTo>
                  <a:lnTo>
                    <a:pt x="2151342" y="3345726"/>
                  </a:lnTo>
                  <a:lnTo>
                    <a:pt x="2199627" y="3339173"/>
                  </a:lnTo>
                  <a:lnTo>
                    <a:pt x="2243010" y="3320808"/>
                  </a:lnTo>
                  <a:lnTo>
                    <a:pt x="2279739" y="3292360"/>
                  </a:lnTo>
                  <a:lnTo>
                    <a:pt x="2308110" y="3255556"/>
                  </a:lnTo>
                  <a:lnTo>
                    <a:pt x="2326373" y="3212134"/>
                  </a:lnTo>
                  <a:lnTo>
                    <a:pt x="2332799" y="3163836"/>
                  </a:lnTo>
                  <a:close/>
                </a:path>
                <a:path w="6538594" h="5610225">
                  <a:moveTo>
                    <a:pt x="2786519" y="3163278"/>
                  </a:moveTo>
                  <a:lnTo>
                    <a:pt x="2779966" y="3114979"/>
                  </a:lnTo>
                  <a:lnTo>
                    <a:pt x="2761602" y="3071584"/>
                  </a:lnTo>
                  <a:lnTo>
                    <a:pt x="2733167" y="3034830"/>
                  </a:lnTo>
                  <a:lnTo>
                    <a:pt x="2696362" y="3006458"/>
                  </a:lnTo>
                  <a:lnTo>
                    <a:pt x="2652941" y="2988183"/>
                  </a:lnTo>
                  <a:lnTo>
                    <a:pt x="2604630" y="2981756"/>
                  </a:lnTo>
                  <a:lnTo>
                    <a:pt x="2556332" y="2988297"/>
                  </a:lnTo>
                  <a:lnTo>
                    <a:pt x="2512949" y="3006674"/>
                  </a:lnTo>
                  <a:lnTo>
                    <a:pt x="2476220" y="3035147"/>
                  </a:lnTo>
                  <a:lnTo>
                    <a:pt x="2447848" y="3071977"/>
                  </a:lnTo>
                  <a:lnTo>
                    <a:pt x="2429586" y="3115411"/>
                  </a:lnTo>
                  <a:lnTo>
                    <a:pt x="2423147" y="3163735"/>
                  </a:lnTo>
                  <a:lnTo>
                    <a:pt x="2429700" y="3212007"/>
                  </a:lnTo>
                  <a:lnTo>
                    <a:pt x="2448077" y="3255378"/>
                  </a:lnTo>
                  <a:lnTo>
                    <a:pt x="2476538" y="3292106"/>
                  </a:lnTo>
                  <a:lnTo>
                    <a:pt x="2513342" y="3320465"/>
                  </a:lnTo>
                  <a:lnTo>
                    <a:pt x="2556776" y="3338728"/>
                  </a:lnTo>
                  <a:lnTo>
                    <a:pt x="2605087" y="3345154"/>
                  </a:lnTo>
                  <a:lnTo>
                    <a:pt x="2653385" y="3338601"/>
                  </a:lnTo>
                  <a:lnTo>
                    <a:pt x="2696768" y="3320237"/>
                  </a:lnTo>
                  <a:lnTo>
                    <a:pt x="2733484" y="3291789"/>
                  </a:lnTo>
                  <a:lnTo>
                    <a:pt x="2761843" y="3254984"/>
                  </a:lnTo>
                  <a:lnTo>
                    <a:pt x="2780093" y="3211576"/>
                  </a:lnTo>
                  <a:lnTo>
                    <a:pt x="2786519" y="3163278"/>
                  </a:lnTo>
                  <a:close/>
                </a:path>
                <a:path w="6538594" h="5610225">
                  <a:moveTo>
                    <a:pt x="4121810" y="2688412"/>
                  </a:moveTo>
                  <a:lnTo>
                    <a:pt x="4120172" y="2639745"/>
                  </a:lnTo>
                  <a:lnTo>
                    <a:pt x="4115460" y="2591917"/>
                  </a:lnTo>
                  <a:lnTo>
                    <a:pt x="4107751" y="2545042"/>
                  </a:lnTo>
                  <a:lnTo>
                    <a:pt x="4099318" y="2508516"/>
                  </a:lnTo>
                  <a:lnTo>
                    <a:pt x="4097172" y="2499195"/>
                  </a:lnTo>
                  <a:lnTo>
                    <a:pt x="4083786" y="2454491"/>
                  </a:lnTo>
                  <a:lnTo>
                    <a:pt x="4067721" y="2411031"/>
                  </a:lnTo>
                  <a:lnTo>
                    <a:pt x="4049052" y="2368880"/>
                  </a:lnTo>
                  <a:lnTo>
                    <a:pt x="4027894" y="2328176"/>
                  </a:lnTo>
                  <a:lnTo>
                    <a:pt x="4004322" y="2288997"/>
                  </a:lnTo>
                  <a:lnTo>
                    <a:pt x="3978465" y="2251430"/>
                  </a:lnTo>
                  <a:lnTo>
                    <a:pt x="3950398" y="2215591"/>
                  </a:lnTo>
                  <a:lnTo>
                    <a:pt x="3920223" y="2181568"/>
                  </a:lnTo>
                  <a:lnTo>
                    <a:pt x="3888041" y="2149462"/>
                  </a:lnTo>
                  <a:lnTo>
                    <a:pt x="3853954" y="2119376"/>
                  </a:lnTo>
                  <a:lnTo>
                    <a:pt x="3818039" y="2091385"/>
                  </a:lnTo>
                  <a:lnTo>
                    <a:pt x="3780421" y="2065616"/>
                  </a:lnTo>
                  <a:lnTo>
                    <a:pt x="3741178" y="2042147"/>
                  </a:lnTo>
                  <a:lnTo>
                    <a:pt x="3700424" y="2021090"/>
                  </a:lnTo>
                  <a:lnTo>
                    <a:pt x="3658235" y="2002523"/>
                  </a:lnTo>
                  <a:lnTo>
                    <a:pt x="3614724" y="1986559"/>
                  </a:lnTo>
                  <a:lnTo>
                    <a:pt x="3569982" y="1973287"/>
                  </a:lnTo>
                  <a:lnTo>
                    <a:pt x="3524123" y="1962810"/>
                  </a:lnTo>
                  <a:lnTo>
                    <a:pt x="3477222" y="1955228"/>
                  </a:lnTo>
                  <a:lnTo>
                    <a:pt x="3429381" y="1950618"/>
                  </a:lnTo>
                  <a:lnTo>
                    <a:pt x="3380714" y="1949107"/>
                  </a:lnTo>
                  <a:lnTo>
                    <a:pt x="3332048" y="1950745"/>
                  </a:lnTo>
                  <a:lnTo>
                    <a:pt x="3308845" y="1953044"/>
                  </a:lnTo>
                  <a:lnTo>
                    <a:pt x="3308845" y="2375370"/>
                  </a:lnTo>
                  <a:lnTo>
                    <a:pt x="3293986" y="2422245"/>
                  </a:lnTo>
                  <a:lnTo>
                    <a:pt x="3264192" y="2463571"/>
                  </a:lnTo>
                  <a:lnTo>
                    <a:pt x="3222955" y="2493467"/>
                  </a:lnTo>
                  <a:lnTo>
                    <a:pt x="3176117" y="2508453"/>
                  </a:lnTo>
                  <a:lnTo>
                    <a:pt x="3127400" y="2508516"/>
                  </a:lnTo>
                  <a:lnTo>
                    <a:pt x="3080512" y="2493657"/>
                  </a:lnTo>
                  <a:lnTo>
                    <a:pt x="3039160" y="2463863"/>
                  </a:lnTo>
                  <a:lnTo>
                    <a:pt x="3009303" y="2422614"/>
                  </a:lnTo>
                  <a:lnTo>
                    <a:pt x="2994342" y="2375789"/>
                  </a:lnTo>
                  <a:lnTo>
                    <a:pt x="2994291" y="2327084"/>
                  </a:lnTo>
                  <a:lnTo>
                    <a:pt x="3009138" y="2280221"/>
                  </a:lnTo>
                  <a:lnTo>
                    <a:pt x="3038906" y="2238908"/>
                  </a:lnTo>
                  <a:lnTo>
                    <a:pt x="3080169" y="2209012"/>
                  </a:lnTo>
                  <a:lnTo>
                    <a:pt x="3127019" y="2194014"/>
                  </a:lnTo>
                  <a:lnTo>
                    <a:pt x="3175952" y="2194014"/>
                  </a:lnTo>
                  <a:lnTo>
                    <a:pt x="3222599" y="2208771"/>
                  </a:lnTo>
                  <a:lnTo>
                    <a:pt x="3263900" y="2238540"/>
                  </a:lnTo>
                  <a:lnTo>
                    <a:pt x="3293808" y="2279815"/>
                  </a:lnTo>
                  <a:lnTo>
                    <a:pt x="3308794" y="2326652"/>
                  </a:lnTo>
                  <a:lnTo>
                    <a:pt x="3308845" y="2375370"/>
                  </a:lnTo>
                  <a:lnTo>
                    <a:pt x="3308845" y="1953044"/>
                  </a:lnTo>
                  <a:lnTo>
                    <a:pt x="3237357" y="1963166"/>
                  </a:lnTo>
                  <a:lnTo>
                    <a:pt x="3191510" y="1973757"/>
                  </a:lnTo>
                  <a:lnTo>
                    <a:pt x="3146818" y="1987143"/>
                  </a:lnTo>
                  <a:lnTo>
                    <a:pt x="3103346" y="2003209"/>
                  </a:lnTo>
                  <a:lnTo>
                    <a:pt x="3061208" y="2021878"/>
                  </a:lnTo>
                  <a:lnTo>
                    <a:pt x="3020504" y="2043049"/>
                  </a:lnTo>
                  <a:lnTo>
                    <a:pt x="2981325" y="2066620"/>
                  </a:lnTo>
                  <a:lnTo>
                    <a:pt x="2943771" y="2092477"/>
                  </a:lnTo>
                  <a:lnTo>
                    <a:pt x="2907931" y="2120557"/>
                  </a:lnTo>
                  <a:lnTo>
                    <a:pt x="2873908" y="2150732"/>
                  </a:lnTo>
                  <a:lnTo>
                    <a:pt x="2841815" y="2182914"/>
                  </a:lnTo>
                  <a:lnTo>
                    <a:pt x="2811716" y="2217013"/>
                  </a:lnTo>
                  <a:lnTo>
                    <a:pt x="2783738" y="2252916"/>
                  </a:lnTo>
                  <a:lnTo>
                    <a:pt x="2757970" y="2290546"/>
                  </a:lnTo>
                  <a:lnTo>
                    <a:pt x="2734513" y="2329789"/>
                  </a:lnTo>
                  <a:lnTo>
                    <a:pt x="2713444" y="2370556"/>
                  </a:lnTo>
                  <a:lnTo>
                    <a:pt x="2694889" y="2412733"/>
                  </a:lnTo>
                  <a:lnTo>
                    <a:pt x="2678925" y="2456243"/>
                  </a:lnTo>
                  <a:lnTo>
                    <a:pt x="2665653" y="2500985"/>
                  </a:lnTo>
                  <a:lnTo>
                    <a:pt x="2655189" y="2546858"/>
                  </a:lnTo>
                  <a:lnTo>
                    <a:pt x="2647594" y="2593746"/>
                  </a:lnTo>
                  <a:lnTo>
                    <a:pt x="2642997" y="2641587"/>
                  </a:lnTo>
                  <a:lnTo>
                    <a:pt x="2641485" y="2690253"/>
                  </a:lnTo>
                  <a:lnTo>
                    <a:pt x="3381641" y="2689796"/>
                  </a:lnTo>
                  <a:lnTo>
                    <a:pt x="3382568" y="3429495"/>
                  </a:lnTo>
                  <a:lnTo>
                    <a:pt x="3431235" y="3427857"/>
                  </a:lnTo>
                  <a:lnTo>
                    <a:pt x="3479063" y="3423145"/>
                  </a:lnTo>
                  <a:lnTo>
                    <a:pt x="3525939" y="3415436"/>
                  </a:lnTo>
                  <a:lnTo>
                    <a:pt x="3571773" y="3404844"/>
                  </a:lnTo>
                  <a:lnTo>
                    <a:pt x="3616477" y="3391458"/>
                  </a:lnTo>
                  <a:lnTo>
                    <a:pt x="3659949" y="3375393"/>
                  </a:lnTo>
                  <a:lnTo>
                    <a:pt x="3702088" y="3356724"/>
                  </a:lnTo>
                  <a:lnTo>
                    <a:pt x="3742791" y="3335553"/>
                  </a:lnTo>
                  <a:lnTo>
                    <a:pt x="3781971" y="3311995"/>
                  </a:lnTo>
                  <a:lnTo>
                    <a:pt x="3819537" y="3286125"/>
                  </a:lnTo>
                  <a:lnTo>
                    <a:pt x="3855364" y="3258058"/>
                  </a:lnTo>
                  <a:lnTo>
                    <a:pt x="3889387" y="3227882"/>
                  </a:lnTo>
                  <a:lnTo>
                    <a:pt x="3921493" y="3195701"/>
                  </a:lnTo>
                  <a:lnTo>
                    <a:pt x="3951579" y="3161614"/>
                  </a:lnTo>
                  <a:lnTo>
                    <a:pt x="3979557" y="3125698"/>
                  </a:lnTo>
                  <a:lnTo>
                    <a:pt x="4005326" y="3088081"/>
                  </a:lnTo>
                  <a:lnTo>
                    <a:pt x="4028783" y="3048838"/>
                  </a:lnTo>
                  <a:lnTo>
                    <a:pt x="4049852" y="3008084"/>
                  </a:lnTo>
                  <a:lnTo>
                    <a:pt x="4068407" y="2965894"/>
                  </a:lnTo>
                  <a:lnTo>
                    <a:pt x="4084370" y="2922397"/>
                  </a:lnTo>
                  <a:lnTo>
                    <a:pt x="4097642" y="2877655"/>
                  </a:lnTo>
                  <a:lnTo>
                    <a:pt x="4108119" y="2831795"/>
                  </a:lnTo>
                  <a:lnTo>
                    <a:pt x="4115701" y="2784906"/>
                  </a:lnTo>
                  <a:lnTo>
                    <a:pt x="4120299" y="2737066"/>
                  </a:lnTo>
                  <a:lnTo>
                    <a:pt x="4121785" y="2689326"/>
                  </a:lnTo>
                  <a:lnTo>
                    <a:pt x="4121810" y="2688412"/>
                  </a:lnTo>
                  <a:close/>
                </a:path>
                <a:path w="6538594" h="5610225">
                  <a:moveTo>
                    <a:pt x="5925185" y="1816"/>
                  </a:moveTo>
                  <a:lnTo>
                    <a:pt x="5600624" y="1422"/>
                  </a:lnTo>
                  <a:lnTo>
                    <a:pt x="5600624" y="417576"/>
                  </a:lnTo>
                  <a:lnTo>
                    <a:pt x="5585790" y="463956"/>
                  </a:lnTo>
                  <a:lnTo>
                    <a:pt x="5556186" y="504825"/>
                  </a:lnTo>
                  <a:lnTo>
                    <a:pt x="5515254" y="534301"/>
                  </a:lnTo>
                  <a:lnTo>
                    <a:pt x="5468836" y="549008"/>
                  </a:lnTo>
                  <a:lnTo>
                    <a:pt x="5420601" y="548944"/>
                  </a:lnTo>
                  <a:lnTo>
                    <a:pt x="5374221" y="534123"/>
                  </a:lnTo>
                  <a:lnTo>
                    <a:pt x="5333377" y="504532"/>
                  </a:lnTo>
                  <a:lnTo>
                    <a:pt x="5303888" y="463600"/>
                  </a:lnTo>
                  <a:lnTo>
                    <a:pt x="5289308" y="417576"/>
                  </a:lnTo>
                  <a:lnTo>
                    <a:pt x="5289258" y="368960"/>
                  </a:lnTo>
                  <a:lnTo>
                    <a:pt x="5304079" y="322592"/>
                  </a:lnTo>
                  <a:lnTo>
                    <a:pt x="5333670" y="281736"/>
                  </a:lnTo>
                  <a:lnTo>
                    <a:pt x="5374589" y="252260"/>
                  </a:lnTo>
                  <a:lnTo>
                    <a:pt x="5420995" y="237540"/>
                  </a:lnTo>
                  <a:lnTo>
                    <a:pt x="5469217" y="237578"/>
                  </a:lnTo>
                  <a:lnTo>
                    <a:pt x="5515597" y="252399"/>
                  </a:lnTo>
                  <a:lnTo>
                    <a:pt x="5556453" y="281965"/>
                  </a:lnTo>
                  <a:lnTo>
                    <a:pt x="5585955" y="322910"/>
                  </a:lnTo>
                  <a:lnTo>
                    <a:pt x="5600560" y="368960"/>
                  </a:lnTo>
                  <a:lnTo>
                    <a:pt x="5600624" y="417576"/>
                  </a:lnTo>
                  <a:lnTo>
                    <a:pt x="5600624" y="1422"/>
                  </a:lnTo>
                  <a:lnTo>
                    <a:pt x="4460341" y="0"/>
                  </a:lnTo>
                  <a:lnTo>
                    <a:pt x="4458513" y="1464868"/>
                  </a:lnTo>
                  <a:lnTo>
                    <a:pt x="5190947" y="1465783"/>
                  </a:lnTo>
                  <a:lnTo>
                    <a:pt x="5191874" y="733323"/>
                  </a:lnTo>
                  <a:lnTo>
                    <a:pt x="5924258" y="734250"/>
                  </a:lnTo>
                  <a:lnTo>
                    <a:pt x="5924270" y="733323"/>
                  </a:lnTo>
                  <a:lnTo>
                    <a:pt x="5924499" y="549008"/>
                  </a:lnTo>
                  <a:lnTo>
                    <a:pt x="5924893" y="237540"/>
                  </a:lnTo>
                  <a:lnTo>
                    <a:pt x="5925185" y="1816"/>
                  </a:lnTo>
                  <a:close/>
                </a:path>
                <a:path w="6538594" h="5610225">
                  <a:moveTo>
                    <a:pt x="6538023" y="985126"/>
                  </a:moveTo>
                  <a:lnTo>
                    <a:pt x="6404940" y="1117917"/>
                  </a:lnTo>
                  <a:lnTo>
                    <a:pt x="6404686" y="1117663"/>
                  </a:lnTo>
                  <a:lnTo>
                    <a:pt x="6239497" y="952068"/>
                  </a:lnTo>
                  <a:lnTo>
                    <a:pt x="6073737" y="1117396"/>
                  </a:lnTo>
                  <a:lnTo>
                    <a:pt x="6073432" y="1117663"/>
                  </a:lnTo>
                  <a:lnTo>
                    <a:pt x="6073114" y="1117396"/>
                  </a:lnTo>
                  <a:lnTo>
                    <a:pt x="6072810" y="1117092"/>
                  </a:lnTo>
                  <a:lnTo>
                    <a:pt x="5907811" y="951649"/>
                  </a:lnTo>
                  <a:lnTo>
                    <a:pt x="5742000" y="1117092"/>
                  </a:lnTo>
                  <a:lnTo>
                    <a:pt x="5576671" y="951369"/>
                  </a:lnTo>
                  <a:lnTo>
                    <a:pt x="5444058" y="1083665"/>
                  </a:lnTo>
                  <a:lnTo>
                    <a:pt x="5741644" y="1382001"/>
                  </a:lnTo>
                  <a:lnTo>
                    <a:pt x="5907468" y="1216533"/>
                  </a:lnTo>
                  <a:lnTo>
                    <a:pt x="6072771" y="1382280"/>
                  </a:lnTo>
                  <a:lnTo>
                    <a:pt x="6073102" y="1381899"/>
                  </a:lnTo>
                  <a:lnTo>
                    <a:pt x="6073419" y="1382280"/>
                  </a:lnTo>
                  <a:lnTo>
                    <a:pt x="6073800" y="1381899"/>
                  </a:lnTo>
                  <a:lnTo>
                    <a:pt x="6239141" y="1216926"/>
                  </a:lnTo>
                  <a:lnTo>
                    <a:pt x="6404597" y="1382826"/>
                  </a:lnTo>
                  <a:lnTo>
                    <a:pt x="6538023" y="1249718"/>
                  </a:lnTo>
                  <a:lnTo>
                    <a:pt x="6538023" y="1216926"/>
                  </a:lnTo>
                  <a:lnTo>
                    <a:pt x="6538023" y="1216533"/>
                  </a:lnTo>
                  <a:lnTo>
                    <a:pt x="6538023" y="1117917"/>
                  </a:lnTo>
                  <a:lnTo>
                    <a:pt x="6538023" y="985126"/>
                  </a:lnTo>
                  <a:close/>
                </a:path>
              </a:pathLst>
            </a:custGeom>
            <a:solidFill>
              <a:srgbClr val="FF0000"/>
            </a:solidFill>
          </p:spPr>
          <p:txBody>
            <a:bodyPr wrap="square" lIns="0" tIns="0" rIns="0" bIns="0" rtlCol="0"/>
            <a:lstStyle/>
            <a:p>
              <a:endParaRPr/>
            </a:p>
          </p:txBody>
        </p:sp>
        <p:sp>
          <p:nvSpPr>
            <p:cNvPr id="6" name="object 6"/>
            <p:cNvSpPr/>
            <p:nvPr/>
          </p:nvSpPr>
          <p:spPr>
            <a:xfrm>
              <a:off x="-6" y="0"/>
              <a:ext cx="20104100" cy="11308715"/>
            </a:xfrm>
            <a:custGeom>
              <a:avLst/>
              <a:gdLst/>
              <a:ahLst/>
              <a:cxnLst/>
              <a:rect l="l" t="t" r="r" b="b"/>
              <a:pathLst>
                <a:path w="20104100" h="11308715">
                  <a:moveTo>
                    <a:pt x="20104099" y="0"/>
                  </a:moveTo>
                  <a:lnTo>
                    <a:pt x="0" y="0"/>
                  </a:lnTo>
                  <a:lnTo>
                    <a:pt x="0" y="11308561"/>
                  </a:lnTo>
                  <a:lnTo>
                    <a:pt x="8849073" y="11308561"/>
                  </a:lnTo>
                  <a:lnTo>
                    <a:pt x="20104099" y="53536"/>
                  </a:lnTo>
                  <a:lnTo>
                    <a:pt x="20104099" y="0"/>
                  </a:lnTo>
                  <a:close/>
                </a:path>
              </a:pathLst>
            </a:custGeom>
            <a:solidFill>
              <a:srgbClr val="456480"/>
            </a:solidFill>
          </p:spPr>
          <p:txBody>
            <a:bodyPr wrap="square" lIns="0" tIns="0" rIns="0" bIns="0" rtlCol="0"/>
            <a:lstStyle/>
            <a:p>
              <a:endParaRPr/>
            </a:p>
          </p:txBody>
        </p:sp>
      </p:grpSp>
      <p:sp>
        <p:nvSpPr>
          <p:cNvPr id="9" name="object 9"/>
          <p:cNvSpPr txBox="1">
            <a:spLocks noGrp="1"/>
          </p:cNvSpPr>
          <p:nvPr>
            <p:ph type="title"/>
          </p:nvPr>
        </p:nvSpPr>
        <p:spPr>
          <a:xfrm>
            <a:off x="1594258" y="4481749"/>
            <a:ext cx="8272780" cy="950594"/>
          </a:xfrm>
          <a:prstGeom prst="rect">
            <a:avLst/>
          </a:prstGeom>
        </p:spPr>
        <p:txBody>
          <a:bodyPr vert="horz" wrap="square" lIns="0" tIns="15240" rIns="0" bIns="0" rtlCol="0">
            <a:spAutoFit/>
          </a:bodyPr>
          <a:lstStyle/>
          <a:p>
            <a:pPr marL="12700">
              <a:lnSpc>
                <a:spcPct val="100000"/>
              </a:lnSpc>
              <a:spcBef>
                <a:spcPts val="120"/>
              </a:spcBef>
            </a:pPr>
            <a:r>
              <a:rPr spc="-110" dirty="0"/>
              <a:t>Спасибо</a:t>
            </a:r>
            <a:r>
              <a:rPr spc="-285" dirty="0"/>
              <a:t> </a:t>
            </a:r>
            <a:r>
              <a:rPr spc="-135" dirty="0"/>
              <a:t>за</a:t>
            </a:r>
            <a:r>
              <a:rPr spc="-285" dirty="0"/>
              <a:t> </a:t>
            </a:r>
            <a:r>
              <a:rPr spc="-380" dirty="0"/>
              <a:t>внимание!</a:t>
            </a:r>
          </a:p>
        </p:txBody>
      </p:sp>
      <p:grpSp>
        <p:nvGrpSpPr>
          <p:cNvPr id="8" name="object 18"/>
          <p:cNvGrpSpPr/>
          <p:nvPr/>
        </p:nvGrpSpPr>
        <p:grpSpPr>
          <a:xfrm>
            <a:off x="0" y="8145"/>
            <a:ext cx="20104100" cy="149225"/>
            <a:chOff x="-3" y="0"/>
            <a:chExt cx="20104100" cy="149225"/>
          </a:xfrm>
        </p:grpSpPr>
        <p:sp>
          <p:nvSpPr>
            <p:cNvPr id="10" name="object 19"/>
            <p:cNvSpPr/>
            <p:nvPr/>
          </p:nvSpPr>
          <p:spPr>
            <a:xfrm>
              <a:off x="6701361" y="0"/>
              <a:ext cx="6701790" cy="149225"/>
            </a:xfrm>
            <a:custGeom>
              <a:avLst/>
              <a:gdLst/>
              <a:ahLst/>
              <a:cxnLst/>
              <a:rect l="l" t="t" r="r" b="b"/>
              <a:pathLst>
                <a:path w="6701790" h="149225">
                  <a:moveTo>
                    <a:pt x="6701364" y="0"/>
                  </a:moveTo>
                  <a:lnTo>
                    <a:pt x="0" y="0"/>
                  </a:lnTo>
                  <a:lnTo>
                    <a:pt x="0" y="148902"/>
                  </a:lnTo>
                  <a:lnTo>
                    <a:pt x="6701364" y="148902"/>
                  </a:lnTo>
                  <a:lnTo>
                    <a:pt x="6701364" y="0"/>
                  </a:lnTo>
                  <a:close/>
                </a:path>
              </a:pathLst>
            </a:custGeom>
            <a:solidFill>
              <a:srgbClr val="FF0000"/>
            </a:solidFill>
          </p:spPr>
          <p:txBody>
            <a:bodyPr wrap="square" lIns="0" tIns="0" rIns="0" bIns="0" rtlCol="0"/>
            <a:lstStyle/>
            <a:p>
              <a:endParaRPr/>
            </a:p>
          </p:txBody>
        </p:sp>
        <p:sp>
          <p:nvSpPr>
            <p:cNvPr id="11" name="object 20"/>
            <p:cNvSpPr/>
            <p:nvPr/>
          </p:nvSpPr>
          <p:spPr>
            <a:xfrm>
              <a:off x="-3" y="0"/>
              <a:ext cx="6701790" cy="149225"/>
            </a:xfrm>
            <a:custGeom>
              <a:avLst/>
              <a:gdLst/>
              <a:ahLst/>
              <a:cxnLst/>
              <a:rect l="l" t="t" r="r" b="b"/>
              <a:pathLst>
                <a:path w="6701790" h="149225">
                  <a:moveTo>
                    <a:pt x="6701364" y="0"/>
                  </a:moveTo>
                  <a:lnTo>
                    <a:pt x="0" y="0"/>
                  </a:lnTo>
                  <a:lnTo>
                    <a:pt x="0" y="148902"/>
                  </a:lnTo>
                  <a:lnTo>
                    <a:pt x="6701364" y="148902"/>
                  </a:lnTo>
                  <a:lnTo>
                    <a:pt x="6701364" y="0"/>
                  </a:lnTo>
                  <a:close/>
                </a:path>
              </a:pathLst>
            </a:custGeom>
            <a:solidFill>
              <a:srgbClr val="456480"/>
            </a:solidFill>
          </p:spPr>
          <p:txBody>
            <a:bodyPr wrap="square" lIns="0" tIns="0" rIns="0" bIns="0" rtlCol="0"/>
            <a:lstStyle/>
            <a:p>
              <a:endParaRPr/>
            </a:p>
          </p:txBody>
        </p:sp>
        <p:sp>
          <p:nvSpPr>
            <p:cNvPr id="12" name="object 21"/>
            <p:cNvSpPr/>
            <p:nvPr/>
          </p:nvSpPr>
          <p:spPr>
            <a:xfrm>
              <a:off x="13402726" y="0"/>
              <a:ext cx="6701790" cy="149225"/>
            </a:xfrm>
            <a:custGeom>
              <a:avLst/>
              <a:gdLst/>
              <a:ahLst/>
              <a:cxnLst/>
              <a:rect l="l" t="t" r="r" b="b"/>
              <a:pathLst>
                <a:path w="6701790" h="149225">
                  <a:moveTo>
                    <a:pt x="6701364" y="0"/>
                  </a:moveTo>
                  <a:lnTo>
                    <a:pt x="0" y="0"/>
                  </a:lnTo>
                  <a:lnTo>
                    <a:pt x="0" y="148902"/>
                  </a:lnTo>
                  <a:lnTo>
                    <a:pt x="6701364" y="148902"/>
                  </a:lnTo>
                  <a:lnTo>
                    <a:pt x="6701364" y="0"/>
                  </a:lnTo>
                  <a:close/>
                </a:path>
              </a:pathLst>
            </a:custGeom>
            <a:solidFill>
              <a:srgbClr val="E6E7E8"/>
            </a:solidFill>
          </p:spPr>
          <p:txBody>
            <a:bodyPr wrap="square" lIns="0" tIns="0" rIns="0" bIns="0" rtlCol="0"/>
            <a:lstStyle/>
            <a:p>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txBox="1"/>
          <p:nvPr/>
        </p:nvSpPr>
        <p:spPr>
          <a:xfrm>
            <a:off x="925257" y="1311275"/>
            <a:ext cx="18574400" cy="8252516"/>
          </a:xfrm>
          <a:prstGeom prst="rect">
            <a:avLst/>
          </a:prstGeom>
        </p:spPr>
        <p:txBody>
          <a:bodyPr vert="horz" wrap="square" lIns="0" tIns="8890" rIns="0" bIns="0" rtlCol="0">
            <a:spAutoFit/>
          </a:bodyPr>
          <a:lstStyle/>
          <a:p>
            <a:pPr marL="12700" marR="817880" algn="just">
              <a:lnSpc>
                <a:spcPct val="100800"/>
              </a:lnSpc>
              <a:spcBef>
                <a:spcPts val="70"/>
              </a:spcBef>
            </a:pPr>
            <a:r>
              <a:rPr lang="ru-RU" sz="2400" dirty="0">
                <a:latin typeface="Times New Roman" panose="02020603050405020304" pitchFamily="18" charset="0"/>
                <a:cs typeface="Times New Roman" panose="02020603050405020304" pitchFamily="18" charset="0"/>
              </a:rPr>
              <a:t>Маркирование и учет животных осуществляются в целях предотвращения распространения заразных болезней животных, а также </a:t>
            </a: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в целях </a:t>
            </a:r>
            <a:r>
              <a:rPr lang="ru-RU" sz="2400" dirty="0">
                <a:latin typeface="Times New Roman" panose="02020603050405020304" pitchFamily="18" charset="0"/>
                <a:cs typeface="Times New Roman" panose="02020603050405020304" pitchFamily="18" charset="0"/>
              </a:rPr>
              <a:t>выявления источников и путей распространения возбудителей заразных болезней </a:t>
            </a:r>
            <a:r>
              <a:rPr lang="ru-RU" sz="2400" dirty="0" smtClean="0">
                <a:latin typeface="Times New Roman" panose="02020603050405020304" pitchFamily="18" charset="0"/>
                <a:cs typeface="Times New Roman" panose="02020603050405020304" pitchFamily="18" charset="0"/>
              </a:rPr>
              <a:t>животных</a:t>
            </a:r>
          </a:p>
          <a:p>
            <a:pPr marL="12700" marR="817880" algn="just">
              <a:lnSpc>
                <a:spcPct val="100800"/>
              </a:lnSpc>
              <a:spcBef>
                <a:spcPts val="70"/>
              </a:spcBef>
            </a:pPr>
            <a:endParaRPr lang="ru-RU" sz="2400" dirty="0" smtClean="0">
              <a:latin typeface="Times New Roman" panose="02020603050405020304" pitchFamily="18" charset="0"/>
              <a:cs typeface="Times New Roman" panose="02020603050405020304" pitchFamily="18" charset="0"/>
            </a:endParaRPr>
          </a:p>
          <a:p>
            <a:pPr marL="12700" marR="817880" algn="just">
              <a:lnSpc>
                <a:spcPct val="100800"/>
              </a:lnSpc>
              <a:spcBef>
                <a:spcPts val="70"/>
              </a:spcBef>
            </a:pPr>
            <a:r>
              <a:rPr lang="ru-RU" sz="2400" dirty="0" smtClean="0">
                <a:latin typeface="Times New Roman" panose="02020603050405020304" pitchFamily="18" charset="0"/>
                <a:cs typeface="Times New Roman" panose="02020603050405020304" pitchFamily="18" charset="0"/>
              </a:rPr>
              <a:t>Маркирование </a:t>
            </a:r>
            <a:r>
              <a:rPr lang="ru-RU" sz="2400" dirty="0">
                <a:latin typeface="Times New Roman" panose="02020603050405020304" pitchFamily="18" charset="0"/>
                <a:cs typeface="Times New Roman" panose="02020603050405020304" pitchFamily="18" charset="0"/>
              </a:rPr>
              <a:t>представляет собой нанесение на тело животного, закрепление на теле животного или введение в тело животного визуальных, электронных или смешанных средств маркирования или в случаях осуществления </a:t>
            </a:r>
            <a:r>
              <a:rPr lang="ru-RU" sz="2400" b="1" dirty="0">
                <a:solidFill>
                  <a:schemeClr val="tx2">
                    <a:lumMod val="75000"/>
                  </a:schemeClr>
                </a:solidFill>
                <a:latin typeface="Times New Roman" panose="02020603050405020304" pitchFamily="18" charset="0"/>
                <a:cs typeface="Times New Roman" panose="02020603050405020304" pitchFamily="18" charset="0"/>
              </a:rPr>
              <a:t>группового маркирования </a:t>
            </a:r>
            <a:r>
              <a:rPr lang="ru-RU" sz="2400" dirty="0">
                <a:latin typeface="Times New Roman" panose="02020603050405020304" pitchFamily="18" charset="0"/>
                <a:cs typeface="Times New Roman" panose="02020603050405020304" pitchFamily="18" charset="0"/>
              </a:rPr>
              <a:t>животных нанесение визуальных средств маркирования на сооружение, предмет, приспособление (садок, террариум) или помещение, в которых содержится группа </a:t>
            </a:r>
            <a:r>
              <a:rPr lang="ru-RU" sz="2400" dirty="0" smtClean="0">
                <a:latin typeface="Times New Roman" panose="02020603050405020304" pitchFamily="18" charset="0"/>
                <a:cs typeface="Times New Roman" panose="02020603050405020304" pitchFamily="18" charset="0"/>
              </a:rPr>
              <a:t>животных</a:t>
            </a:r>
          </a:p>
          <a:p>
            <a:pPr marL="12700" marR="817880" algn="just">
              <a:lnSpc>
                <a:spcPct val="100800"/>
              </a:lnSpc>
              <a:spcBef>
                <a:spcPts val="70"/>
              </a:spcBef>
            </a:pPr>
            <a:endParaRPr lang="ru-RU" sz="2400" dirty="0">
              <a:latin typeface="Times New Roman" panose="02020603050405020304" pitchFamily="18" charset="0"/>
              <a:cs typeface="Times New Roman" panose="02020603050405020304" pitchFamily="18" charset="0"/>
            </a:endParaRPr>
          </a:p>
          <a:p>
            <a:pPr marL="12700" marR="817880" algn="just">
              <a:lnSpc>
                <a:spcPct val="100800"/>
              </a:lnSpc>
              <a:spcBef>
                <a:spcPts val="70"/>
              </a:spcBef>
            </a:pPr>
            <a:r>
              <a:rPr lang="ru-RU" sz="2400" dirty="0">
                <a:latin typeface="Times New Roman" panose="02020603050405020304" pitchFamily="18" charset="0"/>
                <a:cs typeface="Times New Roman" panose="02020603050405020304" pitchFamily="18" charset="0"/>
              </a:rPr>
              <a:t>Основанием для </a:t>
            </a:r>
            <a:r>
              <a:rPr lang="ru-RU" sz="2400" b="1" dirty="0">
                <a:solidFill>
                  <a:schemeClr val="tx2">
                    <a:lumMod val="75000"/>
                  </a:schemeClr>
                </a:solidFill>
                <a:latin typeface="Times New Roman" panose="02020603050405020304" pitchFamily="18" charset="0"/>
                <a:cs typeface="Times New Roman" panose="02020603050405020304" pitchFamily="18" charset="0"/>
              </a:rPr>
              <a:t>индивидуального маркирования </a:t>
            </a:r>
            <a:r>
              <a:rPr lang="ru-RU" sz="2400" dirty="0">
                <a:latin typeface="Times New Roman" panose="02020603050405020304" pitchFamily="18" charset="0"/>
                <a:cs typeface="Times New Roman" panose="02020603050405020304" pitchFamily="18" charset="0"/>
              </a:rPr>
              <a:t>животного, относящегося к виду животных, включенному в </a:t>
            </a:r>
            <a:r>
              <a:rPr lang="ru-RU" sz="2400" b="1" dirty="0">
                <a:latin typeface="Times New Roman" panose="02020603050405020304" pitchFamily="18" charset="0"/>
                <a:cs typeface="Times New Roman" panose="02020603050405020304" pitchFamily="18" charset="0"/>
                <a:hlinkClick r:id="rId2"/>
              </a:rPr>
              <a:t>перечень</a:t>
            </a:r>
            <a:r>
              <a:rPr lang="ru-RU" sz="2400" b="1"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видов животных, подлежащих индивидуальному или групповому маркированию и учету, случаев осуществления индивидуального или группового маркирования и учета животных, а также сроков осуществления учета животных, утвержденный постановлением Правительства Российской Федерации от 5 апреля 2023 г. N 550 в соответствии со статьей 19.1 Закона Российской Федерации от 14 мая 1993 г. N 4979-1 "О ветеринарии</a:t>
            </a:r>
            <a:r>
              <a:rPr lang="ru-RU" sz="2400" dirty="0" smtClean="0">
                <a:latin typeface="Times New Roman" panose="02020603050405020304" pitchFamily="18" charset="0"/>
                <a:cs typeface="Times New Roman" panose="02020603050405020304" pitchFamily="18" charset="0"/>
              </a:rPr>
              <a:t>", </a:t>
            </a:r>
            <a:r>
              <a:rPr lang="ru-RU" sz="2400" b="1" dirty="0">
                <a:solidFill>
                  <a:schemeClr val="tx2">
                    <a:lumMod val="75000"/>
                  </a:schemeClr>
                </a:solidFill>
                <a:latin typeface="Times New Roman" panose="02020603050405020304" pitchFamily="18" charset="0"/>
                <a:cs typeface="Times New Roman" panose="02020603050405020304" pitchFamily="18" charset="0"/>
              </a:rPr>
              <a:t>является его рождение или ввоз немаркированного животного </a:t>
            </a:r>
            <a:r>
              <a:rPr lang="ru-RU" sz="2400" dirty="0">
                <a:latin typeface="Times New Roman" panose="02020603050405020304" pitchFamily="18" charset="0"/>
                <a:cs typeface="Times New Roman" panose="02020603050405020304" pitchFamily="18" charset="0"/>
              </a:rPr>
              <a:t>(группы животных) </a:t>
            </a: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на </a:t>
            </a:r>
            <a:r>
              <a:rPr lang="ru-RU" sz="2400" dirty="0">
                <a:latin typeface="Times New Roman" panose="02020603050405020304" pitchFamily="18" charset="0"/>
                <a:cs typeface="Times New Roman" panose="02020603050405020304" pitchFamily="18" charset="0"/>
              </a:rPr>
              <a:t>территорию Российской </a:t>
            </a:r>
            <a:r>
              <a:rPr lang="ru-RU" sz="2400" dirty="0" smtClean="0">
                <a:latin typeface="Times New Roman" panose="02020603050405020304" pitchFamily="18" charset="0"/>
                <a:cs typeface="Times New Roman" panose="02020603050405020304" pitchFamily="18" charset="0"/>
              </a:rPr>
              <a:t>Федерации</a:t>
            </a:r>
          </a:p>
          <a:p>
            <a:pPr marL="12700" marR="817880" algn="just">
              <a:lnSpc>
                <a:spcPct val="100800"/>
              </a:lnSpc>
              <a:spcBef>
                <a:spcPts val="70"/>
              </a:spcBef>
            </a:pPr>
            <a:endParaRPr lang="ru-RU" sz="2400" dirty="0" smtClean="0">
              <a:latin typeface="Times New Roman" panose="02020603050405020304" pitchFamily="18" charset="0"/>
              <a:cs typeface="Times New Roman" panose="02020603050405020304" pitchFamily="18" charset="0"/>
            </a:endParaRPr>
          </a:p>
          <a:p>
            <a:pPr marL="12700" marR="817880" algn="just">
              <a:lnSpc>
                <a:spcPct val="100800"/>
              </a:lnSpc>
              <a:spcBef>
                <a:spcPts val="70"/>
              </a:spcBef>
            </a:pPr>
            <a:r>
              <a:rPr lang="ru-RU" sz="2400" dirty="0">
                <a:latin typeface="Times New Roman" panose="02020603050405020304" pitchFamily="18" charset="0"/>
                <a:cs typeface="Times New Roman" panose="02020603050405020304" pitchFamily="18" charset="0"/>
              </a:rPr>
              <a:t>Основанием для </a:t>
            </a:r>
            <a:r>
              <a:rPr lang="ru-RU" sz="2400" b="1" dirty="0">
                <a:solidFill>
                  <a:schemeClr val="tx2">
                    <a:lumMod val="75000"/>
                  </a:schemeClr>
                </a:solidFill>
                <a:latin typeface="Times New Roman" panose="02020603050405020304" pitchFamily="18" charset="0"/>
                <a:cs typeface="Times New Roman" panose="02020603050405020304" pitchFamily="18" charset="0"/>
              </a:rPr>
              <a:t>группового маркирования </a:t>
            </a:r>
            <a:r>
              <a:rPr lang="ru-RU" sz="2400" dirty="0">
                <a:latin typeface="Times New Roman" panose="02020603050405020304" pitchFamily="18" charset="0"/>
                <a:cs typeface="Times New Roman" panose="02020603050405020304" pitchFamily="18" charset="0"/>
              </a:rPr>
              <a:t>2 и более животных одного вида, содержащихся в одном предмете, приспособлении или помещении с одной целью </a:t>
            </a:r>
            <a:r>
              <a:rPr lang="ru-RU" sz="2400" dirty="0" smtClean="0">
                <a:latin typeface="Times New Roman" panose="02020603050405020304" pitchFamily="18" charset="0"/>
                <a:cs typeface="Times New Roman" panose="02020603050405020304" pitchFamily="18" charset="0"/>
              </a:rPr>
              <a:t>содержания, </a:t>
            </a:r>
            <a:r>
              <a:rPr lang="ru-RU" sz="2400" dirty="0">
                <a:latin typeface="Times New Roman" panose="02020603050405020304" pitchFamily="18" charset="0"/>
                <a:cs typeface="Times New Roman" panose="02020603050405020304" pitchFamily="18" charset="0"/>
              </a:rPr>
              <a:t>является формирование группы животных владельцем </a:t>
            </a:r>
            <a:r>
              <a:rPr lang="ru-RU" sz="2400" dirty="0" smtClean="0">
                <a:latin typeface="Times New Roman" panose="02020603050405020304" pitchFamily="18" charset="0"/>
                <a:cs typeface="Times New Roman" panose="02020603050405020304" pitchFamily="18" charset="0"/>
              </a:rPr>
              <a:t>животных</a:t>
            </a:r>
          </a:p>
          <a:p>
            <a:pPr marL="12700" marR="817880">
              <a:lnSpc>
                <a:spcPct val="100800"/>
              </a:lnSpc>
              <a:spcBef>
                <a:spcPts val="70"/>
              </a:spcBef>
            </a:pPr>
            <a:endParaRPr lang="ru-RU" sz="2400" dirty="0">
              <a:latin typeface="Times New Roman" panose="02020603050405020304" pitchFamily="18" charset="0"/>
              <a:cs typeface="Times New Roman" panose="02020603050405020304" pitchFamily="18" charset="0"/>
            </a:endParaRPr>
          </a:p>
          <a:p>
            <a:pPr algn="just"/>
            <a:r>
              <a:rPr lang="ru-RU" sz="2400" dirty="0" smtClean="0">
                <a:latin typeface="Times New Roman" panose="02020603050405020304" pitchFamily="18" charset="0"/>
                <a:cs typeface="Times New Roman" panose="02020603050405020304" pitchFamily="18" charset="0"/>
              </a:rPr>
              <a:t>Владельцы </a:t>
            </a:r>
            <a:r>
              <a:rPr lang="ru-RU" sz="2400" dirty="0">
                <a:latin typeface="Times New Roman" panose="02020603050405020304" pitchFamily="18" charset="0"/>
                <a:cs typeface="Times New Roman" panose="02020603050405020304" pitchFamily="18" charset="0"/>
              </a:rPr>
              <a:t>животных вправе </a:t>
            </a:r>
            <a:r>
              <a:rPr lang="ru-RU" sz="2400" b="1" dirty="0">
                <a:solidFill>
                  <a:schemeClr val="tx2">
                    <a:lumMod val="75000"/>
                  </a:schemeClr>
                </a:solidFill>
                <a:latin typeface="Times New Roman" panose="02020603050405020304" pitchFamily="18" charset="0"/>
                <a:cs typeface="Times New Roman" panose="02020603050405020304" pitchFamily="18" charset="0"/>
              </a:rPr>
              <a:t>самостоятельно</a:t>
            </a:r>
            <a:r>
              <a:rPr lang="ru-RU" sz="2400" dirty="0">
                <a:latin typeface="Times New Roman" panose="02020603050405020304" pitchFamily="18" charset="0"/>
                <a:cs typeface="Times New Roman" panose="02020603050405020304" pitchFamily="18" charset="0"/>
              </a:rPr>
              <a:t> выбрать тип средства маркирования </a:t>
            </a:r>
            <a:r>
              <a:rPr lang="ru-RU" sz="2400" dirty="0" smtClean="0">
                <a:latin typeface="Times New Roman" panose="02020603050405020304" pitchFamily="18" charset="0"/>
                <a:cs typeface="Times New Roman" panose="02020603050405020304" pitchFamily="18" charset="0"/>
              </a:rPr>
              <a:t>из </a:t>
            </a:r>
            <a:r>
              <a:rPr lang="ru-RU" sz="2400" dirty="0">
                <a:latin typeface="Times New Roman" panose="02020603050405020304" pitchFamily="18" charset="0"/>
                <a:cs typeface="Times New Roman" panose="02020603050405020304" pitchFamily="18" charset="0"/>
              </a:rPr>
              <a:t>предусмотренных </a:t>
            </a:r>
            <a:r>
              <a:rPr lang="ru-RU" sz="2400" b="1" dirty="0">
                <a:solidFill>
                  <a:schemeClr val="tx2">
                    <a:lumMod val="75000"/>
                  </a:schemeClr>
                </a:solidFill>
                <a:latin typeface="Times New Roman" panose="02020603050405020304" pitchFamily="18" charset="0"/>
                <a:cs typeface="Times New Roman" panose="02020603050405020304" pitchFamily="18" charset="0"/>
              </a:rPr>
              <a:t>ветеринарными правилами </a:t>
            </a:r>
            <a:r>
              <a:rPr lang="ru-RU" sz="2400" dirty="0">
                <a:latin typeface="Times New Roman" panose="02020603050405020304" pitchFamily="18" charset="0"/>
                <a:cs typeface="Times New Roman" panose="02020603050405020304" pitchFamily="18" charset="0"/>
              </a:rPr>
              <a:t>маркирования и учета животных, </a:t>
            </a:r>
            <a:r>
              <a:rPr lang="ru-RU" sz="2400" dirty="0" smtClean="0">
                <a:latin typeface="Times New Roman" panose="02020603050405020304" pitchFamily="18" charset="0"/>
                <a:cs typeface="Times New Roman" panose="02020603050405020304" pitchFamily="18" charset="0"/>
              </a:rPr>
              <a:t>в </a:t>
            </a:r>
            <a:r>
              <a:rPr lang="ru-RU" sz="2400" dirty="0">
                <a:latin typeface="Times New Roman" panose="02020603050405020304" pitchFamily="18" charset="0"/>
                <a:cs typeface="Times New Roman" panose="02020603050405020304" pitchFamily="18" charset="0"/>
              </a:rPr>
              <a:t>зависимости от вида животного </a:t>
            </a:r>
            <a:r>
              <a:rPr lang="ru-RU" sz="2400" dirty="0" smtClean="0">
                <a:latin typeface="Times New Roman" panose="02020603050405020304" pitchFamily="18" charset="0"/>
                <a:cs typeface="Times New Roman" panose="02020603050405020304" pitchFamily="18" charset="0"/>
              </a:rPr>
              <a:t>Маркирование </a:t>
            </a:r>
            <a:r>
              <a:rPr lang="ru-RU" sz="2400" dirty="0">
                <a:latin typeface="Times New Roman" panose="02020603050405020304" pitchFamily="18" charset="0"/>
                <a:cs typeface="Times New Roman" panose="02020603050405020304" pitchFamily="18" charset="0"/>
              </a:rPr>
              <a:t>животных осуществляется владельцами животных </a:t>
            </a:r>
            <a:r>
              <a:rPr lang="ru-RU" sz="2400" b="1" dirty="0">
                <a:solidFill>
                  <a:schemeClr val="tx2">
                    <a:lumMod val="75000"/>
                  </a:schemeClr>
                </a:solidFill>
                <a:latin typeface="Times New Roman" panose="02020603050405020304" pitchFamily="18" charset="0"/>
                <a:cs typeface="Times New Roman" panose="02020603050405020304" pitchFamily="18" charset="0"/>
              </a:rPr>
              <a:t>за свой счет, самостоятельно или посредством привлечения иных </a:t>
            </a:r>
            <a:r>
              <a:rPr lang="ru-RU" sz="2400" b="1" dirty="0" smtClean="0">
                <a:solidFill>
                  <a:schemeClr val="tx2">
                    <a:lumMod val="75000"/>
                  </a:schemeClr>
                </a:solidFill>
                <a:latin typeface="Times New Roman" panose="02020603050405020304" pitchFamily="18" charset="0"/>
                <a:cs typeface="Times New Roman" panose="02020603050405020304" pitchFamily="18" charset="0"/>
              </a:rPr>
              <a:t>лиц</a:t>
            </a:r>
            <a:endParaRPr sz="2900" dirty="0" smtClean="0">
              <a:latin typeface="Tahoma"/>
              <a:cs typeface="Tahoma"/>
            </a:endParaRPr>
          </a:p>
          <a:p>
            <a:pPr marL="12700">
              <a:lnSpc>
                <a:spcPct val="100000"/>
              </a:lnSpc>
            </a:pPr>
            <a:endParaRPr sz="2150" dirty="0">
              <a:latin typeface="Tahoma"/>
              <a:cs typeface="Tahoma"/>
            </a:endParaRPr>
          </a:p>
        </p:txBody>
      </p:sp>
      <p:grpSp>
        <p:nvGrpSpPr>
          <p:cNvPr id="15" name="object 15"/>
          <p:cNvGrpSpPr/>
          <p:nvPr/>
        </p:nvGrpSpPr>
        <p:grpSpPr>
          <a:xfrm>
            <a:off x="536001" y="4363153"/>
            <a:ext cx="335280" cy="335280"/>
            <a:chOff x="1162409" y="6190354"/>
            <a:chExt cx="335280" cy="335280"/>
          </a:xfrm>
        </p:grpSpPr>
        <p:sp>
          <p:nvSpPr>
            <p:cNvPr id="16" name="object 16"/>
            <p:cNvSpPr/>
            <p:nvPr/>
          </p:nvSpPr>
          <p:spPr>
            <a:xfrm>
              <a:off x="1214764" y="6242709"/>
              <a:ext cx="230504" cy="230504"/>
            </a:xfrm>
            <a:custGeom>
              <a:avLst/>
              <a:gdLst/>
              <a:ahLst/>
              <a:cxnLst/>
              <a:rect l="l" t="t" r="r" b="b"/>
              <a:pathLst>
                <a:path w="230505" h="230504">
                  <a:moveTo>
                    <a:pt x="115181" y="0"/>
                  </a:moveTo>
                  <a:lnTo>
                    <a:pt x="160015" y="9051"/>
                  </a:lnTo>
                  <a:lnTo>
                    <a:pt x="196627" y="33735"/>
                  </a:lnTo>
                  <a:lnTo>
                    <a:pt x="221311" y="70347"/>
                  </a:lnTo>
                  <a:lnTo>
                    <a:pt x="230362" y="115180"/>
                  </a:lnTo>
                  <a:lnTo>
                    <a:pt x="221311" y="160014"/>
                  </a:lnTo>
                  <a:lnTo>
                    <a:pt x="196627" y="196626"/>
                  </a:lnTo>
                  <a:lnTo>
                    <a:pt x="160015" y="221310"/>
                  </a:lnTo>
                  <a:lnTo>
                    <a:pt x="115181" y="230361"/>
                  </a:lnTo>
                  <a:lnTo>
                    <a:pt x="70348" y="221310"/>
                  </a:lnTo>
                  <a:lnTo>
                    <a:pt x="33736" y="196626"/>
                  </a:lnTo>
                  <a:lnTo>
                    <a:pt x="9051" y="160014"/>
                  </a:lnTo>
                  <a:lnTo>
                    <a:pt x="0" y="115180"/>
                  </a:lnTo>
                  <a:lnTo>
                    <a:pt x="9051" y="70347"/>
                  </a:lnTo>
                  <a:lnTo>
                    <a:pt x="33736" y="33735"/>
                  </a:lnTo>
                  <a:lnTo>
                    <a:pt x="70348" y="9051"/>
                  </a:lnTo>
                  <a:lnTo>
                    <a:pt x="115181" y="0"/>
                  </a:lnTo>
                  <a:close/>
                </a:path>
              </a:pathLst>
            </a:custGeom>
            <a:ln w="104709">
              <a:solidFill>
                <a:srgbClr val="FFFFFF"/>
              </a:solidFill>
            </a:ln>
          </p:spPr>
          <p:txBody>
            <a:bodyPr wrap="square" lIns="0" tIns="0" rIns="0" bIns="0" rtlCol="0"/>
            <a:lstStyle/>
            <a:p>
              <a:endParaRPr/>
            </a:p>
          </p:txBody>
        </p:sp>
        <p:pic>
          <p:nvPicPr>
            <p:cNvPr id="17" name="object 17"/>
            <p:cNvPicPr/>
            <p:nvPr/>
          </p:nvPicPr>
          <p:blipFill>
            <a:blip r:embed="rId3" cstate="print"/>
            <a:stretch>
              <a:fillRect/>
            </a:stretch>
          </p:blipFill>
          <p:spPr>
            <a:xfrm>
              <a:off x="1214764" y="6242709"/>
              <a:ext cx="230362" cy="230361"/>
            </a:xfrm>
            <a:prstGeom prst="rect">
              <a:avLst/>
            </a:prstGeom>
          </p:spPr>
        </p:pic>
      </p:grpSp>
      <p:grpSp>
        <p:nvGrpSpPr>
          <p:cNvPr id="18" name="object 18"/>
          <p:cNvGrpSpPr/>
          <p:nvPr/>
        </p:nvGrpSpPr>
        <p:grpSpPr>
          <a:xfrm>
            <a:off x="-3" y="0"/>
            <a:ext cx="20104100" cy="149225"/>
            <a:chOff x="-3" y="0"/>
            <a:chExt cx="20104100" cy="149225"/>
          </a:xfrm>
        </p:grpSpPr>
        <p:sp>
          <p:nvSpPr>
            <p:cNvPr id="19" name="object 19"/>
            <p:cNvSpPr/>
            <p:nvPr/>
          </p:nvSpPr>
          <p:spPr>
            <a:xfrm>
              <a:off x="6701361" y="0"/>
              <a:ext cx="6701790" cy="149225"/>
            </a:xfrm>
            <a:custGeom>
              <a:avLst/>
              <a:gdLst/>
              <a:ahLst/>
              <a:cxnLst/>
              <a:rect l="l" t="t" r="r" b="b"/>
              <a:pathLst>
                <a:path w="6701790" h="149225">
                  <a:moveTo>
                    <a:pt x="6701364" y="0"/>
                  </a:moveTo>
                  <a:lnTo>
                    <a:pt x="0" y="0"/>
                  </a:lnTo>
                  <a:lnTo>
                    <a:pt x="0" y="148902"/>
                  </a:lnTo>
                  <a:lnTo>
                    <a:pt x="6701364" y="148902"/>
                  </a:lnTo>
                  <a:lnTo>
                    <a:pt x="6701364" y="0"/>
                  </a:lnTo>
                  <a:close/>
                </a:path>
              </a:pathLst>
            </a:custGeom>
            <a:solidFill>
              <a:srgbClr val="FF0000"/>
            </a:solidFill>
          </p:spPr>
          <p:txBody>
            <a:bodyPr wrap="square" lIns="0" tIns="0" rIns="0" bIns="0" rtlCol="0"/>
            <a:lstStyle/>
            <a:p>
              <a:endParaRPr/>
            </a:p>
          </p:txBody>
        </p:sp>
        <p:sp>
          <p:nvSpPr>
            <p:cNvPr id="20" name="object 20"/>
            <p:cNvSpPr/>
            <p:nvPr/>
          </p:nvSpPr>
          <p:spPr>
            <a:xfrm>
              <a:off x="-3" y="0"/>
              <a:ext cx="6701790" cy="149225"/>
            </a:xfrm>
            <a:custGeom>
              <a:avLst/>
              <a:gdLst/>
              <a:ahLst/>
              <a:cxnLst/>
              <a:rect l="l" t="t" r="r" b="b"/>
              <a:pathLst>
                <a:path w="6701790" h="149225">
                  <a:moveTo>
                    <a:pt x="6701364" y="0"/>
                  </a:moveTo>
                  <a:lnTo>
                    <a:pt x="0" y="0"/>
                  </a:lnTo>
                  <a:lnTo>
                    <a:pt x="0" y="148902"/>
                  </a:lnTo>
                  <a:lnTo>
                    <a:pt x="6701364" y="148902"/>
                  </a:lnTo>
                  <a:lnTo>
                    <a:pt x="6701364" y="0"/>
                  </a:lnTo>
                  <a:close/>
                </a:path>
              </a:pathLst>
            </a:custGeom>
            <a:solidFill>
              <a:srgbClr val="456480"/>
            </a:solidFill>
          </p:spPr>
          <p:txBody>
            <a:bodyPr wrap="square" lIns="0" tIns="0" rIns="0" bIns="0" rtlCol="0"/>
            <a:lstStyle/>
            <a:p>
              <a:endParaRPr/>
            </a:p>
          </p:txBody>
        </p:sp>
        <p:sp>
          <p:nvSpPr>
            <p:cNvPr id="21" name="object 21"/>
            <p:cNvSpPr/>
            <p:nvPr/>
          </p:nvSpPr>
          <p:spPr>
            <a:xfrm>
              <a:off x="13402726" y="0"/>
              <a:ext cx="6701790" cy="149225"/>
            </a:xfrm>
            <a:custGeom>
              <a:avLst/>
              <a:gdLst/>
              <a:ahLst/>
              <a:cxnLst/>
              <a:rect l="l" t="t" r="r" b="b"/>
              <a:pathLst>
                <a:path w="6701790" h="149225">
                  <a:moveTo>
                    <a:pt x="6701364" y="0"/>
                  </a:moveTo>
                  <a:lnTo>
                    <a:pt x="0" y="0"/>
                  </a:lnTo>
                  <a:lnTo>
                    <a:pt x="0" y="148902"/>
                  </a:lnTo>
                  <a:lnTo>
                    <a:pt x="6701364" y="148902"/>
                  </a:lnTo>
                  <a:lnTo>
                    <a:pt x="6701364" y="0"/>
                  </a:lnTo>
                  <a:close/>
                </a:path>
              </a:pathLst>
            </a:custGeom>
            <a:solidFill>
              <a:srgbClr val="E6E7E8"/>
            </a:solidFill>
          </p:spPr>
          <p:txBody>
            <a:bodyPr wrap="square" lIns="0" tIns="0" rIns="0" bIns="0" rtlCol="0"/>
            <a:lstStyle/>
            <a:p>
              <a:endParaRPr/>
            </a:p>
          </p:txBody>
        </p:sp>
      </p:grpSp>
      <p:sp>
        <p:nvSpPr>
          <p:cNvPr id="22" name="object 22"/>
          <p:cNvSpPr txBox="1">
            <a:spLocks noGrp="1"/>
          </p:cNvSpPr>
          <p:nvPr>
            <p:ph type="sldNum" sz="quarter" idx="7"/>
          </p:nvPr>
        </p:nvSpPr>
        <p:spPr>
          <a:xfrm>
            <a:off x="19805650" y="10760075"/>
            <a:ext cx="187325" cy="306704"/>
          </a:xfrm>
          <a:prstGeom prst="rect">
            <a:avLst/>
          </a:prstGeom>
        </p:spPr>
        <p:txBody>
          <a:bodyPr vert="horz" wrap="square" lIns="0" tIns="41275" rIns="0" bIns="0" rtlCol="0">
            <a:spAutoFit/>
          </a:bodyPr>
          <a:lstStyle/>
          <a:p>
            <a:pPr marL="38100">
              <a:lnSpc>
                <a:spcPct val="100000"/>
              </a:lnSpc>
              <a:spcBef>
                <a:spcPts val="325"/>
              </a:spcBef>
            </a:pPr>
            <a:fld id="{81D60167-4931-47E6-BA6A-407CBD079E47}" type="slidenum">
              <a:rPr spc="-80" dirty="0"/>
              <a:t>3</a:t>
            </a:fld>
            <a:endParaRPr spc="-80" dirty="0"/>
          </a:p>
        </p:txBody>
      </p:sp>
      <p:grpSp>
        <p:nvGrpSpPr>
          <p:cNvPr id="23" name="object 15"/>
          <p:cNvGrpSpPr/>
          <p:nvPr/>
        </p:nvGrpSpPr>
        <p:grpSpPr>
          <a:xfrm>
            <a:off x="536209" y="1338998"/>
            <a:ext cx="335280" cy="335280"/>
            <a:chOff x="1162409" y="6190354"/>
            <a:chExt cx="335280" cy="335280"/>
          </a:xfrm>
        </p:grpSpPr>
        <p:sp>
          <p:nvSpPr>
            <p:cNvPr id="24" name="object 16"/>
            <p:cNvSpPr/>
            <p:nvPr/>
          </p:nvSpPr>
          <p:spPr>
            <a:xfrm>
              <a:off x="1214764" y="6242709"/>
              <a:ext cx="230504" cy="230504"/>
            </a:xfrm>
            <a:custGeom>
              <a:avLst/>
              <a:gdLst/>
              <a:ahLst/>
              <a:cxnLst/>
              <a:rect l="l" t="t" r="r" b="b"/>
              <a:pathLst>
                <a:path w="230505" h="230504">
                  <a:moveTo>
                    <a:pt x="115181" y="0"/>
                  </a:moveTo>
                  <a:lnTo>
                    <a:pt x="160015" y="9051"/>
                  </a:lnTo>
                  <a:lnTo>
                    <a:pt x="196627" y="33735"/>
                  </a:lnTo>
                  <a:lnTo>
                    <a:pt x="221311" y="70347"/>
                  </a:lnTo>
                  <a:lnTo>
                    <a:pt x="230362" y="115180"/>
                  </a:lnTo>
                  <a:lnTo>
                    <a:pt x="221311" y="160014"/>
                  </a:lnTo>
                  <a:lnTo>
                    <a:pt x="196627" y="196626"/>
                  </a:lnTo>
                  <a:lnTo>
                    <a:pt x="160015" y="221310"/>
                  </a:lnTo>
                  <a:lnTo>
                    <a:pt x="115181" y="230361"/>
                  </a:lnTo>
                  <a:lnTo>
                    <a:pt x="70348" y="221310"/>
                  </a:lnTo>
                  <a:lnTo>
                    <a:pt x="33736" y="196626"/>
                  </a:lnTo>
                  <a:lnTo>
                    <a:pt x="9051" y="160014"/>
                  </a:lnTo>
                  <a:lnTo>
                    <a:pt x="0" y="115180"/>
                  </a:lnTo>
                  <a:lnTo>
                    <a:pt x="9051" y="70347"/>
                  </a:lnTo>
                  <a:lnTo>
                    <a:pt x="33736" y="33735"/>
                  </a:lnTo>
                  <a:lnTo>
                    <a:pt x="70348" y="9051"/>
                  </a:lnTo>
                  <a:lnTo>
                    <a:pt x="115181" y="0"/>
                  </a:lnTo>
                  <a:close/>
                </a:path>
              </a:pathLst>
            </a:custGeom>
            <a:ln w="104709">
              <a:solidFill>
                <a:srgbClr val="FFFFFF"/>
              </a:solidFill>
            </a:ln>
          </p:spPr>
          <p:txBody>
            <a:bodyPr wrap="square" lIns="0" tIns="0" rIns="0" bIns="0" rtlCol="0"/>
            <a:lstStyle/>
            <a:p>
              <a:endParaRPr/>
            </a:p>
          </p:txBody>
        </p:sp>
        <p:pic>
          <p:nvPicPr>
            <p:cNvPr id="25" name="object 17"/>
            <p:cNvPicPr/>
            <p:nvPr/>
          </p:nvPicPr>
          <p:blipFill>
            <a:blip r:embed="rId3" cstate="print"/>
            <a:stretch>
              <a:fillRect/>
            </a:stretch>
          </p:blipFill>
          <p:spPr>
            <a:xfrm>
              <a:off x="1214764" y="6242709"/>
              <a:ext cx="230362" cy="230361"/>
            </a:xfrm>
            <a:prstGeom prst="rect">
              <a:avLst/>
            </a:prstGeom>
          </p:spPr>
        </p:pic>
      </p:grpSp>
      <p:grpSp>
        <p:nvGrpSpPr>
          <p:cNvPr id="26" name="object 15"/>
          <p:cNvGrpSpPr/>
          <p:nvPr/>
        </p:nvGrpSpPr>
        <p:grpSpPr>
          <a:xfrm>
            <a:off x="529247" y="8114312"/>
            <a:ext cx="335280" cy="335280"/>
            <a:chOff x="1162409" y="6190354"/>
            <a:chExt cx="335280" cy="335280"/>
          </a:xfrm>
        </p:grpSpPr>
        <p:sp>
          <p:nvSpPr>
            <p:cNvPr id="27" name="object 16"/>
            <p:cNvSpPr/>
            <p:nvPr/>
          </p:nvSpPr>
          <p:spPr>
            <a:xfrm>
              <a:off x="1214764" y="6242709"/>
              <a:ext cx="230504" cy="230504"/>
            </a:xfrm>
            <a:custGeom>
              <a:avLst/>
              <a:gdLst/>
              <a:ahLst/>
              <a:cxnLst/>
              <a:rect l="l" t="t" r="r" b="b"/>
              <a:pathLst>
                <a:path w="230505" h="230504">
                  <a:moveTo>
                    <a:pt x="115181" y="0"/>
                  </a:moveTo>
                  <a:lnTo>
                    <a:pt x="160015" y="9051"/>
                  </a:lnTo>
                  <a:lnTo>
                    <a:pt x="196627" y="33735"/>
                  </a:lnTo>
                  <a:lnTo>
                    <a:pt x="221311" y="70347"/>
                  </a:lnTo>
                  <a:lnTo>
                    <a:pt x="230362" y="115180"/>
                  </a:lnTo>
                  <a:lnTo>
                    <a:pt x="221311" y="160014"/>
                  </a:lnTo>
                  <a:lnTo>
                    <a:pt x="196627" y="196626"/>
                  </a:lnTo>
                  <a:lnTo>
                    <a:pt x="160015" y="221310"/>
                  </a:lnTo>
                  <a:lnTo>
                    <a:pt x="115181" y="230361"/>
                  </a:lnTo>
                  <a:lnTo>
                    <a:pt x="70348" y="221310"/>
                  </a:lnTo>
                  <a:lnTo>
                    <a:pt x="33736" y="196626"/>
                  </a:lnTo>
                  <a:lnTo>
                    <a:pt x="9051" y="160014"/>
                  </a:lnTo>
                  <a:lnTo>
                    <a:pt x="0" y="115180"/>
                  </a:lnTo>
                  <a:lnTo>
                    <a:pt x="9051" y="70347"/>
                  </a:lnTo>
                  <a:lnTo>
                    <a:pt x="33736" y="33735"/>
                  </a:lnTo>
                  <a:lnTo>
                    <a:pt x="70348" y="9051"/>
                  </a:lnTo>
                  <a:lnTo>
                    <a:pt x="115181" y="0"/>
                  </a:lnTo>
                  <a:close/>
                </a:path>
              </a:pathLst>
            </a:custGeom>
            <a:ln w="104709">
              <a:solidFill>
                <a:srgbClr val="FFFFFF"/>
              </a:solidFill>
            </a:ln>
          </p:spPr>
          <p:txBody>
            <a:bodyPr wrap="square" lIns="0" tIns="0" rIns="0" bIns="0" rtlCol="0"/>
            <a:lstStyle/>
            <a:p>
              <a:endParaRPr/>
            </a:p>
          </p:txBody>
        </p:sp>
        <p:pic>
          <p:nvPicPr>
            <p:cNvPr id="28" name="object 17"/>
            <p:cNvPicPr/>
            <p:nvPr/>
          </p:nvPicPr>
          <p:blipFill>
            <a:blip r:embed="rId3" cstate="print"/>
            <a:stretch>
              <a:fillRect/>
            </a:stretch>
          </p:blipFill>
          <p:spPr>
            <a:xfrm>
              <a:off x="1214764" y="6242709"/>
              <a:ext cx="230362" cy="230361"/>
            </a:xfrm>
            <a:prstGeom prst="rect">
              <a:avLst/>
            </a:prstGeom>
          </p:spPr>
        </p:pic>
      </p:grpSp>
      <p:sp>
        <p:nvSpPr>
          <p:cNvPr id="29" name="Прямоугольник 28"/>
          <p:cNvSpPr/>
          <p:nvPr/>
        </p:nvSpPr>
        <p:spPr>
          <a:xfrm>
            <a:off x="7004050" y="523603"/>
            <a:ext cx="4800599" cy="646331"/>
          </a:xfrm>
          <a:prstGeom prst="rect">
            <a:avLst/>
          </a:prstGeom>
        </p:spPr>
        <p:txBody>
          <a:bodyPr wrap="square">
            <a:spAutoFit/>
          </a:bodyPr>
          <a:lstStyle/>
          <a:p>
            <a:pPr algn="ctr"/>
            <a:r>
              <a:rPr lang="ru-RU" sz="3600" b="1" dirty="0" smtClean="0">
                <a:solidFill>
                  <a:srgbClr val="C00000"/>
                </a:solidFill>
                <a:latin typeface="Sylfaen" panose="010A0502050306030303" pitchFamily="18" charset="0"/>
              </a:rPr>
              <a:t>Маркирование и учет </a:t>
            </a:r>
            <a:endParaRPr lang="ru-RU" sz="3600" b="1" dirty="0">
              <a:solidFill>
                <a:srgbClr val="C00000"/>
              </a:solidFill>
            </a:endParaRPr>
          </a:p>
        </p:txBody>
      </p:sp>
      <p:grpSp>
        <p:nvGrpSpPr>
          <p:cNvPr id="30" name="object 15"/>
          <p:cNvGrpSpPr/>
          <p:nvPr/>
        </p:nvGrpSpPr>
        <p:grpSpPr>
          <a:xfrm>
            <a:off x="536105" y="2517762"/>
            <a:ext cx="335280" cy="335280"/>
            <a:chOff x="1162409" y="6190354"/>
            <a:chExt cx="335280" cy="335280"/>
          </a:xfrm>
        </p:grpSpPr>
        <p:sp>
          <p:nvSpPr>
            <p:cNvPr id="31" name="object 16"/>
            <p:cNvSpPr/>
            <p:nvPr/>
          </p:nvSpPr>
          <p:spPr>
            <a:xfrm>
              <a:off x="1214764" y="6242709"/>
              <a:ext cx="230504" cy="230504"/>
            </a:xfrm>
            <a:custGeom>
              <a:avLst/>
              <a:gdLst/>
              <a:ahLst/>
              <a:cxnLst/>
              <a:rect l="l" t="t" r="r" b="b"/>
              <a:pathLst>
                <a:path w="230505" h="230504">
                  <a:moveTo>
                    <a:pt x="115181" y="0"/>
                  </a:moveTo>
                  <a:lnTo>
                    <a:pt x="160015" y="9051"/>
                  </a:lnTo>
                  <a:lnTo>
                    <a:pt x="196627" y="33735"/>
                  </a:lnTo>
                  <a:lnTo>
                    <a:pt x="221311" y="70347"/>
                  </a:lnTo>
                  <a:lnTo>
                    <a:pt x="230362" y="115180"/>
                  </a:lnTo>
                  <a:lnTo>
                    <a:pt x="221311" y="160014"/>
                  </a:lnTo>
                  <a:lnTo>
                    <a:pt x="196627" y="196626"/>
                  </a:lnTo>
                  <a:lnTo>
                    <a:pt x="160015" y="221310"/>
                  </a:lnTo>
                  <a:lnTo>
                    <a:pt x="115181" y="230361"/>
                  </a:lnTo>
                  <a:lnTo>
                    <a:pt x="70348" y="221310"/>
                  </a:lnTo>
                  <a:lnTo>
                    <a:pt x="33736" y="196626"/>
                  </a:lnTo>
                  <a:lnTo>
                    <a:pt x="9051" y="160014"/>
                  </a:lnTo>
                  <a:lnTo>
                    <a:pt x="0" y="115180"/>
                  </a:lnTo>
                  <a:lnTo>
                    <a:pt x="9051" y="70347"/>
                  </a:lnTo>
                  <a:lnTo>
                    <a:pt x="33736" y="33735"/>
                  </a:lnTo>
                  <a:lnTo>
                    <a:pt x="70348" y="9051"/>
                  </a:lnTo>
                  <a:lnTo>
                    <a:pt x="115181" y="0"/>
                  </a:lnTo>
                  <a:close/>
                </a:path>
              </a:pathLst>
            </a:custGeom>
            <a:ln w="104709">
              <a:solidFill>
                <a:srgbClr val="FFFFFF"/>
              </a:solidFill>
            </a:ln>
          </p:spPr>
          <p:txBody>
            <a:bodyPr wrap="square" lIns="0" tIns="0" rIns="0" bIns="0" rtlCol="0"/>
            <a:lstStyle/>
            <a:p>
              <a:endParaRPr/>
            </a:p>
          </p:txBody>
        </p:sp>
        <p:pic>
          <p:nvPicPr>
            <p:cNvPr id="32" name="object 17"/>
            <p:cNvPicPr/>
            <p:nvPr/>
          </p:nvPicPr>
          <p:blipFill>
            <a:blip r:embed="rId3" cstate="print"/>
            <a:stretch>
              <a:fillRect/>
            </a:stretch>
          </p:blipFill>
          <p:spPr>
            <a:xfrm>
              <a:off x="1214764" y="6242709"/>
              <a:ext cx="230362" cy="230361"/>
            </a:xfrm>
            <a:prstGeom prst="rect">
              <a:avLst/>
            </a:prstGeom>
          </p:spPr>
        </p:pic>
      </p:grpSp>
      <p:grpSp>
        <p:nvGrpSpPr>
          <p:cNvPr id="45" name="object 15"/>
          <p:cNvGrpSpPr/>
          <p:nvPr/>
        </p:nvGrpSpPr>
        <p:grpSpPr>
          <a:xfrm>
            <a:off x="575939" y="6945087"/>
            <a:ext cx="335280" cy="335280"/>
            <a:chOff x="1162409" y="6190354"/>
            <a:chExt cx="335280" cy="335280"/>
          </a:xfrm>
        </p:grpSpPr>
        <p:sp>
          <p:nvSpPr>
            <p:cNvPr id="46" name="object 16"/>
            <p:cNvSpPr/>
            <p:nvPr/>
          </p:nvSpPr>
          <p:spPr>
            <a:xfrm>
              <a:off x="1214764" y="6242709"/>
              <a:ext cx="230504" cy="230504"/>
            </a:xfrm>
            <a:custGeom>
              <a:avLst/>
              <a:gdLst/>
              <a:ahLst/>
              <a:cxnLst/>
              <a:rect l="l" t="t" r="r" b="b"/>
              <a:pathLst>
                <a:path w="230505" h="230504">
                  <a:moveTo>
                    <a:pt x="115181" y="0"/>
                  </a:moveTo>
                  <a:lnTo>
                    <a:pt x="160015" y="9051"/>
                  </a:lnTo>
                  <a:lnTo>
                    <a:pt x="196627" y="33735"/>
                  </a:lnTo>
                  <a:lnTo>
                    <a:pt x="221311" y="70347"/>
                  </a:lnTo>
                  <a:lnTo>
                    <a:pt x="230362" y="115180"/>
                  </a:lnTo>
                  <a:lnTo>
                    <a:pt x="221311" y="160014"/>
                  </a:lnTo>
                  <a:lnTo>
                    <a:pt x="196627" y="196626"/>
                  </a:lnTo>
                  <a:lnTo>
                    <a:pt x="160015" y="221310"/>
                  </a:lnTo>
                  <a:lnTo>
                    <a:pt x="115181" y="230361"/>
                  </a:lnTo>
                  <a:lnTo>
                    <a:pt x="70348" y="221310"/>
                  </a:lnTo>
                  <a:lnTo>
                    <a:pt x="33736" y="196626"/>
                  </a:lnTo>
                  <a:lnTo>
                    <a:pt x="9051" y="160014"/>
                  </a:lnTo>
                  <a:lnTo>
                    <a:pt x="0" y="115180"/>
                  </a:lnTo>
                  <a:lnTo>
                    <a:pt x="9051" y="70347"/>
                  </a:lnTo>
                  <a:lnTo>
                    <a:pt x="33736" y="33735"/>
                  </a:lnTo>
                  <a:lnTo>
                    <a:pt x="70348" y="9051"/>
                  </a:lnTo>
                  <a:lnTo>
                    <a:pt x="115181" y="0"/>
                  </a:lnTo>
                  <a:close/>
                </a:path>
              </a:pathLst>
            </a:custGeom>
            <a:ln w="104709">
              <a:solidFill>
                <a:srgbClr val="FFFFFF"/>
              </a:solidFill>
            </a:ln>
          </p:spPr>
          <p:txBody>
            <a:bodyPr wrap="square" lIns="0" tIns="0" rIns="0" bIns="0" rtlCol="0"/>
            <a:lstStyle/>
            <a:p>
              <a:endParaRPr/>
            </a:p>
          </p:txBody>
        </p:sp>
        <p:pic>
          <p:nvPicPr>
            <p:cNvPr id="47" name="object 17"/>
            <p:cNvPicPr/>
            <p:nvPr/>
          </p:nvPicPr>
          <p:blipFill>
            <a:blip r:embed="rId3" cstate="print"/>
            <a:stretch>
              <a:fillRect/>
            </a:stretch>
          </p:blipFill>
          <p:spPr>
            <a:xfrm>
              <a:off x="1214764" y="6242709"/>
              <a:ext cx="230362" cy="230361"/>
            </a:xfrm>
            <a:prstGeom prst="rect">
              <a:avLst/>
            </a:prstGeom>
          </p:spPr>
        </p:pic>
      </p:grpSp>
    </p:spTree>
    <p:extLst>
      <p:ext uri="{BB962C8B-B14F-4D97-AF65-F5344CB8AC3E}">
        <p14:creationId xmlns:p14="http://schemas.microsoft.com/office/powerpoint/2010/main" val="18516917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9450" y="495300"/>
            <a:ext cx="17677583" cy="762000"/>
          </a:xfrm>
        </p:spPr>
        <p:txBody>
          <a:bodyPr/>
          <a:lstStyle/>
          <a:p>
            <a:r>
              <a:rPr lang="ru-RU" sz="3600" dirty="0">
                <a:solidFill>
                  <a:srgbClr val="C00000"/>
                </a:solidFill>
                <a:latin typeface="Sylfaen" panose="010A0502050306030303" pitchFamily="18" charset="0"/>
              </a:rPr>
              <a:t>Средства маркирования должны иметь следующие свойства:</a:t>
            </a:r>
            <a:br>
              <a:rPr lang="ru-RU" sz="3600" dirty="0">
                <a:solidFill>
                  <a:srgbClr val="C00000"/>
                </a:solidFill>
                <a:latin typeface="Sylfaen" panose="010A0502050306030303" pitchFamily="18" charset="0"/>
              </a:rPr>
            </a:br>
            <a:endParaRPr lang="ru-RU" sz="3600" dirty="0"/>
          </a:p>
        </p:txBody>
      </p:sp>
      <p:sp>
        <p:nvSpPr>
          <p:cNvPr id="3" name="Текст 2"/>
          <p:cNvSpPr>
            <a:spLocks noGrp="1"/>
          </p:cNvSpPr>
          <p:nvPr>
            <p:ph type="body" idx="1"/>
          </p:nvPr>
        </p:nvSpPr>
        <p:spPr>
          <a:xfrm>
            <a:off x="679450" y="1311275"/>
            <a:ext cx="18973800" cy="9525000"/>
          </a:xfrm>
          <a:ln>
            <a:solidFill>
              <a:schemeClr val="accent1"/>
            </a:solidFill>
          </a:ln>
        </p:spPr>
        <p:txBody>
          <a:bodyPr/>
          <a:lstStyle/>
          <a:p>
            <a:endParaRPr lang="ru-RU" sz="1800" dirty="0" smtClean="0">
              <a:latin typeface="Sylfaen" panose="010A0502050306030303" pitchFamily="18" charset="0"/>
            </a:endParaRPr>
          </a:p>
          <a:p>
            <a:pPr marL="457200" indent="-457200">
              <a:buFont typeface="Wingdings" panose="05000000000000000000" pitchFamily="2" charset="2"/>
              <a:buChar char="Ø"/>
            </a:pPr>
            <a:r>
              <a:rPr lang="ru-RU" sz="2800" dirty="0" smtClean="0">
                <a:solidFill>
                  <a:schemeClr val="tx1"/>
                </a:solidFill>
                <a:latin typeface="Times New Roman" panose="02020603050405020304" pitchFamily="18" charset="0"/>
                <a:cs typeface="Times New Roman" panose="02020603050405020304" pitchFamily="18" charset="0"/>
              </a:rPr>
              <a:t>Безопасность </a:t>
            </a:r>
            <a:r>
              <a:rPr lang="ru-RU" sz="2800" dirty="0">
                <a:solidFill>
                  <a:schemeClr val="tx1"/>
                </a:solidFill>
                <a:latin typeface="Times New Roman" panose="02020603050405020304" pitchFamily="18" charset="0"/>
                <a:cs typeface="Times New Roman" panose="02020603050405020304" pitchFamily="18" charset="0"/>
              </a:rPr>
              <a:t>для здоровья </a:t>
            </a:r>
            <a:r>
              <a:rPr lang="ru-RU" sz="2800" dirty="0" smtClean="0">
                <a:solidFill>
                  <a:schemeClr val="tx1"/>
                </a:solidFill>
                <a:latin typeface="Times New Roman" panose="02020603050405020304" pitchFamily="18" charset="0"/>
                <a:cs typeface="Times New Roman" panose="02020603050405020304" pitchFamily="18" charset="0"/>
              </a:rPr>
              <a:t>животных</a:t>
            </a:r>
          </a:p>
          <a:p>
            <a:endParaRPr lang="ru-RU" sz="2800" dirty="0">
              <a:solidFill>
                <a:schemeClr val="tx1"/>
              </a:solidFill>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Ø"/>
            </a:pPr>
            <a:r>
              <a:rPr lang="ru-RU" sz="2800" dirty="0" smtClean="0">
                <a:solidFill>
                  <a:schemeClr val="tx1"/>
                </a:solidFill>
                <a:latin typeface="Times New Roman" panose="02020603050405020304" pitchFamily="18" charset="0"/>
                <a:cs typeface="Times New Roman" panose="02020603050405020304" pitchFamily="18" charset="0"/>
              </a:rPr>
              <a:t>Устойчивость </a:t>
            </a:r>
            <a:r>
              <a:rPr lang="ru-RU" sz="2800" dirty="0">
                <a:solidFill>
                  <a:schemeClr val="tx1"/>
                </a:solidFill>
                <a:latin typeface="Times New Roman" panose="02020603050405020304" pitchFamily="18" charset="0"/>
                <a:cs typeface="Times New Roman" panose="02020603050405020304" pitchFamily="18" charset="0"/>
              </a:rPr>
              <a:t>к внешним воздействиям, в том числе изменениям температуры воды в диапазоне </a:t>
            </a:r>
            <a:r>
              <a:rPr lang="ru-RU" sz="2800" dirty="0" smtClean="0">
                <a:solidFill>
                  <a:schemeClr val="tx1"/>
                </a:solidFill>
                <a:latin typeface="Times New Roman" panose="02020603050405020304" pitchFamily="18" charset="0"/>
                <a:cs typeface="Times New Roman" panose="02020603050405020304" pitchFamily="18" charset="0"/>
              </a:rPr>
              <a:t/>
            </a:r>
            <a:br>
              <a:rPr lang="ru-RU" sz="2800" dirty="0" smtClean="0">
                <a:solidFill>
                  <a:schemeClr val="tx1"/>
                </a:solidFill>
                <a:latin typeface="Times New Roman" panose="02020603050405020304" pitchFamily="18" charset="0"/>
                <a:cs typeface="Times New Roman" panose="02020603050405020304" pitchFamily="18" charset="0"/>
              </a:rPr>
            </a:br>
            <a:r>
              <a:rPr lang="ru-RU" sz="2800" dirty="0" smtClean="0">
                <a:solidFill>
                  <a:schemeClr val="tx1"/>
                </a:solidFill>
                <a:latin typeface="Times New Roman" panose="02020603050405020304" pitchFamily="18" charset="0"/>
                <a:cs typeface="Times New Roman" panose="02020603050405020304" pitchFamily="18" charset="0"/>
              </a:rPr>
              <a:t>от </a:t>
            </a:r>
            <a:r>
              <a:rPr lang="ru-RU" sz="2800" dirty="0">
                <a:solidFill>
                  <a:schemeClr val="tx1"/>
                </a:solidFill>
                <a:latin typeface="Times New Roman" panose="02020603050405020304" pitchFamily="18" charset="0"/>
                <a:cs typeface="Times New Roman" panose="02020603050405020304" pitchFamily="18" charset="0"/>
              </a:rPr>
              <a:t>минус 3 °C до плюс 36 °C для средств маркирования, используемых для маркирования рыбы </a:t>
            </a:r>
            <a:r>
              <a:rPr lang="ru-RU" sz="2800" dirty="0" smtClean="0">
                <a:solidFill>
                  <a:schemeClr val="tx1"/>
                </a:solidFill>
                <a:latin typeface="Times New Roman" panose="02020603050405020304" pitchFamily="18" charset="0"/>
                <a:cs typeface="Times New Roman" panose="02020603050405020304" pitchFamily="18" charset="0"/>
              </a:rPr>
              <a:t/>
            </a:r>
            <a:br>
              <a:rPr lang="ru-RU" sz="2800" dirty="0" smtClean="0">
                <a:solidFill>
                  <a:schemeClr val="tx1"/>
                </a:solidFill>
                <a:latin typeface="Times New Roman" panose="02020603050405020304" pitchFamily="18" charset="0"/>
                <a:cs typeface="Times New Roman" panose="02020603050405020304" pitchFamily="18" charset="0"/>
              </a:rPr>
            </a:br>
            <a:r>
              <a:rPr lang="ru-RU" sz="2800" dirty="0" smtClean="0">
                <a:solidFill>
                  <a:schemeClr val="tx1"/>
                </a:solidFill>
                <a:latin typeface="Times New Roman" panose="02020603050405020304" pitchFamily="18" charset="0"/>
                <a:cs typeface="Times New Roman" panose="02020603050405020304" pitchFamily="18" charset="0"/>
              </a:rPr>
              <a:t>и </a:t>
            </a:r>
            <a:r>
              <a:rPr lang="ru-RU" sz="2800" dirty="0">
                <a:solidFill>
                  <a:schemeClr val="tx1"/>
                </a:solidFill>
                <a:latin typeface="Times New Roman" panose="02020603050405020304" pitchFamily="18" charset="0"/>
                <a:cs typeface="Times New Roman" panose="02020603050405020304" pitchFamily="18" charset="0"/>
              </a:rPr>
              <a:t>иных объектов </a:t>
            </a:r>
            <a:r>
              <a:rPr lang="ru-RU" sz="2800" dirty="0" err="1">
                <a:solidFill>
                  <a:schemeClr val="tx1"/>
                </a:solidFill>
                <a:latin typeface="Times New Roman" panose="02020603050405020304" pitchFamily="18" charset="0"/>
                <a:cs typeface="Times New Roman" panose="02020603050405020304" pitchFamily="18" charset="0"/>
              </a:rPr>
              <a:t>аквакультуры</a:t>
            </a:r>
            <a:r>
              <a:rPr lang="ru-RU" sz="2800" dirty="0">
                <a:solidFill>
                  <a:schemeClr val="tx1"/>
                </a:solidFill>
                <a:latin typeface="Times New Roman" panose="02020603050405020304" pitchFamily="18" charset="0"/>
                <a:cs typeface="Times New Roman" panose="02020603050405020304" pitchFamily="18" charset="0"/>
              </a:rPr>
              <a:t> животного происхождения (далее - гидробионты), и температуры </a:t>
            </a:r>
            <a:r>
              <a:rPr lang="ru-RU" sz="2800" dirty="0" smtClean="0">
                <a:solidFill>
                  <a:schemeClr val="tx1"/>
                </a:solidFill>
                <a:latin typeface="Times New Roman" panose="02020603050405020304" pitchFamily="18" charset="0"/>
                <a:cs typeface="Times New Roman" panose="02020603050405020304" pitchFamily="18" charset="0"/>
              </a:rPr>
              <a:t/>
            </a:r>
            <a:br>
              <a:rPr lang="ru-RU" sz="2800" dirty="0" smtClean="0">
                <a:solidFill>
                  <a:schemeClr val="tx1"/>
                </a:solidFill>
                <a:latin typeface="Times New Roman" panose="02020603050405020304" pitchFamily="18" charset="0"/>
                <a:cs typeface="Times New Roman" panose="02020603050405020304" pitchFamily="18" charset="0"/>
              </a:rPr>
            </a:br>
            <a:r>
              <a:rPr lang="ru-RU" sz="2800" dirty="0" smtClean="0">
                <a:solidFill>
                  <a:schemeClr val="tx1"/>
                </a:solidFill>
                <a:latin typeface="Times New Roman" panose="02020603050405020304" pitchFamily="18" charset="0"/>
                <a:cs typeface="Times New Roman" panose="02020603050405020304" pitchFamily="18" charset="0"/>
              </a:rPr>
              <a:t>в </a:t>
            </a:r>
            <a:r>
              <a:rPr lang="ru-RU" sz="2800" dirty="0">
                <a:solidFill>
                  <a:schemeClr val="tx1"/>
                </a:solidFill>
                <a:latin typeface="Times New Roman" panose="02020603050405020304" pitchFamily="18" charset="0"/>
                <a:cs typeface="Times New Roman" panose="02020603050405020304" pitchFamily="18" charset="0"/>
              </a:rPr>
              <a:t>диапазоне от минус 40 °C до плюс 45 °C - для иных видов животных, подлежащих маркированию и </a:t>
            </a:r>
            <a:r>
              <a:rPr lang="ru-RU" sz="2800" dirty="0" smtClean="0">
                <a:solidFill>
                  <a:schemeClr val="tx1"/>
                </a:solidFill>
                <a:latin typeface="Times New Roman" panose="02020603050405020304" pitchFamily="18" charset="0"/>
                <a:cs typeface="Times New Roman" panose="02020603050405020304" pitchFamily="18" charset="0"/>
              </a:rPr>
              <a:t>учету</a:t>
            </a:r>
            <a:endParaRPr lang="ru-RU" sz="2800" dirty="0">
              <a:solidFill>
                <a:schemeClr val="tx1"/>
              </a:solidFill>
              <a:latin typeface="Times New Roman" panose="02020603050405020304" pitchFamily="18" charset="0"/>
              <a:cs typeface="Times New Roman" panose="02020603050405020304" pitchFamily="18" charset="0"/>
            </a:endParaRPr>
          </a:p>
          <a:p>
            <a:pPr algn="just"/>
            <a:endParaRPr lang="ru-RU" sz="2800" dirty="0">
              <a:solidFill>
                <a:schemeClr val="tx1"/>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ru-RU" sz="2800" dirty="0">
                <a:solidFill>
                  <a:schemeClr val="tx1"/>
                </a:solidFill>
                <a:latin typeface="Times New Roman" panose="02020603050405020304" pitchFamily="18" charset="0"/>
                <a:cs typeface="Times New Roman" panose="02020603050405020304" pitchFamily="18" charset="0"/>
              </a:rPr>
              <a:t>  </a:t>
            </a:r>
            <a:r>
              <a:rPr lang="ru-RU" sz="2800" dirty="0" smtClean="0">
                <a:solidFill>
                  <a:schemeClr val="tx1"/>
                </a:solidFill>
                <a:latin typeface="Times New Roman" panose="02020603050405020304" pitchFamily="18" charset="0"/>
                <a:cs typeface="Times New Roman" panose="02020603050405020304" pitchFamily="18" charset="0"/>
              </a:rPr>
              <a:t>Визуальная </a:t>
            </a:r>
            <a:r>
              <a:rPr lang="ru-RU" sz="2800" dirty="0">
                <a:solidFill>
                  <a:schemeClr val="tx1"/>
                </a:solidFill>
                <a:latin typeface="Times New Roman" panose="02020603050405020304" pitchFamily="18" charset="0"/>
                <a:cs typeface="Times New Roman" panose="02020603050405020304" pitchFamily="18" charset="0"/>
              </a:rPr>
              <a:t>и (или) электронная считываемость в течение всего срока содержания </a:t>
            </a:r>
            <a:r>
              <a:rPr lang="ru-RU" sz="2800" dirty="0" smtClean="0">
                <a:solidFill>
                  <a:schemeClr val="tx1"/>
                </a:solidFill>
                <a:latin typeface="Times New Roman" panose="02020603050405020304" pitchFamily="18" charset="0"/>
                <a:cs typeface="Times New Roman" panose="02020603050405020304" pitchFamily="18" charset="0"/>
              </a:rPr>
              <a:t>животного</a:t>
            </a:r>
          </a:p>
          <a:p>
            <a:pPr algn="just"/>
            <a:r>
              <a:rPr lang="ru-RU" sz="2800" dirty="0" smtClean="0">
                <a:solidFill>
                  <a:schemeClr val="tx1"/>
                </a:solidFill>
                <a:latin typeface="Times New Roman" panose="02020603050405020304" pitchFamily="18" charset="0"/>
                <a:cs typeface="Times New Roman" panose="02020603050405020304" pitchFamily="18" charset="0"/>
              </a:rPr>
              <a:t>     (</a:t>
            </a:r>
            <a:r>
              <a:rPr lang="ru-RU" sz="2800" dirty="0">
                <a:solidFill>
                  <a:schemeClr val="tx1"/>
                </a:solidFill>
                <a:latin typeface="Times New Roman" panose="02020603050405020304" pitchFamily="18" charset="0"/>
                <a:cs typeface="Times New Roman" panose="02020603050405020304" pitchFamily="18" charset="0"/>
              </a:rPr>
              <a:t>группы животных</a:t>
            </a:r>
            <a:r>
              <a:rPr lang="ru-RU" sz="2800" dirty="0" smtClean="0">
                <a:solidFill>
                  <a:schemeClr val="tx1"/>
                </a:solidFill>
                <a:latin typeface="Times New Roman" panose="02020603050405020304" pitchFamily="18" charset="0"/>
                <a:cs typeface="Times New Roman" panose="02020603050405020304" pitchFamily="18" charset="0"/>
              </a:rPr>
              <a:t>)</a:t>
            </a:r>
          </a:p>
          <a:p>
            <a:pPr algn="just"/>
            <a:endParaRPr lang="ru-RU" sz="2800" dirty="0">
              <a:solidFill>
                <a:schemeClr val="tx1"/>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ru-RU" sz="2800" dirty="0">
                <a:solidFill>
                  <a:schemeClr val="tx1"/>
                </a:solidFill>
                <a:latin typeface="Times New Roman" panose="02020603050405020304" pitchFamily="18" charset="0"/>
                <a:cs typeface="Times New Roman" panose="02020603050405020304" pitchFamily="18" charset="0"/>
              </a:rPr>
              <a:t>   </a:t>
            </a:r>
            <a:r>
              <a:rPr lang="ru-RU" sz="2800" dirty="0" smtClean="0">
                <a:solidFill>
                  <a:schemeClr val="tx1"/>
                </a:solidFill>
                <a:latin typeface="Times New Roman" panose="02020603050405020304" pitchFamily="18" charset="0"/>
                <a:cs typeface="Times New Roman" panose="02020603050405020304" pitchFamily="18" charset="0"/>
              </a:rPr>
              <a:t>Невозможность </a:t>
            </a:r>
            <a:r>
              <a:rPr lang="ru-RU" sz="2800" dirty="0">
                <a:solidFill>
                  <a:schemeClr val="tx1"/>
                </a:solidFill>
                <a:latin typeface="Times New Roman" panose="02020603050405020304" pitchFamily="18" charset="0"/>
                <a:cs typeface="Times New Roman" panose="02020603050405020304" pitchFamily="18" charset="0"/>
              </a:rPr>
              <a:t>повторного использования, за исключением микрочипа и табло в случае, </a:t>
            </a:r>
            <a:r>
              <a:rPr lang="ru-RU" sz="2800" dirty="0" smtClean="0">
                <a:solidFill>
                  <a:schemeClr val="tx1"/>
                </a:solidFill>
                <a:latin typeface="Times New Roman" panose="02020603050405020304" pitchFamily="18" charset="0"/>
                <a:cs typeface="Times New Roman" panose="02020603050405020304" pitchFamily="18" charset="0"/>
              </a:rPr>
              <a:t/>
            </a:r>
            <a:br>
              <a:rPr lang="ru-RU" sz="2800" dirty="0" smtClean="0">
                <a:solidFill>
                  <a:schemeClr val="tx1"/>
                </a:solidFill>
                <a:latin typeface="Times New Roman" panose="02020603050405020304" pitchFamily="18" charset="0"/>
                <a:cs typeface="Times New Roman" panose="02020603050405020304" pitchFamily="18" charset="0"/>
              </a:rPr>
            </a:br>
            <a:r>
              <a:rPr lang="ru-RU" sz="2800" dirty="0" smtClean="0">
                <a:solidFill>
                  <a:schemeClr val="tx1"/>
                </a:solidFill>
                <a:latin typeface="Times New Roman" panose="02020603050405020304" pitchFamily="18" charset="0"/>
                <a:cs typeface="Times New Roman" panose="02020603050405020304" pitchFamily="18" charset="0"/>
              </a:rPr>
              <a:t>   если </a:t>
            </a:r>
            <a:r>
              <a:rPr lang="ru-RU" sz="2800" dirty="0">
                <a:solidFill>
                  <a:schemeClr val="tx1"/>
                </a:solidFill>
                <a:latin typeface="Times New Roman" panose="02020603050405020304" pitchFamily="18" charset="0"/>
                <a:cs typeface="Times New Roman" panose="02020603050405020304" pitchFamily="18" charset="0"/>
              </a:rPr>
              <a:t>такое использование не приведет к искажению нанесенной на него </a:t>
            </a:r>
            <a:r>
              <a:rPr lang="ru-RU" sz="2800" dirty="0" smtClean="0">
                <a:solidFill>
                  <a:schemeClr val="tx1"/>
                </a:solidFill>
                <a:latin typeface="Times New Roman" panose="02020603050405020304" pitchFamily="18" charset="0"/>
                <a:cs typeface="Times New Roman" panose="02020603050405020304" pitchFamily="18" charset="0"/>
              </a:rPr>
              <a:t>информации</a:t>
            </a:r>
          </a:p>
          <a:p>
            <a:pPr algn="just"/>
            <a:endParaRPr lang="ru-RU" sz="2800" dirty="0" smtClean="0">
              <a:solidFill>
                <a:schemeClr val="tx1"/>
              </a:solidFill>
              <a:latin typeface="Times New Roman" panose="02020603050405020304" pitchFamily="18" charset="0"/>
              <a:cs typeface="Times New Roman" panose="02020603050405020304" pitchFamily="18" charset="0"/>
            </a:endParaRPr>
          </a:p>
          <a:p>
            <a:pPr algn="just"/>
            <a:r>
              <a:rPr lang="ru-RU" sz="2800" dirty="0" smtClean="0">
                <a:solidFill>
                  <a:schemeClr val="tx1"/>
                </a:solidFill>
                <a:latin typeface="Times New Roman" panose="02020603050405020304" pitchFamily="18" charset="0"/>
                <a:cs typeface="Times New Roman" panose="02020603050405020304" pitchFamily="18" charset="0"/>
              </a:rPr>
              <a:t>        Уникальный </a:t>
            </a:r>
            <a:r>
              <a:rPr lang="ru-RU" sz="2800" dirty="0">
                <a:solidFill>
                  <a:schemeClr val="tx1"/>
                </a:solidFill>
                <a:latin typeface="Times New Roman" panose="02020603050405020304" pitchFamily="18" charset="0"/>
                <a:cs typeface="Times New Roman" panose="02020603050405020304" pitchFamily="18" charset="0"/>
              </a:rPr>
              <a:t>номер средства маркирования (далее - УНСМ) должен быть нанесен владельцем животного (группы животных) или иным </a:t>
            </a:r>
            <a:r>
              <a:rPr lang="ru-RU" sz="2800" dirty="0" smtClean="0">
                <a:solidFill>
                  <a:schemeClr val="tx1"/>
                </a:solidFill>
                <a:latin typeface="Times New Roman" panose="02020603050405020304" pitchFamily="18" charset="0"/>
                <a:cs typeface="Times New Roman" panose="02020603050405020304" pitchFamily="18" charset="0"/>
              </a:rPr>
              <a:t>лицом на </a:t>
            </a:r>
            <a:r>
              <a:rPr lang="ru-RU" sz="2800" dirty="0">
                <a:solidFill>
                  <a:schemeClr val="tx1"/>
                </a:solidFill>
                <a:latin typeface="Times New Roman" panose="02020603050405020304" pitchFamily="18" charset="0"/>
                <a:cs typeface="Times New Roman" panose="02020603050405020304" pitchFamily="18" charset="0"/>
              </a:rPr>
              <a:t>средство маркирования или записан на постоянное запоминающее устройство средства маркирования, за исключением индивидуального маркирования посредством вырезов тканей</a:t>
            </a:r>
            <a:r>
              <a:rPr lang="ru-RU" sz="2800" dirty="0" smtClean="0">
                <a:solidFill>
                  <a:schemeClr val="tx1"/>
                </a:solidFill>
                <a:latin typeface="Times New Roman" panose="02020603050405020304" pitchFamily="18" charset="0"/>
                <a:cs typeface="Times New Roman" panose="02020603050405020304" pitchFamily="18" charset="0"/>
              </a:rPr>
              <a:t>.</a:t>
            </a:r>
          </a:p>
          <a:p>
            <a:pPr algn="just"/>
            <a:endParaRPr lang="ru-RU" sz="2800" dirty="0" smtClean="0">
              <a:solidFill>
                <a:schemeClr val="tx1"/>
              </a:solidFill>
              <a:latin typeface="Times New Roman" panose="02020603050405020304" pitchFamily="18" charset="0"/>
              <a:cs typeface="Times New Roman" panose="02020603050405020304" pitchFamily="18" charset="0"/>
            </a:endParaRPr>
          </a:p>
          <a:p>
            <a:pPr algn="ctr"/>
            <a:r>
              <a:rPr lang="ru-RU" sz="2800" b="1" dirty="0">
                <a:solidFill>
                  <a:schemeClr val="accent1">
                    <a:lumMod val="50000"/>
                  </a:schemeClr>
                </a:solidFill>
                <a:latin typeface="Times New Roman" panose="02020603050405020304" pitchFamily="18" charset="0"/>
                <a:cs typeface="Times New Roman" panose="02020603050405020304" pitchFamily="18" charset="0"/>
              </a:rPr>
              <a:t>Допускается нанесение на средство маркирования иной информации, определяемой владельцем животного </a:t>
            </a:r>
            <a:r>
              <a:rPr lang="ru-RU" sz="2800" b="1" dirty="0" smtClean="0">
                <a:solidFill>
                  <a:srgbClr val="C00000"/>
                </a:solidFill>
                <a:latin typeface="Times New Roman" panose="02020603050405020304" pitchFamily="18" charset="0"/>
                <a:cs typeface="Times New Roman" panose="02020603050405020304" pitchFamily="18" charset="0"/>
              </a:rPr>
              <a:t>самостоятельно</a:t>
            </a:r>
            <a:endParaRPr lang="ru-RU" sz="2800" b="1" dirty="0">
              <a:solidFill>
                <a:srgbClr val="C0000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endParaRPr lang="ru-RU" dirty="0"/>
          </a:p>
          <a:p>
            <a:pPr algn="just"/>
            <a:endParaRPr lang="ru-RU" sz="3200" dirty="0">
              <a:solidFill>
                <a:schemeClr val="tx1"/>
              </a:solidFill>
              <a:latin typeface="Times New Roman" panose="02020603050405020304" pitchFamily="18" charset="0"/>
              <a:cs typeface="Times New Roman" panose="02020603050405020304" pitchFamily="18" charset="0"/>
            </a:endParaRPr>
          </a:p>
        </p:txBody>
      </p:sp>
      <p:grpSp>
        <p:nvGrpSpPr>
          <p:cNvPr id="4" name="object 18"/>
          <p:cNvGrpSpPr/>
          <p:nvPr/>
        </p:nvGrpSpPr>
        <p:grpSpPr>
          <a:xfrm>
            <a:off x="-3" y="0"/>
            <a:ext cx="20104100" cy="149225"/>
            <a:chOff x="-3" y="0"/>
            <a:chExt cx="20104100" cy="149225"/>
          </a:xfrm>
        </p:grpSpPr>
        <p:sp>
          <p:nvSpPr>
            <p:cNvPr id="5" name="object 19"/>
            <p:cNvSpPr/>
            <p:nvPr/>
          </p:nvSpPr>
          <p:spPr>
            <a:xfrm>
              <a:off x="6701361" y="0"/>
              <a:ext cx="6701790" cy="149225"/>
            </a:xfrm>
            <a:custGeom>
              <a:avLst/>
              <a:gdLst/>
              <a:ahLst/>
              <a:cxnLst/>
              <a:rect l="l" t="t" r="r" b="b"/>
              <a:pathLst>
                <a:path w="6701790" h="149225">
                  <a:moveTo>
                    <a:pt x="6701364" y="0"/>
                  </a:moveTo>
                  <a:lnTo>
                    <a:pt x="0" y="0"/>
                  </a:lnTo>
                  <a:lnTo>
                    <a:pt x="0" y="148902"/>
                  </a:lnTo>
                  <a:lnTo>
                    <a:pt x="6701364" y="148902"/>
                  </a:lnTo>
                  <a:lnTo>
                    <a:pt x="6701364" y="0"/>
                  </a:lnTo>
                  <a:close/>
                </a:path>
              </a:pathLst>
            </a:custGeom>
            <a:solidFill>
              <a:srgbClr val="FF0000"/>
            </a:solidFill>
          </p:spPr>
          <p:txBody>
            <a:bodyPr wrap="square" lIns="0" tIns="0" rIns="0" bIns="0" rtlCol="0"/>
            <a:lstStyle/>
            <a:p>
              <a:endParaRPr/>
            </a:p>
          </p:txBody>
        </p:sp>
        <p:sp>
          <p:nvSpPr>
            <p:cNvPr id="6" name="object 20"/>
            <p:cNvSpPr/>
            <p:nvPr/>
          </p:nvSpPr>
          <p:spPr>
            <a:xfrm>
              <a:off x="-3" y="0"/>
              <a:ext cx="6701790" cy="149225"/>
            </a:xfrm>
            <a:custGeom>
              <a:avLst/>
              <a:gdLst/>
              <a:ahLst/>
              <a:cxnLst/>
              <a:rect l="l" t="t" r="r" b="b"/>
              <a:pathLst>
                <a:path w="6701790" h="149225">
                  <a:moveTo>
                    <a:pt x="6701364" y="0"/>
                  </a:moveTo>
                  <a:lnTo>
                    <a:pt x="0" y="0"/>
                  </a:lnTo>
                  <a:lnTo>
                    <a:pt x="0" y="148902"/>
                  </a:lnTo>
                  <a:lnTo>
                    <a:pt x="6701364" y="148902"/>
                  </a:lnTo>
                  <a:lnTo>
                    <a:pt x="6701364" y="0"/>
                  </a:lnTo>
                  <a:close/>
                </a:path>
              </a:pathLst>
            </a:custGeom>
            <a:solidFill>
              <a:srgbClr val="456480"/>
            </a:solidFill>
          </p:spPr>
          <p:txBody>
            <a:bodyPr wrap="square" lIns="0" tIns="0" rIns="0" bIns="0" rtlCol="0"/>
            <a:lstStyle/>
            <a:p>
              <a:endParaRPr/>
            </a:p>
          </p:txBody>
        </p:sp>
        <p:sp>
          <p:nvSpPr>
            <p:cNvPr id="7" name="object 21"/>
            <p:cNvSpPr/>
            <p:nvPr/>
          </p:nvSpPr>
          <p:spPr>
            <a:xfrm>
              <a:off x="13402726" y="0"/>
              <a:ext cx="6701790" cy="149225"/>
            </a:xfrm>
            <a:custGeom>
              <a:avLst/>
              <a:gdLst/>
              <a:ahLst/>
              <a:cxnLst/>
              <a:rect l="l" t="t" r="r" b="b"/>
              <a:pathLst>
                <a:path w="6701790" h="149225">
                  <a:moveTo>
                    <a:pt x="6701364" y="0"/>
                  </a:moveTo>
                  <a:lnTo>
                    <a:pt x="0" y="0"/>
                  </a:lnTo>
                  <a:lnTo>
                    <a:pt x="0" y="148902"/>
                  </a:lnTo>
                  <a:lnTo>
                    <a:pt x="6701364" y="148902"/>
                  </a:lnTo>
                  <a:lnTo>
                    <a:pt x="6701364" y="0"/>
                  </a:lnTo>
                  <a:close/>
                </a:path>
              </a:pathLst>
            </a:custGeom>
            <a:solidFill>
              <a:srgbClr val="E6E7E8"/>
            </a:solidFill>
          </p:spPr>
          <p:txBody>
            <a:bodyPr wrap="square" lIns="0" tIns="0" rIns="0" bIns="0" rtlCol="0"/>
            <a:lstStyle/>
            <a:p>
              <a:endParaRPr/>
            </a:p>
          </p:txBody>
        </p:sp>
      </p:grpSp>
    </p:spTree>
    <p:extLst>
      <p:ext uri="{BB962C8B-B14F-4D97-AF65-F5344CB8AC3E}">
        <p14:creationId xmlns:p14="http://schemas.microsoft.com/office/powerpoint/2010/main" val="2097227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94258" y="4481749"/>
            <a:ext cx="16915583" cy="6009337"/>
          </a:xfrm>
        </p:spPr>
        <p:txBody>
          <a:bodyPr/>
          <a:lstStyle/>
          <a:p>
            <a:r>
              <a:rPr lang="ru-RU" sz="6600" dirty="0">
                <a:latin typeface="Times New Roman" panose="02020603050405020304" pitchFamily="18" charset="0"/>
                <a:cs typeface="Times New Roman" panose="02020603050405020304" pitchFamily="18" charset="0"/>
              </a:rPr>
              <a:t>На федеральном уровне предусмотрена "двойная маркировка животного/группы животных": уникальные номера средств маркирования и уникальные номера животных. </a:t>
            </a:r>
            <a:br>
              <a:rPr lang="ru-RU" sz="6600" dirty="0">
                <a:latin typeface="Times New Roman" panose="02020603050405020304" pitchFamily="18" charset="0"/>
                <a:cs typeface="Times New Roman" panose="02020603050405020304" pitchFamily="18" charset="0"/>
              </a:rPr>
            </a:br>
            <a:endParaRPr lang="ru-RU" dirty="0"/>
          </a:p>
        </p:txBody>
      </p:sp>
      <p:sp>
        <p:nvSpPr>
          <p:cNvPr id="3" name="Текст 2"/>
          <p:cNvSpPr>
            <a:spLocks noGrp="1"/>
          </p:cNvSpPr>
          <p:nvPr>
            <p:ph type="body" idx="1"/>
          </p:nvPr>
        </p:nvSpPr>
        <p:spPr>
          <a:xfrm>
            <a:off x="450849" y="1775758"/>
            <a:ext cx="19202400" cy="9317935"/>
          </a:xfrm>
          <a:ln>
            <a:solidFill>
              <a:schemeClr val="accent1"/>
            </a:solidFill>
          </a:ln>
        </p:spPr>
        <p:txBody>
          <a:bodyPr/>
          <a:lstStyle/>
          <a:p>
            <a:pPr algn="just"/>
            <a:r>
              <a:rPr lang="ru-RU" sz="2400" b="1" dirty="0" smtClean="0">
                <a:solidFill>
                  <a:srgbClr val="FF0000"/>
                </a:solidFill>
                <a:latin typeface="Times New Roman" panose="02020603050405020304" pitchFamily="18" charset="0"/>
                <a:cs typeface="Times New Roman" panose="02020603050405020304" pitchFamily="18" charset="0"/>
              </a:rPr>
              <a:t>	</a:t>
            </a:r>
            <a:r>
              <a:rPr lang="ru-RU" sz="2800" b="1" dirty="0" smtClean="0">
                <a:solidFill>
                  <a:srgbClr val="C00000"/>
                </a:solidFill>
                <a:latin typeface="Times New Roman" panose="02020603050405020304" pitchFamily="18" charset="0"/>
                <a:cs typeface="Times New Roman" panose="02020603050405020304" pitchFamily="18" charset="0"/>
              </a:rPr>
              <a:t>Уникальный </a:t>
            </a:r>
            <a:r>
              <a:rPr lang="ru-RU" sz="2800" b="1" dirty="0">
                <a:solidFill>
                  <a:srgbClr val="C00000"/>
                </a:solidFill>
                <a:latin typeface="Times New Roman" panose="02020603050405020304" pitchFamily="18" charset="0"/>
                <a:cs typeface="Times New Roman" panose="02020603050405020304" pitchFamily="18" charset="0"/>
              </a:rPr>
              <a:t>номер средства маркирования (УНСМ) </a:t>
            </a:r>
            <a:r>
              <a:rPr lang="ru-RU" sz="2400" dirty="0">
                <a:solidFill>
                  <a:schemeClr val="tx1"/>
                </a:solidFill>
                <a:latin typeface="Times New Roman" panose="02020603050405020304" pitchFamily="18" charset="0"/>
                <a:cs typeface="Times New Roman" panose="02020603050405020304" pitchFamily="18" charset="0"/>
              </a:rPr>
              <a:t>– буквенно-цифровая последовательность, которая предназначена для идентификации средства маркирования в течение всего периода его </a:t>
            </a:r>
            <a:r>
              <a:rPr lang="ru-RU" sz="2400" dirty="0" smtClean="0">
                <a:solidFill>
                  <a:schemeClr val="tx1"/>
                </a:solidFill>
                <a:latin typeface="Times New Roman" panose="02020603050405020304" pitchFamily="18" charset="0"/>
                <a:cs typeface="Times New Roman" panose="02020603050405020304" pitchFamily="18" charset="0"/>
              </a:rPr>
              <a:t>использования</a:t>
            </a:r>
          </a:p>
          <a:p>
            <a:pPr algn="just"/>
            <a:endParaRPr lang="ru-RU" sz="2400" dirty="0">
              <a:solidFill>
                <a:schemeClr val="tx1"/>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ru-RU" sz="2400" dirty="0">
                <a:solidFill>
                  <a:schemeClr val="tx1"/>
                </a:solidFill>
                <a:latin typeface="Times New Roman" panose="02020603050405020304" pitchFamily="18" charset="0"/>
                <a:cs typeface="Times New Roman" panose="02020603050405020304" pitchFamily="18" charset="0"/>
              </a:rPr>
              <a:t>У</a:t>
            </a:r>
            <a:r>
              <a:rPr lang="ru-RU" sz="2400" dirty="0" smtClean="0">
                <a:solidFill>
                  <a:schemeClr val="tx1"/>
                </a:solidFill>
                <a:latin typeface="Times New Roman" panose="02020603050405020304" pitchFamily="18" charset="0"/>
                <a:cs typeface="Times New Roman" panose="02020603050405020304" pitchFamily="18" charset="0"/>
              </a:rPr>
              <a:t>НСМ </a:t>
            </a:r>
            <a:r>
              <a:rPr lang="ru-RU" sz="2400" dirty="0">
                <a:solidFill>
                  <a:schemeClr val="tx1"/>
                </a:solidFill>
                <a:latin typeface="Times New Roman" panose="02020603050405020304" pitchFamily="18" charset="0"/>
                <a:cs typeface="Times New Roman" panose="02020603050405020304" pitchFamily="18" charset="0"/>
              </a:rPr>
              <a:t>должен быть нанесен владельцем животного (группы животных) или иным лицом, осуществляющим маркирование, на средство маркирования или записан на постоянное запоминающее устройство средства </a:t>
            </a:r>
            <a:r>
              <a:rPr lang="ru-RU" sz="2400" dirty="0" smtClean="0">
                <a:solidFill>
                  <a:schemeClr val="tx1"/>
                </a:solidFill>
                <a:latin typeface="Times New Roman" panose="02020603050405020304" pitchFamily="18" charset="0"/>
                <a:cs typeface="Times New Roman" panose="02020603050405020304" pitchFamily="18" charset="0"/>
              </a:rPr>
              <a:t>маркирования</a:t>
            </a:r>
          </a:p>
          <a:p>
            <a:pPr algn="just"/>
            <a:endParaRPr lang="ru-RU" sz="2400" dirty="0">
              <a:solidFill>
                <a:schemeClr val="tx1"/>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ru-RU" sz="2400" dirty="0">
                <a:solidFill>
                  <a:schemeClr val="tx1"/>
                </a:solidFill>
                <a:latin typeface="Times New Roman" panose="02020603050405020304" pitchFamily="18" charset="0"/>
                <a:cs typeface="Times New Roman" panose="02020603050405020304" pitchFamily="18" charset="0"/>
              </a:rPr>
              <a:t>УНСМ формируется автоматически в ФГИС «</a:t>
            </a:r>
            <a:r>
              <a:rPr lang="ru-RU" sz="2400" dirty="0" err="1">
                <a:solidFill>
                  <a:schemeClr val="tx1"/>
                </a:solidFill>
                <a:latin typeface="Times New Roman" panose="02020603050405020304" pitchFamily="18" charset="0"/>
                <a:cs typeface="Times New Roman" panose="02020603050405020304" pitchFamily="18" charset="0"/>
              </a:rPr>
              <a:t>ВетИС</a:t>
            </a:r>
            <a:r>
              <a:rPr lang="ru-RU" sz="2400" dirty="0">
                <a:solidFill>
                  <a:schemeClr val="tx1"/>
                </a:solidFill>
                <a:latin typeface="Times New Roman" panose="02020603050405020304" pitchFamily="18" charset="0"/>
                <a:cs typeface="Times New Roman" panose="02020603050405020304" pitchFamily="18" charset="0"/>
              </a:rPr>
              <a:t>» при поступлении в </a:t>
            </a:r>
            <a:r>
              <a:rPr lang="ru-RU" sz="2400" dirty="0" err="1">
                <a:solidFill>
                  <a:schemeClr val="tx1"/>
                </a:solidFill>
                <a:latin typeface="Times New Roman" panose="02020603050405020304" pitchFamily="18" charset="0"/>
                <a:cs typeface="Times New Roman" panose="02020603050405020304" pitchFamily="18" charset="0"/>
              </a:rPr>
              <a:t>Россельхознадзор</a:t>
            </a:r>
            <a:r>
              <a:rPr lang="ru-RU" sz="2400" dirty="0">
                <a:solidFill>
                  <a:schemeClr val="tx1"/>
                </a:solidFill>
                <a:latin typeface="Times New Roman" panose="02020603050405020304" pitchFamily="18" charset="0"/>
                <a:cs typeface="Times New Roman" panose="02020603050405020304" pitchFamily="18" charset="0"/>
              </a:rPr>
              <a:t> заявки производителя средства маркирования или лиц, осуществляющих маркирование животных, составленной по форме и содержанию в произвольном виде. </a:t>
            </a:r>
            <a:r>
              <a:rPr lang="ru-RU" sz="2400" dirty="0" smtClean="0">
                <a:solidFill>
                  <a:schemeClr val="tx1"/>
                </a:solidFill>
                <a:latin typeface="Times New Roman" panose="02020603050405020304" pitchFamily="18" charset="0"/>
                <a:cs typeface="Times New Roman" panose="02020603050405020304" pitchFamily="18" charset="0"/>
              </a:rPr>
              <a:t>В </a:t>
            </a:r>
            <a:r>
              <a:rPr lang="ru-RU" sz="2400" dirty="0">
                <a:solidFill>
                  <a:schemeClr val="tx1"/>
                </a:solidFill>
                <a:latin typeface="Times New Roman" panose="02020603050405020304" pitchFamily="18" charset="0"/>
                <a:cs typeface="Times New Roman" panose="02020603050405020304" pitchFamily="18" charset="0"/>
              </a:rPr>
              <a:t>заявке следует указать способ маркирования (групповое или индивидуальное) и количество </a:t>
            </a:r>
            <a:r>
              <a:rPr lang="ru-RU" sz="2400" dirty="0" smtClean="0">
                <a:solidFill>
                  <a:schemeClr val="tx1"/>
                </a:solidFill>
                <a:latin typeface="Times New Roman" panose="02020603050405020304" pitchFamily="18" charset="0"/>
                <a:cs typeface="Times New Roman" panose="02020603050405020304" pitchFamily="18" charset="0"/>
              </a:rPr>
              <a:t>номеров</a:t>
            </a:r>
          </a:p>
          <a:p>
            <a:pPr algn="just"/>
            <a:endParaRPr lang="ru-RU" sz="2400" dirty="0" smtClean="0">
              <a:solidFill>
                <a:schemeClr val="tx1"/>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ru-RU" sz="2400" dirty="0" smtClean="0">
                <a:solidFill>
                  <a:schemeClr val="tx1"/>
                </a:solidFill>
                <a:latin typeface="Times New Roman" panose="02020603050405020304" pitchFamily="18" charset="0"/>
                <a:cs typeface="Times New Roman" panose="02020603050405020304" pitchFamily="18" charset="0"/>
              </a:rPr>
              <a:t>УНСМ </a:t>
            </a:r>
            <a:r>
              <a:rPr lang="ru-RU" sz="2400" dirty="0">
                <a:solidFill>
                  <a:schemeClr val="tx1"/>
                </a:solidFill>
                <a:latin typeface="Times New Roman" panose="02020603050405020304" pitchFamily="18" charset="0"/>
                <a:cs typeface="Times New Roman" panose="02020603050405020304" pitchFamily="18" charset="0"/>
              </a:rPr>
              <a:t>имеет цифро-буквенный формат и состоит из </a:t>
            </a:r>
            <a:r>
              <a:rPr lang="ru-RU" sz="2400" b="1" dirty="0">
                <a:solidFill>
                  <a:schemeClr val="tx2">
                    <a:lumMod val="75000"/>
                  </a:schemeClr>
                </a:solidFill>
                <a:latin typeface="Times New Roman" panose="02020603050405020304" pitchFamily="18" charset="0"/>
                <a:cs typeface="Times New Roman" panose="02020603050405020304" pitchFamily="18" charset="0"/>
              </a:rPr>
              <a:t>11 символов</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smtClean="0">
                <a:solidFill>
                  <a:schemeClr val="tx1"/>
                </a:solidFill>
                <a:latin typeface="Times New Roman" panose="02020603050405020304" pitchFamily="18" charset="0"/>
                <a:cs typeface="Times New Roman" panose="02020603050405020304" pitchFamily="18" charset="0"/>
              </a:rPr>
              <a:t>Например</a:t>
            </a:r>
            <a:r>
              <a:rPr lang="ru-RU" sz="2400" dirty="0">
                <a:solidFill>
                  <a:schemeClr val="tx1"/>
                </a:solidFill>
                <a:latin typeface="Times New Roman" panose="02020603050405020304" pitchFamily="18" charset="0"/>
                <a:cs typeface="Times New Roman" panose="02020603050405020304" pitchFamily="18" charset="0"/>
              </a:rPr>
              <a:t>, RU1b3161006. </a:t>
            </a:r>
            <a:r>
              <a:rPr lang="ru-RU" sz="2400" dirty="0" smtClean="0">
                <a:solidFill>
                  <a:schemeClr val="tx1"/>
                </a:solidFill>
                <a:latin typeface="Times New Roman" panose="02020603050405020304" pitchFamily="18" charset="0"/>
                <a:cs typeface="Times New Roman" panose="02020603050405020304" pitchFamily="18" charset="0"/>
              </a:rPr>
              <a:t>Не </a:t>
            </a:r>
            <a:r>
              <a:rPr lang="ru-RU" sz="2400" dirty="0">
                <a:solidFill>
                  <a:schemeClr val="tx1"/>
                </a:solidFill>
                <a:latin typeface="Times New Roman" panose="02020603050405020304" pitchFamily="18" charset="0"/>
                <a:cs typeface="Times New Roman" panose="02020603050405020304" pitchFamily="18" charset="0"/>
              </a:rPr>
              <a:t>все электронные средства маркирования (вживляемый микрочип, электронное кольцо, электронная метка и др.) могут поддерживать такой </a:t>
            </a:r>
            <a:r>
              <a:rPr lang="ru-RU" sz="2400" dirty="0" smtClean="0">
                <a:solidFill>
                  <a:schemeClr val="tx1"/>
                </a:solidFill>
                <a:latin typeface="Times New Roman" panose="02020603050405020304" pitchFamily="18" charset="0"/>
                <a:cs typeface="Times New Roman" panose="02020603050405020304" pitchFamily="18" charset="0"/>
              </a:rPr>
              <a:t>формат. Для </a:t>
            </a:r>
            <a:r>
              <a:rPr lang="ru-RU" sz="2400" dirty="0">
                <a:solidFill>
                  <a:schemeClr val="tx1"/>
                </a:solidFill>
                <a:latin typeface="Times New Roman" panose="02020603050405020304" pitchFamily="18" charset="0"/>
                <a:cs typeface="Times New Roman" panose="02020603050405020304" pitchFamily="18" charset="0"/>
              </a:rPr>
              <a:t>записи УНСМ в такие электронные средства маркирования его необходимо сначала перевести в цифровой формат, без букв латинского алфавита. Номер в таком формате представляет собой 15 цифр. Например, 643024127965072, где 643 – это код страны (Россия).</a:t>
            </a:r>
          </a:p>
          <a:p>
            <a:pPr algn="just"/>
            <a:endParaRPr lang="ru-RU" sz="2400" dirty="0" smtClean="0">
              <a:solidFill>
                <a:schemeClr val="tx1"/>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err="1" smtClean="0">
                <a:solidFill>
                  <a:schemeClr val="tx1"/>
                </a:solidFill>
                <a:latin typeface="Times New Roman" panose="02020603050405020304" pitchFamily="18" charset="0"/>
                <a:cs typeface="Times New Roman" panose="02020603050405020304" pitchFamily="18" charset="0"/>
              </a:rPr>
              <a:t>Россельхознадзор</a:t>
            </a:r>
            <a:r>
              <a:rPr lang="ru-RU" sz="2400" dirty="0" smtClean="0">
                <a:solidFill>
                  <a:schemeClr val="tx1"/>
                </a:solidFill>
                <a:latin typeface="Times New Roman" panose="02020603050405020304" pitchFamily="18" charset="0"/>
                <a:cs typeface="Times New Roman" panose="02020603050405020304" pitchFamily="18" charset="0"/>
              </a:rPr>
              <a:t> опубликовал на своем сайте алгоритм </a:t>
            </a:r>
            <a:r>
              <a:rPr lang="ru-RU" sz="2400" dirty="0">
                <a:solidFill>
                  <a:schemeClr val="tx1"/>
                </a:solidFill>
                <a:latin typeface="Times New Roman" panose="02020603050405020304" pitchFamily="18" charset="0"/>
                <a:cs typeface="Times New Roman" panose="02020603050405020304" pitchFamily="18" charset="0"/>
              </a:rPr>
              <a:t>пересчёта федерального УНСМ в формат чисто цифровых номеров, поддерживаемый некоторыми электронными средствами маркирования</a:t>
            </a:r>
            <a:r>
              <a:rPr lang="ru-RU" sz="2400" dirty="0" smtClean="0">
                <a:solidFill>
                  <a:schemeClr val="tx1"/>
                </a:solidFill>
                <a:latin typeface="Times New Roman" panose="02020603050405020304" pitchFamily="18" charset="0"/>
                <a:cs typeface="Times New Roman" panose="02020603050405020304" pitchFamily="18" charset="0"/>
              </a:rPr>
              <a:t>.</a:t>
            </a:r>
          </a:p>
          <a:p>
            <a:pPr algn="just"/>
            <a:endParaRPr lang="ru-RU" sz="2400" dirty="0" smtClean="0">
              <a:solidFill>
                <a:schemeClr val="tx1"/>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ru-RU" sz="2400" dirty="0">
                <a:solidFill>
                  <a:schemeClr val="tx1"/>
                </a:solidFill>
                <a:latin typeface="Times New Roman" panose="02020603050405020304" pitchFamily="18" charset="0"/>
                <a:cs typeface="Times New Roman" panose="02020603050405020304" pitchFamily="18" charset="0"/>
              </a:rPr>
              <a:t>При заказе цифровых УНСМ </a:t>
            </a:r>
            <a:r>
              <a:rPr lang="ru-RU" sz="2400" dirty="0" err="1">
                <a:solidFill>
                  <a:schemeClr val="tx1"/>
                </a:solidFill>
                <a:latin typeface="Times New Roman" panose="02020603050405020304" pitchFamily="18" charset="0"/>
                <a:cs typeface="Times New Roman" panose="02020603050405020304" pitchFamily="18" charset="0"/>
              </a:rPr>
              <a:t>Россельхознадзор</a:t>
            </a:r>
            <a:r>
              <a:rPr lang="ru-RU" sz="2400" dirty="0">
                <a:solidFill>
                  <a:schemeClr val="tx1"/>
                </a:solidFill>
                <a:latin typeface="Times New Roman" panose="02020603050405020304" pitchFamily="18" charset="0"/>
                <a:cs typeface="Times New Roman" panose="02020603050405020304" pitchFamily="18" charset="0"/>
              </a:rPr>
              <a:t> </a:t>
            </a:r>
            <a:r>
              <a:rPr lang="ru-RU" sz="2400" dirty="0" smtClean="0">
                <a:solidFill>
                  <a:schemeClr val="tx1"/>
                </a:solidFill>
                <a:latin typeface="Times New Roman" panose="02020603050405020304" pitchFamily="18" charset="0"/>
                <a:cs typeface="Times New Roman" panose="02020603050405020304" pitchFamily="18" charset="0"/>
              </a:rPr>
              <a:t> выдает </a:t>
            </a:r>
            <a:r>
              <a:rPr lang="ru-RU" sz="2400" b="1" dirty="0">
                <a:solidFill>
                  <a:schemeClr val="tx2">
                    <a:lumMod val="75000"/>
                  </a:schemeClr>
                </a:solidFill>
                <a:latin typeface="Times New Roman" panose="02020603050405020304" pitchFamily="18" charset="0"/>
                <a:cs typeface="Times New Roman" panose="02020603050405020304" pitchFamily="18" charset="0"/>
              </a:rPr>
              <a:t>цифро-буквенные номера </a:t>
            </a:r>
            <a:r>
              <a:rPr lang="ru-RU" sz="2400" dirty="0">
                <a:solidFill>
                  <a:schemeClr val="tx1"/>
                </a:solidFill>
                <a:latin typeface="Times New Roman" panose="02020603050405020304" pitchFamily="18" charset="0"/>
                <a:cs typeface="Times New Roman" panose="02020603050405020304" pitchFamily="18" charset="0"/>
              </a:rPr>
              <a:t>в федеральном формате и </a:t>
            </a:r>
            <a:r>
              <a:rPr lang="ru-RU" sz="2400" b="1" dirty="0" smtClean="0">
                <a:solidFill>
                  <a:schemeClr val="tx2">
                    <a:lumMod val="75000"/>
                  </a:schemeClr>
                </a:solidFill>
                <a:latin typeface="Times New Roman" panose="02020603050405020304" pitchFamily="18" charset="0"/>
                <a:cs typeface="Times New Roman" panose="02020603050405020304" pitchFamily="18" charset="0"/>
              </a:rPr>
              <a:t>указывает </a:t>
            </a:r>
            <a:r>
              <a:rPr lang="ru-RU" sz="2400" b="1" dirty="0">
                <a:solidFill>
                  <a:schemeClr val="tx2">
                    <a:lumMod val="75000"/>
                  </a:schemeClr>
                </a:solidFill>
                <a:latin typeface="Times New Roman" panose="02020603050405020304" pitchFamily="18" charset="0"/>
                <a:cs typeface="Times New Roman" panose="02020603050405020304" pitchFamily="18" charset="0"/>
              </a:rPr>
              <a:t>их цифровые аналоги</a:t>
            </a:r>
            <a:r>
              <a:rPr lang="ru-RU" sz="2400" dirty="0" smtClean="0">
                <a:solidFill>
                  <a:schemeClr val="tx2">
                    <a:lumMod val="75000"/>
                  </a:schemeClr>
                </a:solidFill>
                <a:latin typeface="Times New Roman" panose="02020603050405020304" pitchFamily="18" charset="0"/>
                <a:cs typeface="Times New Roman" panose="02020603050405020304" pitchFamily="18" charset="0"/>
              </a:rPr>
              <a:t>.</a:t>
            </a:r>
          </a:p>
          <a:p>
            <a:pPr algn="just"/>
            <a:endParaRPr lang="ru-RU" sz="2400" dirty="0" smtClean="0">
              <a:solidFill>
                <a:schemeClr val="tx2">
                  <a:lumMod val="75000"/>
                </a:schemeClr>
              </a:solidFill>
              <a:latin typeface="Times New Roman" panose="02020603050405020304" pitchFamily="18" charset="0"/>
              <a:cs typeface="Times New Roman" panose="02020603050405020304" pitchFamily="18" charset="0"/>
            </a:endParaRPr>
          </a:p>
          <a:p>
            <a:pPr algn="just"/>
            <a:r>
              <a:rPr lang="ru-RU" sz="2400" b="1" dirty="0" smtClean="0">
                <a:solidFill>
                  <a:srgbClr val="FF0000"/>
                </a:solidFill>
                <a:latin typeface="Times New Roman" panose="02020603050405020304" pitchFamily="18" charset="0"/>
                <a:cs typeface="Times New Roman" panose="02020603050405020304" pitchFamily="18" charset="0"/>
              </a:rPr>
              <a:t>	</a:t>
            </a:r>
            <a:r>
              <a:rPr lang="ru-RU" sz="2800" b="1" dirty="0" smtClean="0">
                <a:solidFill>
                  <a:srgbClr val="C00000"/>
                </a:solidFill>
                <a:latin typeface="Times New Roman" panose="02020603050405020304" pitchFamily="18" charset="0"/>
                <a:cs typeface="Times New Roman" panose="02020603050405020304" pitchFamily="18" charset="0"/>
              </a:rPr>
              <a:t>Уникальный </a:t>
            </a:r>
            <a:r>
              <a:rPr lang="ru-RU" sz="2800" b="1" dirty="0">
                <a:solidFill>
                  <a:srgbClr val="C00000"/>
                </a:solidFill>
                <a:latin typeface="Times New Roman" panose="02020603050405020304" pitchFamily="18" charset="0"/>
                <a:cs typeface="Times New Roman" panose="02020603050405020304" pitchFamily="18" charset="0"/>
              </a:rPr>
              <a:t>номер животного (группы животных</a:t>
            </a:r>
            <a:r>
              <a:rPr lang="ru-RU" sz="2800" b="1" dirty="0" smtClean="0">
                <a:solidFill>
                  <a:srgbClr val="C00000"/>
                </a:solidFill>
                <a:latin typeface="Times New Roman" panose="02020603050405020304" pitchFamily="18" charset="0"/>
                <a:cs typeface="Times New Roman" panose="02020603050405020304" pitchFamily="18" charset="0"/>
              </a:rPr>
              <a:t>)</a:t>
            </a:r>
            <a:r>
              <a:rPr lang="ru-RU" sz="2800" dirty="0" smtClean="0">
                <a:solidFill>
                  <a:srgbClr val="C00000"/>
                </a:solidFill>
                <a:latin typeface="Times New Roman" panose="02020603050405020304" pitchFamily="18" charset="0"/>
                <a:cs typeface="Times New Roman" panose="02020603050405020304" pitchFamily="18" charset="0"/>
              </a:rPr>
              <a:t> </a:t>
            </a:r>
            <a:r>
              <a:rPr lang="ru-RU" sz="2400" dirty="0" smtClean="0">
                <a:solidFill>
                  <a:schemeClr val="tx1"/>
                </a:solidFill>
                <a:latin typeface="Times New Roman" panose="02020603050405020304" pitchFamily="18" charset="0"/>
                <a:cs typeface="Times New Roman" panose="02020603050405020304" pitchFamily="18" charset="0"/>
              </a:rPr>
              <a:t>-  </a:t>
            </a:r>
            <a:r>
              <a:rPr lang="ru-RU" sz="2400" dirty="0">
                <a:solidFill>
                  <a:schemeClr val="tx1"/>
                </a:solidFill>
                <a:latin typeface="Times New Roman" panose="02020603050405020304" pitchFamily="18" charset="0"/>
                <a:cs typeface="Times New Roman" panose="02020603050405020304" pitchFamily="18" charset="0"/>
              </a:rPr>
              <a:t>буквенно-цифровая последовательность определенного формата, которая формируется автоматически ФГИС «</a:t>
            </a:r>
            <a:r>
              <a:rPr lang="ru-RU" sz="2400" dirty="0" err="1">
                <a:solidFill>
                  <a:schemeClr val="tx1"/>
                </a:solidFill>
                <a:latin typeface="Times New Roman" panose="02020603050405020304" pitchFamily="18" charset="0"/>
                <a:cs typeface="Times New Roman" panose="02020603050405020304" pitchFamily="18" charset="0"/>
              </a:rPr>
              <a:t>ВетИС</a:t>
            </a:r>
            <a:r>
              <a:rPr lang="ru-RU" sz="2400" dirty="0">
                <a:solidFill>
                  <a:schemeClr val="tx1"/>
                </a:solidFill>
                <a:latin typeface="Times New Roman" panose="02020603050405020304" pitchFamily="18" charset="0"/>
                <a:cs typeface="Times New Roman" panose="02020603050405020304" pitchFamily="18" charset="0"/>
              </a:rPr>
              <a:t>» в режиме реального времени и присваивается животному (группе животных) </a:t>
            </a:r>
            <a:r>
              <a:rPr lang="ru-RU" sz="2400" b="1" dirty="0">
                <a:solidFill>
                  <a:schemeClr val="tx2">
                    <a:lumMod val="75000"/>
                  </a:schemeClr>
                </a:solidFill>
                <a:latin typeface="Times New Roman" panose="02020603050405020304" pitchFamily="18" charset="0"/>
                <a:cs typeface="Times New Roman" panose="02020603050405020304" pitchFamily="18" charset="0"/>
              </a:rPr>
              <a:t>в результате их учета</a:t>
            </a:r>
            <a:r>
              <a:rPr lang="ru-RU" sz="2400" b="1" dirty="0" smtClean="0">
                <a:solidFill>
                  <a:schemeClr val="tx2">
                    <a:lumMod val="75000"/>
                  </a:schemeClr>
                </a:solidFill>
                <a:latin typeface="Times New Roman" panose="02020603050405020304" pitchFamily="18" charset="0"/>
                <a:cs typeface="Times New Roman" panose="02020603050405020304" pitchFamily="18" charset="0"/>
              </a:rPr>
              <a:t>.</a:t>
            </a:r>
          </a:p>
          <a:p>
            <a:endParaRPr lang="ru-RU" sz="2400" b="1" dirty="0">
              <a:solidFill>
                <a:schemeClr val="tx2">
                  <a:lumMod val="75000"/>
                </a:schemeClr>
              </a:solidFill>
              <a:latin typeface="Times New Roman" panose="02020603050405020304" pitchFamily="18" charset="0"/>
              <a:cs typeface="Times New Roman" panose="02020603050405020304" pitchFamily="18" charset="0"/>
            </a:endParaRPr>
          </a:p>
          <a:p>
            <a:endParaRPr lang="ru-RU" dirty="0"/>
          </a:p>
        </p:txBody>
      </p:sp>
      <p:grpSp>
        <p:nvGrpSpPr>
          <p:cNvPr id="4" name="object 25"/>
          <p:cNvGrpSpPr/>
          <p:nvPr/>
        </p:nvGrpSpPr>
        <p:grpSpPr>
          <a:xfrm>
            <a:off x="-3" y="0"/>
            <a:ext cx="20104100" cy="149225"/>
            <a:chOff x="-3" y="0"/>
            <a:chExt cx="20104100" cy="149225"/>
          </a:xfrm>
        </p:grpSpPr>
        <p:sp>
          <p:nvSpPr>
            <p:cNvPr id="5" name="object 26"/>
            <p:cNvSpPr/>
            <p:nvPr/>
          </p:nvSpPr>
          <p:spPr>
            <a:xfrm>
              <a:off x="6701361" y="0"/>
              <a:ext cx="6701790" cy="149225"/>
            </a:xfrm>
            <a:custGeom>
              <a:avLst/>
              <a:gdLst/>
              <a:ahLst/>
              <a:cxnLst/>
              <a:rect l="l" t="t" r="r" b="b"/>
              <a:pathLst>
                <a:path w="6701790" h="149225">
                  <a:moveTo>
                    <a:pt x="6701364" y="0"/>
                  </a:moveTo>
                  <a:lnTo>
                    <a:pt x="0" y="0"/>
                  </a:lnTo>
                  <a:lnTo>
                    <a:pt x="0" y="148902"/>
                  </a:lnTo>
                  <a:lnTo>
                    <a:pt x="6701364" y="148902"/>
                  </a:lnTo>
                  <a:lnTo>
                    <a:pt x="6701364" y="0"/>
                  </a:lnTo>
                  <a:close/>
                </a:path>
              </a:pathLst>
            </a:custGeom>
            <a:solidFill>
              <a:srgbClr val="FF0000"/>
            </a:solidFill>
          </p:spPr>
          <p:txBody>
            <a:bodyPr wrap="square" lIns="0" tIns="0" rIns="0" bIns="0" rtlCol="0"/>
            <a:lstStyle/>
            <a:p>
              <a:endParaRPr/>
            </a:p>
          </p:txBody>
        </p:sp>
        <p:sp>
          <p:nvSpPr>
            <p:cNvPr id="6" name="object 27"/>
            <p:cNvSpPr/>
            <p:nvPr/>
          </p:nvSpPr>
          <p:spPr>
            <a:xfrm>
              <a:off x="-3" y="0"/>
              <a:ext cx="6701790" cy="149225"/>
            </a:xfrm>
            <a:custGeom>
              <a:avLst/>
              <a:gdLst/>
              <a:ahLst/>
              <a:cxnLst/>
              <a:rect l="l" t="t" r="r" b="b"/>
              <a:pathLst>
                <a:path w="6701790" h="149225">
                  <a:moveTo>
                    <a:pt x="6701364" y="0"/>
                  </a:moveTo>
                  <a:lnTo>
                    <a:pt x="0" y="0"/>
                  </a:lnTo>
                  <a:lnTo>
                    <a:pt x="0" y="148902"/>
                  </a:lnTo>
                  <a:lnTo>
                    <a:pt x="6701364" y="148902"/>
                  </a:lnTo>
                  <a:lnTo>
                    <a:pt x="6701364" y="0"/>
                  </a:lnTo>
                  <a:close/>
                </a:path>
              </a:pathLst>
            </a:custGeom>
            <a:solidFill>
              <a:srgbClr val="456480"/>
            </a:solidFill>
          </p:spPr>
          <p:txBody>
            <a:bodyPr wrap="square" lIns="0" tIns="0" rIns="0" bIns="0" rtlCol="0"/>
            <a:lstStyle/>
            <a:p>
              <a:endParaRPr/>
            </a:p>
          </p:txBody>
        </p:sp>
        <p:sp>
          <p:nvSpPr>
            <p:cNvPr id="7" name="object 28"/>
            <p:cNvSpPr/>
            <p:nvPr/>
          </p:nvSpPr>
          <p:spPr>
            <a:xfrm>
              <a:off x="13402726" y="0"/>
              <a:ext cx="6701790" cy="149225"/>
            </a:xfrm>
            <a:custGeom>
              <a:avLst/>
              <a:gdLst/>
              <a:ahLst/>
              <a:cxnLst/>
              <a:rect l="l" t="t" r="r" b="b"/>
              <a:pathLst>
                <a:path w="6701790" h="149225">
                  <a:moveTo>
                    <a:pt x="6701364" y="0"/>
                  </a:moveTo>
                  <a:lnTo>
                    <a:pt x="0" y="0"/>
                  </a:lnTo>
                  <a:lnTo>
                    <a:pt x="0" y="148902"/>
                  </a:lnTo>
                  <a:lnTo>
                    <a:pt x="6701364" y="148902"/>
                  </a:lnTo>
                  <a:lnTo>
                    <a:pt x="6701364" y="0"/>
                  </a:lnTo>
                  <a:close/>
                </a:path>
              </a:pathLst>
            </a:custGeom>
            <a:solidFill>
              <a:srgbClr val="E6E7E8"/>
            </a:solidFill>
          </p:spPr>
          <p:txBody>
            <a:bodyPr wrap="square" lIns="0" tIns="0" rIns="0" bIns="0" rtlCol="0"/>
            <a:lstStyle/>
            <a:p>
              <a:endParaRPr/>
            </a:p>
          </p:txBody>
        </p:sp>
      </p:grpSp>
      <p:sp>
        <p:nvSpPr>
          <p:cNvPr id="8" name="Прямоугольник 7"/>
          <p:cNvSpPr/>
          <p:nvPr/>
        </p:nvSpPr>
        <p:spPr>
          <a:xfrm>
            <a:off x="1365250" y="373845"/>
            <a:ext cx="17754600" cy="1200329"/>
          </a:xfrm>
          <a:prstGeom prst="rect">
            <a:avLst/>
          </a:prstGeom>
        </p:spPr>
        <p:txBody>
          <a:bodyPr wrap="square">
            <a:spAutoFit/>
          </a:bodyPr>
          <a:lstStyle/>
          <a:p>
            <a:pPr algn="ctr"/>
            <a:r>
              <a:rPr lang="ru-RU" sz="3600" b="1" dirty="0">
                <a:solidFill>
                  <a:schemeClr val="accent1">
                    <a:lumMod val="50000"/>
                  </a:schemeClr>
                </a:solidFill>
                <a:latin typeface="Sylfaen" panose="010A0502050306030303" pitchFamily="18" charset="0"/>
                <a:cs typeface="Times New Roman" panose="02020603050405020304" pitchFamily="18" charset="0"/>
              </a:rPr>
              <a:t>На федеральном уровне предусмотрена </a:t>
            </a:r>
            <a:r>
              <a:rPr lang="ru-RU" sz="3600" b="1" dirty="0">
                <a:solidFill>
                  <a:srgbClr val="C00000"/>
                </a:solidFill>
                <a:latin typeface="Sylfaen" panose="010A0502050306030303" pitchFamily="18" charset="0"/>
                <a:cs typeface="Times New Roman" panose="02020603050405020304" pitchFamily="18" charset="0"/>
              </a:rPr>
              <a:t>"двойная маркировка животного/группы животных": </a:t>
            </a:r>
            <a:r>
              <a:rPr lang="ru-RU" sz="3600" b="1" dirty="0">
                <a:solidFill>
                  <a:schemeClr val="accent1">
                    <a:lumMod val="50000"/>
                  </a:schemeClr>
                </a:solidFill>
                <a:latin typeface="Sylfaen" panose="010A0502050306030303" pitchFamily="18" charset="0"/>
                <a:cs typeface="Times New Roman" panose="02020603050405020304" pitchFamily="18" charset="0"/>
              </a:rPr>
              <a:t>уникальные номера средств маркирования и уникальные номера </a:t>
            </a:r>
            <a:r>
              <a:rPr lang="ru-RU" sz="3600" b="1" dirty="0" smtClean="0">
                <a:solidFill>
                  <a:schemeClr val="accent1">
                    <a:lumMod val="50000"/>
                  </a:schemeClr>
                </a:solidFill>
                <a:latin typeface="Sylfaen" panose="010A0502050306030303" pitchFamily="18" charset="0"/>
                <a:cs typeface="Times New Roman" panose="02020603050405020304" pitchFamily="18" charset="0"/>
              </a:rPr>
              <a:t>животных</a:t>
            </a:r>
            <a:endParaRPr lang="ru-RU" sz="3600" b="1" dirty="0">
              <a:solidFill>
                <a:schemeClr val="accent1">
                  <a:lumMod val="50000"/>
                </a:schemeClr>
              </a:solidFill>
              <a:latin typeface="Sylfaen" panose="010A0502050306030303" pitchFamily="18" charset="0"/>
              <a:cs typeface="Times New Roman" panose="02020603050405020304" pitchFamily="18" charset="0"/>
            </a:endParaRPr>
          </a:p>
        </p:txBody>
      </p:sp>
    </p:spTree>
    <p:extLst>
      <p:ext uri="{BB962C8B-B14F-4D97-AF65-F5344CB8AC3E}">
        <p14:creationId xmlns:p14="http://schemas.microsoft.com/office/powerpoint/2010/main" val="1409906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98450" y="473075"/>
            <a:ext cx="19049999" cy="10402848"/>
          </a:xfrm>
          <a:ln>
            <a:solidFill>
              <a:schemeClr val="accent1"/>
            </a:solidFill>
          </a:ln>
        </p:spPr>
        <p:txBody>
          <a:bodyPr/>
          <a:lstStyle/>
          <a:p>
            <a:pPr algn="just"/>
            <a:endParaRPr lang="ru-RU" sz="2800" dirty="0" smtClean="0">
              <a:solidFill>
                <a:schemeClr val="tx1"/>
              </a:solidFill>
              <a:latin typeface="Times New Roman" panose="02020603050405020304" pitchFamily="18" charset="0"/>
              <a:cs typeface="Times New Roman" panose="02020603050405020304" pitchFamily="18" charset="0"/>
            </a:endParaRPr>
          </a:p>
          <a:p>
            <a:pPr marL="457200" indent="-457200" algn="l">
              <a:buFont typeface="Wingdings" panose="05000000000000000000" pitchFamily="2" charset="2"/>
              <a:buChar char="q"/>
            </a:pPr>
            <a:r>
              <a:rPr lang="ru-RU" sz="2400" dirty="0">
                <a:solidFill>
                  <a:schemeClr val="tx1"/>
                </a:solidFill>
                <a:latin typeface="Times New Roman" panose="02020603050405020304" pitchFamily="18" charset="0"/>
                <a:cs typeface="Times New Roman" panose="02020603050405020304" pitchFamily="18" charset="0"/>
              </a:rPr>
              <a:t>Повторный учет индивидуально маркированного животного не допускается</a:t>
            </a:r>
            <a:r>
              <a:rPr lang="ru-RU" sz="2400" dirty="0" smtClean="0">
                <a:solidFill>
                  <a:schemeClr val="tx1"/>
                </a:solidFill>
                <a:latin typeface="Times New Roman" panose="02020603050405020304" pitchFamily="18" charset="0"/>
                <a:cs typeface="Times New Roman" panose="02020603050405020304" pitchFamily="18" charset="0"/>
              </a:rPr>
              <a:t>.</a:t>
            </a:r>
          </a:p>
          <a:p>
            <a:pPr algn="l"/>
            <a:endParaRPr lang="ru-RU" sz="2400" dirty="0">
              <a:solidFill>
                <a:schemeClr val="tx1"/>
              </a:solidFill>
              <a:latin typeface="Times New Roman" panose="02020603050405020304" pitchFamily="18" charset="0"/>
              <a:cs typeface="Times New Roman" panose="02020603050405020304" pitchFamily="18" charset="0"/>
            </a:endParaRPr>
          </a:p>
          <a:p>
            <a:pPr marL="457200" indent="-457200" algn="l">
              <a:buFont typeface="Wingdings" panose="05000000000000000000" pitchFamily="2" charset="2"/>
              <a:buChar char="q"/>
            </a:pPr>
            <a:r>
              <a:rPr lang="ru-RU" sz="2400" dirty="0">
                <a:solidFill>
                  <a:schemeClr val="tx1"/>
                </a:solidFill>
                <a:latin typeface="Times New Roman" panose="02020603050405020304" pitchFamily="18" charset="0"/>
                <a:cs typeface="Times New Roman" panose="02020603050405020304" pitchFamily="18" charset="0"/>
              </a:rPr>
              <a:t>Повторный учет группы животных с присвоением группе животных нового уникального номера допускается в случае, если в группу животных включаются животные, ранее входившие в иные подвергшиеся учету группы животных, или в случае, если в группу животных одновременно вводится более 25 процентов голов животных от количества голов животных, указанного в информационной системе в области ветеринарии при предыдущем учете данной группы животных</a:t>
            </a:r>
            <a:r>
              <a:rPr lang="ru-RU" sz="2400" dirty="0" smtClean="0">
                <a:solidFill>
                  <a:schemeClr val="tx1"/>
                </a:solidFill>
                <a:latin typeface="Times New Roman" panose="02020603050405020304" pitchFamily="18" charset="0"/>
                <a:cs typeface="Times New Roman" panose="02020603050405020304" pitchFamily="18" charset="0"/>
              </a:rPr>
              <a:t>.</a:t>
            </a:r>
          </a:p>
          <a:p>
            <a:pPr algn="l"/>
            <a:endParaRPr lang="ru-RU" sz="2400" dirty="0">
              <a:solidFill>
                <a:schemeClr val="tx1"/>
              </a:solidFill>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q"/>
            </a:pPr>
            <a:r>
              <a:rPr lang="ru-RU" sz="2400" dirty="0" smtClean="0">
                <a:solidFill>
                  <a:schemeClr val="tx1"/>
                </a:solidFill>
                <a:latin typeface="Times New Roman" panose="02020603050405020304" pitchFamily="18" charset="0"/>
                <a:cs typeface="Times New Roman" panose="02020603050405020304" pitchFamily="18" charset="0"/>
              </a:rPr>
              <a:t>Повторное маркирование животного осуществляется владельцем животного (группы животных) в случае утери или повреждения средства маркирования или окончания срока использования средства маркирования, установленного производителем средства маркирования, в порядке, установленном Ветеринарными правилами.</a:t>
            </a:r>
          </a:p>
          <a:p>
            <a:pPr algn="just"/>
            <a:endParaRPr lang="ru-RU" sz="2400" dirty="0">
              <a:solidFill>
                <a:schemeClr val="tx1"/>
              </a:solidFill>
              <a:latin typeface="Times New Roman" panose="02020603050405020304" pitchFamily="18" charset="0"/>
              <a:cs typeface="Times New Roman" panose="02020603050405020304" pitchFamily="18" charset="0"/>
            </a:endParaRPr>
          </a:p>
          <a:p>
            <a:pPr marL="457200" indent="-457200" algn="just">
              <a:buFont typeface="Wingdings" panose="05000000000000000000" pitchFamily="2" charset="2"/>
              <a:buChar char="q"/>
            </a:pPr>
            <a:r>
              <a:rPr lang="ru-RU" sz="2400" dirty="0" smtClean="0">
                <a:solidFill>
                  <a:schemeClr val="tx1"/>
                </a:solidFill>
                <a:latin typeface="Times New Roman" panose="02020603050405020304" pitchFamily="18" charset="0"/>
                <a:cs typeface="Times New Roman" panose="02020603050405020304" pitchFamily="18" charset="0"/>
              </a:rPr>
              <a:t>В </a:t>
            </a:r>
            <a:r>
              <a:rPr lang="ru-RU" sz="2400" dirty="0">
                <a:solidFill>
                  <a:schemeClr val="tx1"/>
                </a:solidFill>
                <a:latin typeface="Times New Roman" panose="02020603050405020304" pitchFamily="18" charset="0"/>
                <a:cs typeface="Times New Roman" panose="02020603050405020304" pitchFamily="18" charset="0"/>
              </a:rPr>
              <a:t>случае утери или повреждения средства маркирования или окончания срока использования средства маркирования владелец животного со дня установления факта утери или повреждения средства маркирования либо окончания срока использования средства маркирования</a:t>
            </a:r>
            <a:r>
              <a:rPr lang="ru-RU" sz="2400" dirty="0" smtClean="0">
                <a:solidFill>
                  <a:schemeClr val="tx1"/>
                </a:solidFill>
                <a:latin typeface="Times New Roman" panose="02020603050405020304" pitchFamily="18" charset="0"/>
                <a:cs typeface="Times New Roman" panose="02020603050405020304" pitchFamily="18" charset="0"/>
              </a:rPr>
              <a:t>:</a:t>
            </a:r>
          </a:p>
          <a:p>
            <a:pPr algn="just"/>
            <a:endParaRPr lang="ru-RU" sz="2400" dirty="0">
              <a:solidFill>
                <a:schemeClr val="tx1"/>
              </a:solidFill>
              <a:latin typeface="Times New Roman" panose="02020603050405020304" pitchFamily="18" charset="0"/>
              <a:cs typeface="Times New Roman" panose="02020603050405020304" pitchFamily="18" charset="0"/>
            </a:endParaRPr>
          </a:p>
          <a:p>
            <a:pPr marL="457200" indent="-457200" algn="ctr">
              <a:buFont typeface="Wingdings" panose="05000000000000000000" pitchFamily="2" charset="2"/>
              <a:buChar char="Ø"/>
            </a:pPr>
            <a:r>
              <a:rPr lang="ru-RU" sz="2400" dirty="0" smtClean="0">
                <a:solidFill>
                  <a:schemeClr val="tx1"/>
                </a:solidFill>
                <a:latin typeface="Times New Roman" panose="02020603050405020304" pitchFamily="18" charset="0"/>
                <a:cs typeface="Times New Roman" panose="02020603050405020304" pitchFamily="18" charset="0"/>
              </a:rPr>
              <a:t>незамедлительно </a:t>
            </a:r>
            <a:r>
              <a:rPr lang="ru-RU" sz="2400" dirty="0">
                <a:solidFill>
                  <a:schemeClr val="tx1"/>
                </a:solidFill>
                <a:latin typeface="Times New Roman" panose="02020603050405020304" pitchFamily="18" charset="0"/>
                <a:cs typeface="Times New Roman" panose="02020603050405020304" pitchFamily="18" charset="0"/>
              </a:rPr>
              <a:t>обозначает животное любым доступным способом до осуществления его повторного </a:t>
            </a:r>
            <a:r>
              <a:rPr lang="ru-RU" sz="2400" dirty="0" smtClean="0">
                <a:solidFill>
                  <a:schemeClr val="tx1"/>
                </a:solidFill>
                <a:latin typeface="Times New Roman" panose="02020603050405020304" pitchFamily="18" charset="0"/>
                <a:cs typeface="Times New Roman" panose="02020603050405020304" pitchFamily="18" charset="0"/>
              </a:rPr>
              <a:t>маркирования</a:t>
            </a:r>
          </a:p>
          <a:p>
            <a:pPr algn="ctr"/>
            <a:endParaRPr lang="ru-RU" sz="2400" dirty="0">
              <a:solidFill>
                <a:schemeClr val="tx1"/>
              </a:solidFill>
              <a:latin typeface="Times New Roman" panose="02020603050405020304" pitchFamily="18" charset="0"/>
              <a:cs typeface="Times New Roman" panose="02020603050405020304" pitchFamily="18" charset="0"/>
            </a:endParaRPr>
          </a:p>
          <a:p>
            <a:pPr marL="457200" indent="-457200" algn="ctr">
              <a:buFont typeface="Wingdings" panose="05000000000000000000" pitchFamily="2" charset="2"/>
              <a:buChar char="Ø"/>
            </a:pPr>
            <a:r>
              <a:rPr lang="ru-RU" sz="2400" dirty="0" smtClean="0">
                <a:solidFill>
                  <a:schemeClr val="tx1"/>
                </a:solidFill>
                <a:latin typeface="Times New Roman" panose="02020603050405020304" pitchFamily="18" charset="0"/>
                <a:cs typeface="Times New Roman" panose="02020603050405020304" pitchFamily="18" charset="0"/>
              </a:rPr>
              <a:t>в </a:t>
            </a:r>
            <a:r>
              <a:rPr lang="ru-RU" sz="2400" dirty="0">
                <a:solidFill>
                  <a:schemeClr val="tx1"/>
                </a:solidFill>
                <a:latin typeface="Times New Roman" panose="02020603050405020304" pitchFamily="18" charset="0"/>
                <a:cs typeface="Times New Roman" panose="02020603050405020304" pitchFamily="18" charset="0"/>
              </a:rPr>
              <a:t>течение 5 рабочих дней уведомляет специалиста в области ветеринарии, осуществляющего учет </a:t>
            </a:r>
            <a:r>
              <a:rPr lang="ru-RU" sz="2400" dirty="0" smtClean="0">
                <a:solidFill>
                  <a:schemeClr val="tx1"/>
                </a:solidFill>
                <a:latin typeface="Times New Roman" panose="02020603050405020304" pitchFamily="18" charset="0"/>
                <a:cs typeface="Times New Roman" panose="02020603050405020304" pitchFamily="18" charset="0"/>
              </a:rPr>
              <a:t>животных, </a:t>
            </a:r>
            <a:r>
              <a:rPr lang="ru-RU" sz="2400" dirty="0">
                <a:solidFill>
                  <a:schemeClr val="tx1"/>
                </a:solidFill>
                <a:latin typeface="Times New Roman" panose="02020603050405020304" pitchFamily="18" charset="0"/>
                <a:cs typeface="Times New Roman" panose="02020603050405020304" pitchFamily="18" charset="0"/>
              </a:rPr>
              <a:t>об утерянном и (или) поврежденном средстве маркирования (в случае утери или повреждения средства маркирования</a:t>
            </a:r>
            <a:r>
              <a:rPr lang="ru-RU" sz="2400" dirty="0" smtClean="0">
                <a:solidFill>
                  <a:schemeClr val="tx1"/>
                </a:solidFill>
                <a:latin typeface="Times New Roman" panose="02020603050405020304" pitchFamily="18" charset="0"/>
                <a:cs typeface="Times New Roman" panose="02020603050405020304" pitchFamily="18" charset="0"/>
              </a:rPr>
              <a:t>)</a:t>
            </a:r>
          </a:p>
          <a:p>
            <a:pPr algn="ctr"/>
            <a:endParaRPr lang="ru-RU" sz="2400" dirty="0">
              <a:solidFill>
                <a:schemeClr val="tx1"/>
              </a:solidFill>
              <a:latin typeface="Times New Roman" panose="02020603050405020304" pitchFamily="18" charset="0"/>
              <a:cs typeface="Times New Roman" panose="02020603050405020304" pitchFamily="18" charset="0"/>
            </a:endParaRPr>
          </a:p>
          <a:p>
            <a:pPr marL="457200" indent="-457200" algn="ctr">
              <a:buFont typeface="Wingdings" panose="05000000000000000000" pitchFamily="2" charset="2"/>
              <a:buChar char="Ø"/>
            </a:pPr>
            <a:r>
              <a:rPr lang="ru-RU" sz="2400" dirty="0">
                <a:solidFill>
                  <a:schemeClr val="tx1"/>
                </a:solidFill>
                <a:latin typeface="Times New Roman" panose="02020603050405020304" pitchFamily="18" charset="0"/>
                <a:cs typeface="Times New Roman" panose="02020603050405020304" pitchFamily="18" charset="0"/>
              </a:rPr>
              <a:t>в течение 30 календарных дней осуществляет повторное маркирование указанного животного с сохранением первоначального уникального номера </a:t>
            </a:r>
            <a:r>
              <a:rPr lang="ru-RU" sz="2400" dirty="0" smtClean="0">
                <a:solidFill>
                  <a:schemeClr val="tx1"/>
                </a:solidFill>
                <a:latin typeface="Times New Roman" panose="02020603050405020304" pitchFamily="18" charset="0"/>
                <a:cs typeface="Times New Roman" panose="02020603050405020304" pitchFamily="18" charset="0"/>
              </a:rPr>
              <a:t>животного. </a:t>
            </a:r>
          </a:p>
          <a:p>
            <a:pPr marL="457200" indent="-457200" algn="just">
              <a:buFont typeface="Wingdings" panose="05000000000000000000" pitchFamily="2" charset="2"/>
              <a:buChar char="Ø"/>
            </a:pPr>
            <a:endParaRPr lang="ru-RU" sz="2400" dirty="0">
              <a:solidFill>
                <a:schemeClr val="tx1"/>
              </a:solidFill>
              <a:latin typeface="Times New Roman" panose="02020603050405020304" pitchFamily="18" charset="0"/>
              <a:cs typeface="Times New Roman" panose="02020603050405020304" pitchFamily="18" charset="0"/>
            </a:endParaRPr>
          </a:p>
          <a:p>
            <a:pPr algn="ctr"/>
            <a:r>
              <a:rPr lang="ru-RU" sz="2800" b="1" dirty="0" smtClean="0">
                <a:solidFill>
                  <a:schemeClr val="accent1">
                    <a:lumMod val="50000"/>
                  </a:schemeClr>
                </a:solidFill>
                <a:latin typeface="Times New Roman" panose="02020603050405020304" pitchFamily="18" charset="0"/>
                <a:cs typeface="Times New Roman" panose="02020603050405020304" pitchFamily="18" charset="0"/>
              </a:rPr>
              <a:t>Направление </a:t>
            </a:r>
            <a:r>
              <a:rPr lang="ru-RU" sz="2800" b="1" dirty="0">
                <a:solidFill>
                  <a:schemeClr val="accent1">
                    <a:lumMod val="50000"/>
                  </a:schemeClr>
                </a:solidFill>
                <a:latin typeface="Times New Roman" panose="02020603050405020304" pitchFamily="18" charset="0"/>
                <a:cs typeface="Times New Roman" panose="02020603050405020304" pitchFamily="18" charset="0"/>
              </a:rPr>
              <a:t>на убой для использования в пищевых целях животного, а также передача продуктивного животного новому владельцу или его направление в новое место содержания </a:t>
            </a:r>
            <a:r>
              <a:rPr lang="ru-RU" sz="2800" b="1" dirty="0">
                <a:solidFill>
                  <a:srgbClr val="C00000"/>
                </a:solidFill>
                <a:latin typeface="Times New Roman" panose="02020603050405020304" pitchFamily="18" charset="0"/>
                <a:cs typeface="Times New Roman" panose="02020603050405020304" pitchFamily="18" charset="0"/>
              </a:rPr>
              <a:t>до проведения повторного маркирования </a:t>
            </a:r>
            <a:r>
              <a:rPr lang="ru-RU" sz="2800" b="1" dirty="0">
                <a:solidFill>
                  <a:schemeClr val="accent1">
                    <a:lumMod val="50000"/>
                  </a:schemeClr>
                </a:solidFill>
                <a:latin typeface="Times New Roman" panose="02020603050405020304" pitchFamily="18" charset="0"/>
                <a:cs typeface="Times New Roman" panose="02020603050405020304" pitchFamily="18" charset="0"/>
              </a:rPr>
              <a:t>животного </a:t>
            </a:r>
            <a:r>
              <a:rPr lang="ru-RU" sz="3200" b="1" dirty="0">
                <a:solidFill>
                  <a:srgbClr val="C00000"/>
                </a:solidFill>
                <a:latin typeface="Times New Roman" panose="02020603050405020304" pitchFamily="18" charset="0"/>
                <a:cs typeface="Times New Roman" panose="02020603050405020304" pitchFamily="18" charset="0"/>
              </a:rPr>
              <a:t>не </a:t>
            </a:r>
            <a:r>
              <a:rPr lang="ru-RU" sz="3200" b="1" dirty="0" smtClean="0">
                <a:solidFill>
                  <a:srgbClr val="C00000"/>
                </a:solidFill>
                <a:latin typeface="Times New Roman" panose="02020603050405020304" pitchFamily="18" charset="0"/>
                <a:cs typeface="Times New Roman" panose="02020603050405020304" pitchFamily="18" charset="0"/>
              </a:rPr>
              <a:t>допускаются!</a:t>
            </a:r>
            <a:endParaRPr lang="ru-RU" sz="3200" b="1" dirty="0">
              <a:solidFill>
                <a:srgbClr val="C00000"/>
              </a:solidFill>
              <a:latin typeface="Times New Roman" panose="02020603050405020304" pitchFamily="18" charset="0"/>
              <a:cs typeface="Times New Roman" panose="02020603050405020304" pitchFamily="18" charset="0"/>
            </a:endParaRPr>
          </a:p>
          <a:p>
            <a:endParaRPr lang="ru-RU" sz="3200" dirty="0"/>
          </a:p>
        </p:txBody>
      </p:sp>
      <p:grpSp>
        <p:nvGrpSpPr>
          <p:cNvPr id="4" name="object 25"/>
          <p:cNvGrpSpPr/>
          <p:nvPr/>
        </p:nvGrpSpPr>
        <p:grpSpPr>
          <a:xfrm>
            <a:off x="-3" y="0"/>
            <a:ext cx="20104100" cy="149225"/>
            <a:chOff x="-3" y="0"/>
            <a:chExt cx="20104100" cy="149225"/>
          </a:xfrm>
        </p:grpSpPr>
        <p:sp>
          <p:nvSpPr>
            <p:cNvPr id="5" name="object 26"/>
            <p:cNvSpPr/>
            <p:nvPr/>
          </p:nvSpPr>
          <p:spPr>
            <a:xfrm>
              <a:off x="6701361" y="0"/>
              <a:ext cx="6701790" cy="149225"/>
            </a:xfrm>
            <a:custGeom>
              <a:avLst/>
              <a:gdLst/>
              <a:ahLst/>
              <a:cxnLst/>
              <a:rect l="l" t="t" r="r" b="b"/>
              <a:pathLst>
                <a:path w="6701790" h="149225">
                  <a:moveTo>
                    <a:pt x="6701364" y="0"/>
                  </a:moveTo>
                  <a:lnTo>
                    <a:pt x="0" y="0"/>
                  </a:lnTo>
                  <a:lnTo>
                    <a:pt x="0" y="148902"/>
                  </a:lnTo>
                  <a:lnTo>
                    <a:pt x="6701364" y="148902"/>
                  </a:lnTo>
                  <a:lnTo>
                    <a:pt x="6701364" y="0"/>
                  </a:lnTo>
                  <a:close/>
                </a:path>
              </a:pathLst>
            </a:custGeom>
            <a:solidFill>
              <a:srgbClr val="FF0000"/>
            </a:solidFill>
          </p:spPr>
          <p:txBody>
            <a:bodyPr wrap="square" lIns="0" tIns="0" rIns="0" bIns="0" rtlCol="0"/>
            <a:lstStyle/>
            <a:p>
              <a:endParaRPr/>
            </a:p>
          </p:txBody>
        </p:sp>
        <p:sp>
          <p:nvSpPr>
            <p:cNvPr id="6" name="object 27"/>
            <p:cNvSpPr/>
            <p:nvPr/>
          </p:nvSpPr>
          <p:spPr>
            <a:xfrm>
              <a:off x="-3" y="0"/>
              <a:ext cx="6701790" cy="149225"/>
            </a:xfrm>
            <a:custGeom>
              <a:avLst/>
              <a:gdLst/>
              <a:ahLst/>
              <a:cxnLst/>
              <a:rect l="l" t="t" r="r" b="b"/>
              <a:pathLst>
                <a:path w="6701790" h="149225">
                  <a:moveTo>
                    <a:pt x="6701364" y="0"/>
                  </a:moveTo>
                  <a:lnTo>
                    <a:pt x="0" y="0"/>
                  </a:lnTo>
                  <a:lnTo>
                    <a:pt x="0" y="148902"/>
                  </a:lnTo>
                  <a:lnTo>
                    <a:pt x="6701364" y="148902"/>
                  </a:lnTo>
                  <a:lnTo>
                    <a:pt x="6701364" y="0"/>
                  </a:lnTo>
                  <a:close/>
                </a:path>
              </a:pathLst>
            </a:custGeom>
            <a:solidFill>
              <a:srgbClr val="456480"/>
            </a:solidFill>
          </p:spPr>
          <p:txBody>
            <a:bodyPr wrap="square" lIns="0" tIns="0" rIns="0" bIns="0" rtlCol="0"/>
            <a:lstStyle/>
            <a:p>
              <a:endParaRPr/>
            </a:p>
          </p:txBody>
        </p:sp>
        <p:sp>
          <p:nvSpPr>
            <p:cNvPr id="7" name="object 28"/>
            <p:cNvSpPr/>
            <p:nvPr/>
          </p:nvSpPr>
          <p:spPr>
            <a:xfrm>
              <a:off x="13402726" y="0"/>
              <a:ext cx="6701790" cy="149225"/>
            </a:xfrm>
            <a:custGeom>
              <a:avLst/>
              <a:gdLst/>
              <a:ahLst/>
              <a:cxnLst/>
              <a:rect l="l" t="t" r="r" b="b"/>
              <a:pathLst>
                <a:path w="6701790" h="149225">
                  <a:moveTo>
                    <a:pt x="6701364" y="0"/>
                  </a:moveTo>
                  <a:lnTo>
                    <a:pt x="0" y="0"/>
                  </a:lnTo>
                  <a:lnTo>
                    <a:pt x="0" y="148902"/>
                  </a:lnTo>
                  <a:lnTo>
                    <a:pt x="6701364" y="148902"/>
                  </a:lnTo>
                  <a:lnTo>
                    <a:pt x="6701364" y="0"/>
                  </a:lnTo>
                  <a:close/>
                </a:path>
              </a:pathLst>
            </a:custGeom>
            <a:solidFill>
              <a:srgbClr val="E6E7E8"/>
            </a:solidFill>
          </p:spPr>
          <p:txBody>
            <a:bodyPr wrap="square" lIns="0" tIns="0" rIns="0" bIns="0" rtlCol="0"/>
            <a:lstStyle/>
            <a:p>
              <a:endParaRPr/>
            </a:p>
          </p:txBody>
        </p:sp>
      </p:grpSp>
    </p:spTree>
    <p:extLst>
      <p:ext uri="{BB962C8B-B14F-4D97-AF65-F5344CB8AC3E}">
        <p14:creationId xmlns:p14="http://schemas.microsoft.com/office/powerpoint/2010/main" val="637208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p:nvPr/>
        </p:nvSpPr>
        <p:spPr>
          <a:xfrm>
            <a:off x="1507375" y="1959641"/>
            <a:ext cx="5491480" cy="1160277"/>
          </a:xfrm>
          <a:custGeom>
            <a:avLst/>
            <a:gdLst/>
            <a:ahLst/>
            <a:cxnLst/>
            <a:rect l="l" t="t" r="r" b="b"/>
            <a:pathLst>
              <a:path w="5491480" h="1202054">
                <a:moveTo>
                  <a:pt x="0" y="0"/>
                </a:moveTo>
                <a:lnTo>
                  <a:pt x="5491013" y="0"/>
                </a:lnTo>
                <a:lnTo>
                  <a:pt x="5491013" y="1201538"/>
                </a:lnTo>
                <a:lnTo>
                  <a:pt x="0" y="1201538"/>
                </a:lnTo>
                <a:lnTo>
                  <a:pt x="0" y="0"/>
                </a:lnTo>
                <a:close/>
              </a:path>
            </a:pathLst>
          </a:custGeom>
          <a:ln w="20942">
            <a:solidFill>
              <a:srgbClr val="456480"/>
            </a:solidFill>
          </a:ln>
        </p:spPr>
        <p:txBody>
          <a:bodyPr wrap="square" lIns="0" tIns="0" rIns="0" bIns="0" rtlCol="0"/>
          <a:lstStyle/>
          <a:p>
            <a:endParaRPr/>
          </a:p>
        </p:txBody>
      </p:sp>
      <p:sp>
        <p:nvSpPr>
          <p:cNvPr id="16" name="object 16"/>
          <p:cNvSpPr/>
          <p:nvPr/>
        </p:nvSpPr>
        <p:spPr>
          <a:xfrm>
            <a:off x="1376720" y="1959641"/>
            <a:ext cx="156055" cy="1160277"/>
          </a:xfrm>
          <a:custGeom>
            <a:avLst/>
            <a:gdLst/>
            <a:ahLst/>
            <a:cxnLst/>
            <a:rect l="l" t="t" r="r" b="b"/>
            <a:pathLst>
              <a:path w="87629" h="1202054">
                <a:moveTo>
                  <a:pt x="87093" y="0"/>
                </a:moveTo>
                <a:lnTo>
                  <a:pt x="0" y="0"/>
                </a:lnTo>
                <a:lnTo>
                  <a:pt x="0" y="1201538"/>
                </a:lnTo>
                <a:lnTo>
                  <a:pt x="87093" y="1201538"/>
                </a:lnTo>
                <a:lnTo>
                  <a:pt x="87093" y="0"/>
                </a:lnTo>
                <a:close/>
              </a:path>
            </a:pathLst>
          </a:custGeom>
          <a:solidFill>
            <a:srgbClr val="456480"/>
          </a:solidFill>
        </p:spPr>
        <p:txBody>
          <a:bodyPr wrap="square" lIns="0" tIns="0" rIns="0" bIns="0" rtlCol="0"/>
          <a:lstStyle/>
          <a:p>
            <a:endParaRPr/>
          </a:p>
        </p:txBody>
      </p:sp>
      <p:sp>
        <p:nvSpPr>
          <p:cNvPr id="17" name="object 17"/>
          <p:cNvSpPr/>
          <p:nvPr/>
        </p:nvSpPr>
        <p:spPr>
          <a:xfrm>
            <a:off x="7649002" y="2380332"/>
            <a:ext cx="4690546" cy="1202055"/>
          </a:xfrm>
          <a:custGeom>
            <a:avLst/>
            <a:gdLst/>
            <a:ahLst/>
            <a:cxnLst/>
            <a:rect l="l" t="t" r="r" b="b"/>
            <a:pathLst>
              <a:path w="5004434" h="1202054">
                <a:moveTo>
                  <a:pt x="0" y="0"/>
                </a:moveTo>
                <a:lnTo>
                  <a:pt x="5004175" y="0"/>
                </a:lnTo>
                <a:lnTo>
                  <a:pt x="5004175" y="1201538"/>
                </a:lnTo>
                <a:lnTo>
                  <a:pt x="0" y="1201538"/>
                </a:lnTo>
                <a:lnTo>
                  <a:pt x="0" y="0"/>
                </a:lnTo>
                <a:close/>
              </a:path>
            </a:pathLst>
          </a:custGeom>
          <a:ln w="20942">
            <a:solidFill>
              <a:srgbClr val="456480"/>
            </a:solidFill>
          </a:ln>
        </p:spPr>
        <p:txBody>
          <a:bodyPr wrap="square" lIns="0" tIns="0" rIns="0" bIns="0" rtlCol="0"/>
          <a:lstStyle/>
          <a:p>
            <a:endParaRPr/>
          </a:p>
        </p:txBody>
      </p:sp>
      <p:sp>
        <p:nvSpPr>
          <p:cNvPr id="19" name="object 19"/>
          <p:cNvSpPr/>
          <p:nvPr/>
        </p:nvSpPr>
        <p:spPr>
          <a:xfrm>
            <a:off x="7527491" y="2390633"/>
            <a:ext cx="187163" cy="1219653"/>
          </a:xfrm>
          <a:custGeom>
            <a:avLst/>
            <a:gdLst/>
            <a:ahLst/>
            <a:cxnLst/>
            <a:rect l="l" t="t" r="r" b="b"/>
            <a:pathLst>
              <a:path w="87629" h="1202054">
                <a:moveTo>
                  <a:pt x="87093" y="0"/>
                </a:moveTo>
                <a:lnTo>
                  <a:pt x="0" y="0"/>
                </a:lnTo>
                <a:lnTo>
                  <a:pt x="0" y="1201538"/>
                </a:lnTo>
                <a:lnTo>
                  <a:pt x="87093" y="1201538"/>
                </a:lnTo>
                <a:lnTo>
                  <a:pt x="87093" y="0"/>
                </a:lnTo>
                <a:close/>
              </a:path>
            </a:pathLst>
          </a:custGeom>
          <a:solidFill>
            <a:srgbClr val="456480"/>
          </a:solidFill>
        </p:spPr>
        <p:txBody>
          <a:bodyPr wrap="square" lIns="0" tIns="0" rIns="0" bIns="0" rtlCol="0"/>
          <a:lstStyle/>
          <a:p>
            <a:endParaRPr/>
          </a:p>
        </p:txBody>
      </p:sp>
      <p:sp>
        <p:nvSpPr>
          <p:cNvPr id="20" name="object 20"/>
          <p:cNvSpPr/>
          <p:nvPr/>
        </p:nvSpPr>
        <p:spPr>
          <a:xfrm>
            <a:off x="1578319" y="367931"/>
            <a:ext cx="16398492" cy="1202055"/>
          </a:xfrm>
          <a:custGeom>
            <a:avLst/>
            <a:gdLst/>
            <a:ahLst/>
            <a:cxnLst/>
            <a:rect l="l" t="t" r="r" b="b"/>
            <a:pathLst>
              <a:path w="14823440" h="1202054">
                <a:moveTo>
                  <a:pt x="0" y="0"/>
                </a:moveTo>
                <a:lnTo>
                  <a:pt x="14823053" y="0"/>
                </a:lnTo>
                <a:lnTo>
                  <a:pt x="14823053" y="1201538"/>
                </a:lnTo>
                <a:lnTo>
                  <a:pt x="0" y="1201538"/>
                </a:lnTo>
                <a:lnTo>
                  <a:pt x="0" y="0"/>
                </a:lnTo>
                <a:close/>
              </a:path>
            </a:pathLst>
          </a:custGeom>
          <a:ln w="20942">
            <a:solidFill>
              <a:srgbClr val="456480"/>
            </a:solidFill>
          </a:ln>
        </p:spPr>
        <p:txBody>
          <a:bodyPr wrap="square" lIns="0" tIns="0" rIns="0" bIns="0" rtlCol="0"/>
          <a:lstStyle/>
          <a:p>
            <a:endParaRPr/>
          </a:p>
        </p:txBody>
      </p:sp>
      <p:sp>
        <p:nvSpPr>
          <p:cNvPr id="22" name="object 22"/>
          <p:cNvSpPr/>
          <p:nvPr/>
        </p:nvSpPr>
        <p:spPr>
          <a:xfrm>
            <a:off x="1432579" y="387580"/>
            <a:ext cx="179254" cy="1202055"/>
          </a:xfrm>
          <a:custGeom>
            <a:avLst/>
            <a:gdLst/>
            <a:ahLst/>
            <a:cxnLst/>
            <a:rect l="l" t="t" r="r" b="b"/>
            <a:pathLst>
              <a:path w="87630" h="1202054">
                <a:moveTo>
                  <a:pt x="87093" y="0"/>
                </a:moveTo>
                <a:lnTo>
                  <a:pt x="0" y="0"/>
                </a:lnTo>
                <a:lnTo>
                  <a:pt x="0" y="1201538"/>
                </a:lnTo>
                <a:lnTo>
                  <a:pt x="87093" y="1201538"/>
                </a:lnTo>
                <a:lnTo>
                  <a:pt x="87093" y="0"/>
                </a:lnTo>
                <a:close/>
              </a:path>
            </a:pathLst>
          </a:custGeom>
          <a:solidFill>
            <a:srgbClr val="456480"/>
          </a:solidFill>
        </p:spPr>
        <p:txBody>
          <a:bodyPr wrap="square" lIns="0" tIns="0" rIns="0" bIns="0" rtlCol="0"/>
          <a:lstStyle/>
          <a:p>
            <a:endParaRPr/>
          </a:p>
        </p:txBody>
      </p:sp>
      <p:grpSp>
        <p:nvGrpSpPr>
          <p:cNvPr id="23" name="object 23"/>
          <p:cNvGrpSpPr/>
          <p:nvPr/>
        </p:nvGrpSpPr>
        <p:grpSpPr>
          <a:xfrm>
            <a:off x="-3" y="0"/>
            <a:ext cx="20104100" cy="149225"/>
            <a:chOff x="-3" y="0"/>
            <a:chExt cx="20104100" cy="149225"/>
          </a:xfrm>
        </p:grpSpPr>
        <p:sp>
          <p:nvSpPr>
            <p:cNvPr id="24" name="object 24"/>
            <p:cNvSpPr/>
            <p:nvPr/>
          </p:nvSpPr>
          <p:spPr>
            <a:xfrm>
              <a:off x="6701361" y="0"/>
              <a:ext cx="6701790" cy="149225"/>
            </a:xfrm>
            <a:custGeom>
              <a:avLst/>
              <a:gdLst/>
              <a:ahLst/>
              <a:cxnLst/>
              <a:rect l="l" t="t" r="r" b="b"/>
              <a:pathLst>
                <a:path w="6701790" h="149225">
                  <a:moveTo>
                    <a:pt x="6701364" y="0"/>
                  </a:moveTo>
                  <a:lnTo>
                    <a:pt x="0" y="0"/>
                  </a:lnTo>
                  <a:lnTo>
                    <a:pt x="0" y="148902"/>
                  </a:lnTo>
                  <a:lnTo>
                    <a:pt x="6701364" y="148902"/>
                  </a:lnTo>
                  <a:lnTo>
                    <a:pt x="6701364" y="0"/>
                  </a:lnTo>
                  <a:close/>
                </a:path>
              </a:pathLst>
            </a:custGeom>
            <a:solidFill>
              <a:srgbClr val="FF0000"/>
            </a:solidFill>
          </p:spPr>
          <p:txBody>
            <a:bodyPr wrap="square" lIns="0" tIns="0" rIns="0" bIns="0" rtlCol="0"/>
            <a:lstStyle/>
            <a:p>
              <a:endParaRPr/>
            </a:p>
          </p:txBody>
        </p:sp>
        <p:sp>
          <p:nvSpPr>
            <p:cNvPr id="25" name="object 25"/>
            <p:cNvSpPr/>
            <p:nvPr/>
          </p:nvSpPr>
          <p:spPr>
            <a:xfrm>
              <a:off x="-3" y="0"/>
              <a:ext cx="6701790" cy="149225"/>
            </a:xfrm>
            <a:custGeom>
              <a:avLst/>
              <a:gdLst/>
              <a:ahLst/>
              <a:cxnLst/>
              <a:rect l="l" t="t" r="r" b="b"/>
              <a:pathLst>
                <a:path w="6701790" h="149225">
                  <a:moveTo>
                    <a:pt x="6701364" y="0"/>
                  </a:moveTo>
                  <a:lnTo>
                    <a:pt x="0" y="0"/>
                  </a:lnTo>
                  <a:lnTo>
                    <a:pt x="0" y="148902"/>
                  </a:lnTo>
                  <a:lnTo>
                    <a:pt x="6701364" y="148902"/>
                  </a:lnTo>
                  <a:lnTo>
                    <a:pt x="6701364" y="0"/>
                  </a:lnTo>
                  <a:close/>
                </a:path>
              </a:pathLst>
            </a:custGeom>
            <a:solidFill>
              <a:srgbClr val="456480"/>
            </a:solidFill>
          </p:spPr>
          <p:txBody>
            <a:bodyPr wrap="square" lIns="0" tIns="0" rIns="0" bIns="0" rtlCol="0"/>
            <a:lstStyle/>
            <a:p>
              <a:endParaRPr/>
            </a:p>
          </p:txBody>
        </p:sp>
        <p:sp>
          <p:nvSpPr>
            <p:cNvPr id="26" name="object 26"/>
            <p:cNvSpPr/>
            <p:nvPr/>
          </p:nvSpPr>
          <p:spPr>
            <a:xfrm>
              <a:off x="13402726" y="0"/>
              <a:ext cx="6701790" cy="149225"/>
            </a:xfrm>
            <a:custGeom>
              <a:avLst/>
              <a:gdLst/>
              <a:ahLst/>
              <a:cxnLst/>
              <a:rect l="l" t="t" r="r" b="b"/>
              <a:pathLst>
                <a:path w="6701790" h="149225">
                  <a:moveTo>
                    <a:pt x="6701364" y="0"/>
                  </a:moveTo>
                  <a:lnTo>
                    <a:pt x="0" y="0"/>
                  </a:lnTo>
                  <a:lnTo>
                    <a:pt x="0" y="148902"/>
                  </a:lnTo>
                  <a:lnTo>
                    <a:pt x="6701364" y="148902"/>
                  </a:lnTo>
                  <a:lnTo>
                    <a:pt x="6701364" y="0"/>
                  </a:lnTo>
                  <a:close/>
                </a:path>
              </a:pathLst>
            </a:custGeom>
            <a:solidFill>
              <a:srgbClr val="E6E7E8"/>
            </a:solidFill>
          </p:spPr>
          <p:txBody>
            <a:bodyPr wrap="square" lIns="0" tIns="0" rIns="0" bIns="0" rtlCol="0"/>
            <a:lstStyle/>
            <a:p>
              <a:endParaRPr/>
            </a:p>
          </p:txBody>
        </p:sp>
      </p:grpSp>
      <p:sp>
        <p:nvSpPr>
          <p:cNvPr id="28" name="object 28"/>
          <p:cNvSpPr txBox="1">
            <a:spLocks noGrp="1"/>
          </p:cNvSpPr>
          <p:nvPr>
            <p:ph type="sldNum" sz="quarter" idx="7"/>
          </p:nvPr>
        </p:nvSpPr>
        <p:spPr>
          <a:prstGeom prst="rect">
            <a:avLst/>
          </a:prstGeom>
        </p:spPr>
        <p:txBody>
          <a:bodyPr vert="horz" wrap="square" lIns="0" tIns="41275" rIns="0" bIns="0" rtlCol="0">
            <a:spAutoFit/>
          </a:bodyPr>
          <a:lstStyle/>
          <a:p>
            <a:pPr marL="38100">
              <a:lnSpc>
                <a:spcPct val="100000"/>
              </a:lnSpc>
              <a:spcBef>
                <a:spcPts val="325"/>
              </a:spcBef>
            </a:pPr>
            <a:fld id="{81D60167-4931-47E6-BA6A-407CBD079E47}" type="slidenum">
              <a:rPr spc="-80" dirty="0"/>
              <a:t>7</a:t>
            </a:fld>
            <a:endParaRPr spc="-80" dirty="0"/>
          </a:p>
        </p:txBody>
      </p:sp>
      <p:sp>
        <p:nvSpPr>
          <p:cNvPr id="3" name="Прямоугольник 2"/>
          <p:cNvSpPr/>
          <p:nvPr/>
        </p:nvSpPr>
        <p:spPr>
          <a:xfrm>
            <a:off x="2813050" y="595263"/>
            <a:ext cx="13030200" cy="584775"/>
          </a:xfrm>
          <a:prstGeom prst="rect">
            <a:avLst/>
          </a:prstGeom>
        </p:spPr>
        <p:txBody>
          <a:bodyPr wrap="square">
            <a:spAutoFit/>
          </a:bodyPr>
          <a:lstStyle/>
          <a:p>
            <a:r>
              <a:rPr lang="ru-RU" sz="32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Последовательность </a:t>
            </a:r>
            <a:r>
              <a:rPr lang="ru-RU" sz="32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действий при маркировании и учете животных</a:t>
            </a:r>
            <a:endParaRPr lang="ru-RU" sz="3200" b="1" dirty="0">
              <a:solidFill>
                <a:srgbClr val="C0000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667636" y="2108013"/>
            <a:ext cx="5191487" cy="1015663"/>
          </a:xfrm>
          <a:prstGeom prst="rect">
            <a:avLst/>
          </a:prstGeom>
        </p:spPr>
        <p:txBody>
          <a:bodyPr wrap="square">
            <a:spAutoFit/>
          </a:bodyPr>
          <a:lstStyle/>
          <a:p>
            <a:r>
              <a:rPr lang="ru-RU" sz="2000" b="1" dirty="0" smtClean="0">
                <a:solidFill>
                  <a:srgbClr val="C00000"/>
                </a:solidFill>
                <a:latin typeface="Helvetica" panose="020B0604020202020204" pitchFamily="34" charset="0"/>
                <a:ea typeface="Times New Roman" panose="02020603050405020304" pitchFamily="18" charset="0"/>
                <a:cs typeface="Helvetica" panose="020B0604020202020204" pitchFamily="34" charset="0"/>
              </a:rPr>
              <a:t>1</a:t>
            </a:r>
            <a:r>
              <a:rPr lang="ru-RU" sz="20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20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Получение </a:t>
            </a:r>
            <a:r>
              <a:rPr lang="ru-RU"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уникальных номеров средств маркирования (УНСМ) в </a:t>
            </a:r>
            <a:r>
              <a:rPr lang="ru-RU" sz="20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Управлении Россельхознадзора</a:t>
            </a:r>
            <a:endParaRPr lang="ru-RU" sz="20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7851033" y="2669896"/>
            <a:ext cx="4376659" cy="707886"/>
          </a:xfrm>
          <a:prstGeom prst="rect">
            <a:avLst/>
          </a:prstGeom>
        </p:spPr>
        <p:txBody>
          <a:bodyPr wrap="square">
            <a:spAutoFit/>
          </a:bodyPr>
          <a:lstStyle/>
          <a:p>
            <a:r>
              <a:rPr lang="ru-RU" sz="2000" b="1" dirty="0" smtClean="0">
                <a:solidFill>
                  <a:srgbClr val="C00000"/>
                </a:solidFill>
                <a:latin typeface="Helvetica" panose="020B0604020202020204" pitchFamily="34" charset="0"/>
                <a:ea typeface="Times New Roman" panose="02020603050405020304" pitchFamily="18" charset="0"/>
                <a:cs typeface="Helvetica" panose="020B0604020202020204" pitchFamily="34" charset="0"/>
              </a:rPr>
              <a:t>2.</a:t>
            </a:r>
            <a:r>
              <a:rPr lang="ru-RU" sz="2000" dirty="0" smtClean="0">
                <a:solidFill>
                  <a:srgbClr val="333333"/>
                </a:solidFill>
                <a:latin typeface="Helvetica" panose="020B0604020202020204" pitchFamily="34" charset="0"/>
                <a:ea typeface="Times New Roman" panose="02020603050405020304" pitchFamily="18" charset="0"/>
                <a:cs typeface="Helvetica" panose="020B0604020202020204" pitchFamily="34" charset="0"/>
              </a:rPr>
              <a:t> </a:t>
            </a:r>
            <a:r>
              <a:rPr lang="ru-RU" sz="20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Нанесение/вшивание </a:t>
            </a:r>
            <a:r>
              <a:rPr lang="ru-RU"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полученных УНСМ на/в средство маркирования</a:t>
            </a:r>
            <a:endParaRPr lang="ru-RU" sz="2000" dirty="0">
              <a:latin typeface="Times New Roman" panose="02020603050405020304" pitchFamily="18" charset="0"/>
              <a:cs typeface="Times New Roman" panose="02020603050405020304" pitchFamily="18" charset="0"/>
            </a:endParaRPr>
          </a:p>
        </p:txBody>
      </p:sp>
      <p:sp>
        <p:nvSpPr>
          <p:cNvPr id="29" name="object 17"/>
          <p:cNvSpPr/>
          <p:nvPr/>
        </p:nvSpPr>
        <p:spPr>
          <a:xfrm>
            <a:off x="13007916" y="2674236"/>
            <a:ext cx="4690546" cy="1202055"/>
          </a:xfrm>
          <a:custGeom>
            <a:avLst/>
            <a:gdLst/>
            <a:ahLst/>
            <a:cxnLst/>
            <a:rect l="l" t="t" r="r" b="b"/>
            <a:pathLst>
              <a:path w="5004434" h="1202054">
                <a:moveTo>
                  <a:pt x="0" y="0"/>
                </a:moveTo>
                <a:lnTo>
                  <a:pt x="5004175" y="0"/>
                </a:lnTo>
                <a:lnTo>
                  <a:pt x="5004175" y="1201538"/>
                </a:lnTo>
                <a:lnTo>
                  <a:pt x="0" y="1201538"/>
                </a:lnTo>
                <a:lnTo>
                  <a:pt x="0" y="0"/>
                </a:lnTo>
                <a:close/>
              </a:path>
            </a:pathLst>
          </a:custGeom>
          <a:ln w="20942">
            <a:solidFill>
              <a:srgbClr val="456480"/>
            </a:solidFill>
          </a:ln>
        </p:spPr>
        <p:txBody>
          <a:bodyPr wrap="square" lIns="0" tIns="0" rIns="0" bIns="0" rtlCol="0"/>
          <a:lstStyle/>
          <a:p>
            <a:endParaRPr/>
          </a:p>
        </p:txBody>
      </p:sp>
      <p:sp>
        <p:nvSpPr>
          <p:cNvPr id="30" name="object 19"/>
          <p:cNvSpPr/>
          <p:nvPr/>
        </p:nvSpPr>
        <p:spPr>
          <a:xfrm>
            <a:off x="12867820" y="2669896"/>
            <a:ext cx="142729" cy="1202054"/>
          </a:xfrm>
          <a:custGeom>
            <a:avLst/>
            <a:gdLst/>
            <a:ahLst/>
            <a:cxnLst/>
            <a:rect l="l" t="t" r="r" b="b"/>
            <a:pathLst>
              <a:path w="87629" h="1202054">
                <a:moveTo>
                  <a:pt x="87093" y="0"/>
                </a:moveTo>
                <a:lnTo>
                  <a:pt x="0" y="0"/>
                </a:lnTo>
                <a:lnTo>
                  <a:pt x="0" y="1201538"/>
                </a:lnTo>
                <a:lnTo>
                  <a:pt x="87093" y="1201538"/>
                </a:lnTo>
                <a:lnTo>
                  <a:pt x="87093" y="0"/>
                </a:lnTo>
                <a:close/>
              </a:path>
            </a:pathLst>
          </a:custGeom>
          <a:solidFill>
            <a:srgbClr val="456480"/>
          </a:solidFill>
        </p:spPr>
        <p:txBody>
          <a:bodyPr wrap="square" lIns="0" tIns="0" rIns="0" bIns="0" rtlCol="0"/>
          <a:lstStyle/>
          <a:p>
            <a:endParaRPr/>
          </a:p>
        </p:txBody>
      </p:sp>
      <p:sp>
        <p:nvSpPr>
          <p:cNvPr id="7" name="Прямоугольник 6"/>
          <p:cNvSpPr/>
          <p:nvPr/>
        </p:nvSpPr>
        <p:spPr>
          <a:xfrm>
            <a:off x="13125849" y="2954768"/>
            <a:ext cx="4572613" cy="707886"/>
          </a:xfrm>
          <a:prstGeom prst="rect">
            <a:avLst/>
          </a:prstGeom>
        </p:spPr>
        <p:txBody>
          <a:bodyPr wrap="square">
            <a:spAutoFit/>
          </a:bodyPr>
          <a:lstStyle/>
          <a:p>
            <a:r>
              <a:rPr lang="ru-RU" sz="2000" b="1" dirty="0" smtClean="0">
                <a:solidFill>
                  <a:srgbClr val="C00000"/>
                </a:solidFill>
                <a:latin typeface="Helvetica" panose="020B0604020202020204" pitchFamily="34" charset="0"/>
                <a:ea typeface="Times New Roman" panose="02020603050405020304" pitchFamily="18" charset="0"/>
                <a:cs typeface="Times New Roman" panose="02020603050405020304" pitchFamily="18" charset="0"/>
              </a:rPr>
              <a:t>3</a:t>
            </a:r>
            <a:r>
              <a:rPr lang="ru-RU" sz="20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20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Внесение </a:t>
            </a:r>
            <a:r>
              <a:rPr lang="ru-RU"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данных о животном/группе животных </a:t>
            </a:r>
            <a:r>
              <a:rPr lang="ru-RU" sz="20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в </a:t>
            </a:r>
            <a:r>
              <a:rPr lang="ru-RU" sz="20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компонент Хорриот</a:t>
            </a:r>
            <a:endParaRPr lang="ru-RU" sz="2000" b="1" dirty="0">
              <a:solidFill>
                <a:srgbClr val="C00000"/>
              </a:solidFill>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494234" y="4148313"/>
            <a:ext cx="19385641" cy="6914713"/>
          </a:xfrm>
          <a:prstGeom prst="rect">
            <a:avLst/>
          </a:prstGeom>
          <a:ln>
            <a:solidFill>
              <a:schemeClr val="accent1"/>
            </a:solidFill>
          </a:ln>
        </p:spPr>
        <p:txBody>
          <a:bodyPr wrap="square">
            <a:spAutoFit/>
          </a:bodyPr>
          <a:lstStyle/>
          <a:p>
            <a:pPr algn="just">
              <a:lnSpc>
                <a:spcPts val="2800"/>
              </a:lnSpc>
            </a:pPr>
            <a:r>
              <a:rPr lang="ru-RU" sz="24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Действие 1 </a:t>
            </a:r>
            <a:r>
              <a:rPr lang="ru-RU"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и </a:t>
            </a:r>
            <a:r>
              <a:rPr lang="ru-RU" sz="24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2 </a:t>
            </a:r>
            <a:r>
              <a:rPr lang="ru-RU"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можно пропустить и заказать средства маркирования с уже нанесенными УНСМ у производителей средств маркирования. </a:t>
            </a:r>
            <a:r>
              <a:rPr lang="ru-RU" sz="24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r>
            <a:br>
              <a:rPr lang="ru-RU" sz="24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br>
            <a:r>
              <a:rPr lang="ru-RU" sz="2400" b="1" dirty="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Однако необходимо убедиться</a:t>
            </a:r>
            <a:r>
              <a:rPr lang="ru-RU" sz="2400" b="1" dirty="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что выбранный производитель средств маркирования действительно получает УНСМ </a:t>
            </a:r>
            <a:r>
              <a:rPr lang="ru-RU" sz="2400" b="1" dirty="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r>
            <a:br>
              <a:rPr lang="ru-RU" sz="2400" b="1" dirty="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br>
            <a:r>
              <a:rPr lang="ru-RU" sz="2400" b="1" dirty="0" smtClean="0">
                <a:solidFill>
                  <a:schemeClr val="accent1">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в Управлении Россельхознадзора </a:t>
            </a:r>
            <a:r>
              <a:rPr lang="ru-RU" sz="24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и </a:t>
            </a:r>
            <a:r>
              <a:rPr lang="ru-RU" sz="24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наносит их на средства </a:t>
            </a:r>
            <a:r>
              <a:rPr lang="ru-RU" sz="24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маркирования</a:t>
            </a:r>
          </a:p>
          <a:p>
            <a:pPr algn="just">
              <a:lnSpc>
                <a:spcPts val="2800"/>
              </a:lnSpc>
            </a:pPr>
            <a:endParaRPr lang="ru-RU" sz="2400"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endParaRPr>
          </a:p>
          <a:p>
            <a:pPr indent="-342900" algn="just">
              <a:lnSpc>
                <a:spcPts val="2800"/>
              </a:lnSpc>
              <a:buFont typeface="Wingdings" panose="05000000000000000000" pitchFamily="2" charset="2"/>
              <a:buChar char="ü"/>
            </a:pPr>
            <a:r>
              <a:rPr lang="ru-RU" sz="2400" b="1" dirty="0">
                <a:solidFill>
                  <a:schemeClr val="tx2">
                    <a:lumMod val="75000"/>
                  </a:schemeClr>
                </a:solidFill>
                <a:latin typeface="Times New Roman" panose="02020603050405020304" pitchFamily="18" charset="0"/>
                <a:cs typeface="Times New Roman" panose="02020603050405020304" pitchFamily="18" charset="0"/>
              </a:rPr>
              <a:t>Учет животных</a:t>
            </a:r>
            <a:r>
              <a:rPr lang="ru-RU" sz="2400" dirty="0">
                <a:latin typeface="Times New Roman" panose="02020603050405020304" pitchFamily="18" charset="0"/>
                <a:cs typeface="Times New Roman" panose="02020603050405020304" pitchFamily="18" charset="0"/>
              </a:rPr>
              <a:t> – представление в Федеральную государственную информационную систему в области ветеринарии (ФГИС «</a:t>
            </a:r>
            <a:r>
              <a:rPr lang="ru-RU" sz="2400" dirty="0" err="1">
                <a:latin typeface="Times New Roman" panose="02020603050405020304" pitchFamily="18" charset="0"/>
                <a:cs typeface="Times New Roman" panose="02020603050405020304" pitchFamily="18" charset="0"/>
              </a:rPr>
              <a:t>ВетИС</a:t>
            </a:r>
            <a:r>
              <a:rPr lang="ru-RU" sz="2400" dirty="0">
                <a:latin typeface="Times New Roman" panose="02020603050405020304" pitchFamily="18" charset="0"/>
                <a:cs typeface="Times New Roman" panose="02020603050405020304" pitchFamily="18" charset="0"/>
              </a:rPr>
              <a:t>») информации о животном или группе животных. Для учета животных в ФГИС «</a:t>
            </a:r>
            <a:r>
              <a:rPr lang="ru-RU" sz="2400" dirty="0" err="1">
                <a:latin typeface="Times New Roman" panose="02020603050405020304" pitchFamily="18" charset="0"/>
                <a:cs typeface="Times New Roman" panose="02020603050405020304" pitchFamily="18" charset="0"/>
              </a:rPr>
              <a:t>ВетИС</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Россельхознадзором</a:t>
            </a:r>
            <a:r>
              <a:rPr lang="ru-RU" sz="2400" dirty="0">
                <a:latin typeface="Times New Roman" panose="02020603050405020304" pitchFamily="18" charset="0"/>
                <a:cs typeface="Times New Roman" panose="02020603050405020304" pitchFamily="18" charset="0"/>
              </a:rPr>
              <a:t> </a:t>
            </a:r>
            <a:r>
              <a:rPr lang="ru-RU" sz="2400" b="1" dirty="0">
                <a:solidFill>
                  <a:srgbClr val="C00000"/>
                </a:solidFill>
                <a:latin typeface="Times New Roman" panose="02020603050405020304" pitchFamily="18" charset="0"/>
                <a:cs typeface="Times New Roman" panose="02020603050405020304" pitchFamily="18" charset="0"/>
              </a:rPr>
              <a:t>разработан специализированный компонент </a:t>
            </a:r>
            <a:r>
              <a:rPr lang="ru-RU" sz="2400" b="1" dirty="0" smtClean="0">
                <a:solidFill>
                  <a:srgbClr val="C00000"/>
                </a:solidFill>
                <a:latin typeface="Times New Roman" panose="02020603050405020304" pitchFamily="18" charset="0"/>
                <a:cs typeface="Times New Roman" panose="02020603050405020304" pitchFamily="18" charset="0"/>
              </a:rPr>
              <a:t>Хорриот</a:t>
            </a:r>
          </a:p>
          <a:p>
            <a:pPr algn="just">
              <a:lnSpc>
                <a:spcPts val="2800"/>
              </a:lnSpc>
            </a:pPr>
            <a:endParaRPr lang="ru-RU" sz="2400" b="1" dirty="0">
              <a:solidFill>
                <a:srgbClr val="C00000"/>
              </a:solidFill>
              <a:latin typeface="Times New Roman" panose="02020603050405020304" pitchFamily="18" charset="0"/>
              <a:cs typeface="Times New Roman" panose="02020603050405020304" pitchFamily="18" charset="0"/>
            </a:endParaRPr>
          </a:p>
          <a:p>
            <a:pPr indent="-342900" algn="just">
              <a:lnSpc>
                <a:spcPts val="2800"/>
              </a:lnSpc>
              <a:buFont typeface="Wingdings" panose="05000000000000000000" pitchFamily="2" charset="2"/>
              <a:buChar char="ü"/>
            </a:pPr>
            <a:r>
              <a:rPr lang="ru-RU" sz="2400" dirty="0" smtClean="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Учет животных осуществляется </a:t>
            </a:r>
            <a:r>
              <a:rPr lang="ru-RU" sz="2400" b="1" dirty="0">
                <a:solidFill>
                  <a:schemeClr val="accent1">
                    <a:lumMod val="50000"/>
                  </a:schemeClr>
                </a:solidFill>
                <a:latin typeface="Times New Roman" panose="02020603050405020304" pitchFamily="18" charset="0"/>
                <a:cs typeface="Times New Roman" panose="02020603050405020304" pitchFamily="18" charset="0"/>
              </a:rPr>
              <a:t>специалистами в области ветеринарии</a:t>
            </a:r>
            <a:r>
              <a:rPr lang="ru-RU" sz="2400" dirty="0">
                <a:latin typeface="Times New Roman" panose="02020603050405020304" pitchFamily="18" charset="0"/>
                <a:cs typeface="Times New Roman" panose="02020603050405020304" pitchFamily="18" charset="0"/>
              </a:rPr>
              <a:t>, являющимися уполномоченными лицами органов и организаций, входящих в систему Государственной ветеринарной службы Российской Федерации, или специалистами в области ветеринарии, </a:t>
            </a: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не </a:t>
            </a:r>
            <a:r>
              <a:rPr lang="ru-RU" sz="2400" dirty="0">
                <a:latin typeface="Times New Roman" panose="02020603050405020304" pitchFamily="18" charset="0"/>
                <a:cs typeface="Times New Roman" panose="02020603050405020304" pitchFamily="18" charset="0"/>
              </a:rPr>
              <a:t>являющимися уполномоченными лицами указанных органов и организаций </a:t>
            </a:r>
            <a:r>
              <a:rPr lang="ru-RU" sz="2400" dirty="0">
                <a:solidFill>
                  <a:schemeClr val="accent1">
                    <a:lumMod val="50000"/>
                  </a:schemeClr>
                </a:solidFill>
                <a:latin typeface="Times New Roman" panose="02020603050405020304" pitchFamily="18" charset="0"/>
                <a:cs typeface="Times New Roman" panose="02020603050405020304" pitchFamily="18" charset="0"/>
              </a:rPr>
              <a:t>(</a:t>
            </a:r>
            <a:r>
              <a:rPr lang="ru-RU" sz="2400" b="1" dirty="0">
                <a:solidFill>
                  <a:schemeClr val="accent1">
                    <a:lumMod val="50000"/>
                  </a:schemeClr>
                </a:solidFill>
                <a:latin typeface="Times New Roman" panose="02020603050405020304" pitchFamily="18" charset="0"/>
                <a:cs typeface="Times New Roman" panose="02020603050405020304" pitchFamily="18" charset="0"/>
              </a:rPr>
              <a:t>негосударственные ветеринарные специалисты</a:t>
            </a:r>
            <a:r>
              <a:rPr lang="ru-RU" sz="2400" dirty="0" smtClean="0">
                <a:solidFill>
                  <a:schemeClr val="accent1">
                    <a:lumMod val="50000"/>
                  </a:schemeClr>
                </a:solidFill>
                <a:latin typeface="Times New Roman" panose="02020603050405020304" pitchFamily="18" charset="0"/>
                <a:cs typeface="Times New Roman" panose="02020603050405020304" pitchFamily="18" charset="0"/>
              </a:rPr>
              <a:t>)</a:t>
            </a:r>
          </a:p>
          <a:p>
            <a:pPr indent="-342900" algn="just">
              <a:lnSpc>
                <a:spcPts val="2800"/>
              </a:lnSpc>
              <a:buFont typeface="Wingdings" panose="05000000000000000000" pitchFamily="2" charset="2"/>
              <a:buChar char="ü"/>
            </a:pPr>
            <a:endParaRPr lang="ru-RU" sz="2400" dirty="0">
              <a:latin typeface="Times New Roman" panose="02020603050405020304" pitchFamily="18" charset="0"/>
              <a:cs typeface="Times New Roman" panose="02020603050405020304" pitchFamily="18" charset="0"/>
            </a:endParaRPr>
          </a:p>
          <a:p>
            <a:pPr indent="-342900" algn="just">
              <a:lnSpc>
                <a:spcPts val="2800"/>
              </a:lnSpc>
              <a:buFont typeface="Wingdings" panose="05000000000000000000" pitchFamily="2" charset="2"/>
              <a:buChar char="ü"/>
            </a:pPr>
            <a:r>
              <a:rPr lang="ru-RU" sz="2400" dirty="0">
                <a:latin typeface="Times New Roman" panose="02020603050405020304" pitchFamily="18" charset="0"/>
                <a:cs typeface="Times New Roman" panose="02020603050405020304" pitchFamily="18" charset="0"/>
              </a:rPr>
              <a:t>Учет животных </a:t>
            </a:r>
            <a:r>
              <a:rPr lang="ru-RU" sz="2400" b="1" dirty="0">
                <a:solidFill>
                  <a:schemeClr val="accent1">
                    <a:lumMod val="50000"/>
                  </a:schemeClr>
                </a:solidFill>
                <a:latin typeface="Times New Roman" panose="02020603050405020304" pitchFamily="18" charset="0"/>
                <a:cs typeface="Times New Roman" panose="02020603050405020304" pitchFamily="18" charset="0"/>
              </a:rPr>
              <a:t>негосударственными ветеринарными специалистами </a:t>
            </a:r>
            <a:r>
              <a:rPr lang="ru-RU" sz="2400" dirty="0">
                <a:latin typeface="Times New Roman" panose="02020603050405020304" pitchFamily="18" charset="0"/>
                <a:cs typeface="Times New Roman" panose="02020603050405020304" pitchFamily="18" charset="0"/>
              </a:rPr>
              <a:t>осуществляется </a:t>
            </a:r>
            <a:r>
              <a:rPr lang="ru-RU" sz="2400" b="1" dirty="0">
                <a:solidFill>
                  <a:schemeClr val="accent1">
                    <a:lumMod val="50000"/>
                  </a:schemeClr>
                </a:solidFill>
                <a:latin typeface="Times New Roman" panose="02020603050405020304" pitchFamily="18" charset="0"/>
                <a:cs typeface="Times New Roman" panose="02020603050405020304" pitchFamily="18" charset="0"/>
              </a:rPr>
              <a:t>после их закрепления за</a:t>
            </a:r>
            <a:r>
              <a:rPr lang="ru-RU" sz="2400" dirty="0">
                <a:latin typeface="Times New Roman" panose="02020603050405020304" pitchFamily="18" charset="0"/>
                <a:cs typeface="Times New Roman" panose="02020603050405020304" pitchFamily="18" charset="0"/>
              </a:rPr>
              <a:t>  соответствующими поднадзорными объектами </a:t>
            </a:r>
            <a:r>
              <a:rPr lang="ru-RU" sz="2400" b="1" dirty="0">
                <a:solidFill>
                  <a:schemeClr val="accent1">
                    <a:lumMod val="50000"/>
                  </a:schemeClr>
                </a:solidFill>
                <a:latin typeface="Times New Roman" panose="02020603050405020304" pitchFamily="18" charset="0"/>
                <a:cs typeface="Times New Roman" panose="02020603050405020304" pitchFamily="18" charset="0"/>
              </a:rPr>
              <a:t> сотрудником </a:t>
            </a:r>
            <a:r>
              <a:rPr lang="ru-RU" sz="2400" b="1" dirty="0" err="1">
                <a:solidFill>
                  <a:schemeClr val="accent1">
                    <a:lumMod val="50000"/>
                  </a:schemeClr>
                </a:solidFill>
                <a:latin typeface="Times New Roman" panose="02020603050405020304" pitchFamily="18" charset="0"/>
                <a:cs typeface="Times New Roman" panose="02020603050405020304" pitchFamily="18" charset="0"/>
              </a:rPr>
              <a:t>госветслужбы</a:t>
            </a:r>
            <a:r>
              <a:rPr lang="ru-RU" sz="2400" b="1" dirty="0">
                <a:solidFill>
                  <a:schemeClr val="accent1">
                    <a:lumMod val="50000"/>
                  </a:schemeClr>
                </a:solidFill>
                <a:latin typeface="Times New Roman" panose="02020603050405020304" pitchFamily="18" charset="0"/>
                <a:cs typeface="Times New Roman" panose="02020603050405020304" pitchFamily="18" charset="0"/>
              </a:rPr>
              <a:t> </a:t>
            </a:r>
            <a:r>
              <a:rPr lang="ru-RU" sz="2400" b="1" dirty="0" smtClean="0">
                <a:solidFill>
                  <a:schemeClr val="accent1">
                    <a:lumMod val="50000"/>
                  </a:schemeClr>
                </a:solidFill>
                <a:latin typeface="Times New Roman" panose="02020603050405020304" pitchFamily="18" charset="0"/>
                <a:cs typeface="Times New Roman" panose="02020603050405020304" pitchFamily="18" charset="0"/>
              </a:rPr>
              <a:t>региона</a:t>
            </a:r>
            <a:endParaRPr lang="ru-RU" sz="2400" b="1" dirty="0">
              <a:solidFill>
                <a:schemeClr val="accent1">
                  <a:lumMod val="50000"/>
                </a:schemeClr>
              </a:solidFill>
              <a:latin typeface="Times New Roman" panose="02020603050405020304" pitchFamily="18" charset="0"/>
              <a:cs typeface="Times New Roman" panose="02020603050405020304" pitchFamily="18" charset="0"/>
            </a:endParaRPr>
          </a:p>
          <a:p>
            <a:pPr algn="just">
              <a:lnSpc>
                <a:spcPts val="2800"/>
              </a:lnSpc>
            </a:pPr>
            <a:endParaRPr lang="ru-RU" sz="2400" b="1" dirty="0">
              <a:solidFill>
                <a:schemeClr val="accent1">
                  <a:lumMod val="50000"/>
                </a:schemeClr>
              </a:solidFill>
              <a:latin typeface="Times New Roman" panose="02020603050405020304" pitchFamily="18" charset="0"/>
              <a:cs typeface="Times New Roman" panose="02020603050405020304" pitchFamily="18" charset="0"/>
            </a:endParaRPr>
          </a:p>
          <a:p>
            <a:pPr algn="just">
              <a:lnSpc>
                <a:spcPts val="2800"/>
              </a:lnSpc>
            </a:pP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Управлением   Россельхознадзора </a:t>
            </a:r>
            <a:r>
              <a:rPr lang="ru-RU" sz="2400" dirty="0">
                <a:latin typeface="Times New Roman" panose="02020603050405020304" pitchFamily="18" charset="0"/>
                <a:cs typeface="Times New Roman" panose="02020603050405020304" pitchFamily="18" charset="0"/>
              </a:rPr>
              <a:t>организована «горячая линия» по вопросам, связанным с работой </a:t>
            </a:r>
            <a:r>
              <a:rPr lang="ru-RU" sz="2400" b="1" dirty="0">
                <a:solidFill>
                  <a:srgbClr val="C00000"/>
                </a:solidFill>
                <a:latin typeface="Times New Roman" panose="02020603050405020304" pitchFamily="18" charset="0"/>
                <a:cs typeface="Times New Roman" panose="02020603050405020304" pitchFamily="18" charset="0"/>
              </a:rPr>
              <a:t>компонента Хорриот</a:t>
            </a:r>
            <a:r>
              <a:rPr lang="ru-RU" sz="2400" dirty="0">
                <a:latin typeface="Times New Roman" panose="02020603050405020304" pitchFamily="18" charset="0"/>
                <a:cs typeface="Times New Roman" panose="02020603050405020304" pitchFamily="18" charset="0"/>
              </a:rPr>
              <a:t>, в целях обеспечения оперативной методической и технической помощи, по телефону: </a:t>
            </a:r>
            <a:r>
              <a:rPr lang="ru-RU" sz="2400" b="1" dirty="0">
                <a:latin typeface="Times New Roman" panose="02020603050405020304" pitchFamily="18" charset="0"/>
                <a:cs typeface="Times New Roman" panose="02020603050405020304" pitchFamily="18" charset="0"/>
              </a:rPr>
              <a:t>+7 (</a:t>
            </a:r>
            <a:r>
              <a:rPr lang="ru-RU" sz="2400" b="1" dirty="0" smtClean="0">
                <a:latin typeface="Times New Roman" panose="02020603050405020304" pitchFamily="18" charset="0"/>
                <a:cs typeface="Times New Roman" panose="02020603050405020304" pitchFamily="18" charset="0"/>
              </a:rPr>
              <a:t>492) 252-99-29</a:t>
            </a:r>
            <a:r>
              <a:rPr lang="ru-RU" sz="2400" b="1"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и электронной почте</a:t>
            </a:r>
            <a:r>
              <a:rPr lang="ru-RU" sz="2400" b="1" u="sng" dirty="0">
                <a:latin typeface="Times New Roman" panose="02020603050405020304" pitchFamily="18" charset="0"/>
                <a:cs typeface="Times New Roman" panose="02020603050405020304" pitchFamily="18" charset="0"/>
                <a:hlinkClick r:id="rId3"/>
              </a:rPr>
              <a:t> herriot@fsvps.ru</a:t>
            </a:r>
            <a:r>
              <a:rPr lang="ru-RU" sz="2400" b="1" dirty="0">
                <a:latin typeface="Times New Roman" panose="02020603050405020304" pitchFamily="18" charset="0"/>
                <a:cs typeface="Times New Roman" panose="02020603050405020304" pitchFamily="18" charset="0"/>
              </a:rPr>
              <a:t>.</a:t>
            </a:r>
            <a:endParaRPr lang="ru-RU" sz="2400" dirty="0">
              <a:latin typeface="Times New Roman" panose="02020603050405020304" pitchFamily="18" charset="0"/>
              <a:cs typeface="Times New Roman" panose="02020603050405020304" pitchFamily="18" charset="0"/>
            </a:endParaRPr>
          </a:p>
          <a:p>
            <a:pPr algn="just">
              <a:lnSpc>
                <a:spcPts val="2800"/>
              </a:lnSpc>
            </a:pPr>
            <a:endParaRPr lang="ru-RU" sz="2400" dirty="0">
              <a:latin typeface="Times New Roman" panose="02020603050405020304" pitchFamily="18" charset="0"/>
              <a:cs typeface="Times New Roman" panose="02020603050405020304" pitchFamily="18" charset="0"/>
            </a:endParaRPr>
          </a:p>
          <a:p>
            <a:pPr algn="ctr">
              <a:lnSpc>
                <a:spcPts val="2800"/>
              </a:lnSpc>
            </a:pPr>
            <a:r>
              <a:rPr lang="ru-RU" sz="2800" b="1" dirty="0">
                <a:solidFill>
                  <a:srgbClr val="C00000"/>
                </a:solidFill>
                <a:latin typeface="Times New Roman" panose="02020603050405020304" pitchFamily="18" charset="0"/>
                <a:cs typeface="Times New Roman" panose="02020603050405020304" pitchFamily="18" charset="0"/>
              </a:rPr>
              <a:t>В </a:t>
            </a:r>
            <a:r>
              <a:rPr lang="ru-RU" sz="2800" b="1" dirty="0" err="1">
                <a:solidFill>
                  <a:srgbClr val="C00000"/>
                </a:solidFill>
                <a:latin typeface="Times New Roman" panose="02020603050405020304" pitchFamily="18" charset="0"/>
                <a:cs typeface="Times New Roman" panose="02020603050405020304" pitchFamily="18" charset="0"/>
              </a:rPr>
              <a:t>Telegram</a:t>
            </a:r>
            <a:r>
              <a:rPr lang="ru-RU" sz="2800" b="1" dirty="0">
                <a:solidFill>
                  <a:srgbClr val="C00000"/>
                </a:solidFill>
                <a:latin typeface="Times New Roman" panose="02020603050405020304" pitchFamily="18" charset="0"/>
                <a:cs typeface="Times New Roman" panose="02020603050405020304" pitchFamily="18" charset="0"/>
              </a:rPr>
              <a:t> организована дискуссионная группа</a:t>
            </a:r>
            <a:r>
              <a:rPr lang="ru-RU" sz="2800" b="1" dirty="0">
                <a:latin typeface="Times New Roman" panose="02020603050405020304" pitchFamily="18" charset="0"/>
                <a:cs typeface="Times New Roman" panose="02020603050405020304" pitchFamily="18" charset="0"/>
              </a:rPr>
              <a:t> </a:t>
            </a:r>
            <a:r>
              <a:rPr lang="ru-RU" sz="2800" b="1" u="sng" dirty="0">
                <a:solidFill>
                  <a:schemeClr val="tx2">
                    <a:lumMod val="50000"/>
                  </a:schemeClr>
                </a:solidFill>
                <a:latin typeface="Times New Roman" panose="02020603050405020304" pitchFamily="18" charset="0"/>
                <a:cs typeface="Times New Roman" panose="02020603050405020304" pitchFamily="18" charset="0"/>
                <a:hlinkClick r:id="rId4"/>
              </a:rPr>
              <a:t>«</a:t>
            </a:r>
            <a:r>
              <a:rPr lang="ru-RU" sz="2800" b="1" u="sng" dirty="0" err="1">
                <a:solidFill>
                  <a:schemeClr val="tx2">
                    <a:lumMod val="50000"/>
                  </a:schemeClr>
                </a:solidFill>
                <a:latin typeface="Times New Roman" panose="02020603050405020304" pitchFamily="18" charset="0"/>
                <a:cs typeface="Times New Roman" panose="02020603050405020304" pitchFamily="18" charset="0"/>
                <a:hlinkClick r:id="rId4"/>
              </a:rPr>
              <a:t>ВетИС.Хорриот</a:t>
            </a:r>
            <a:r>
              <a:rPr lang="ru-RU" sz="2800" b="1" u="sng" dirty="0" smtClean="0">
                <a:solidFill>
                  <a:schemeClr val="tx2">
                    <a:lumMod val="50000"/>
                  </a:schemeClr>
                </a:solidFill>
                <a:latin typeface="Times New Roman" panose="02020603050405020304" pitchFamily="18" charset="0"/>
                <a:cs typeface="Times New Roman" panose="02020603050405020304" pitchFamily="18" charset="0"/>
                <a:hlinkClick r:id="rId4"/>
              </a:rPr>
              <a:t>»</a:t>
            </a:r>
            <a:endParaRPr lang="ru-RU" sz="2800" b="1" dirty="0">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41070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74650" y="549275"/>
            <a:ext cx="19354800" cy="6898638"/>
          </a:xfrm>
          <a:ln>
            <a:solidFill>
              <a:schemeClr val="accent1"/>
            </a:solidFill>
          </a:ln>
        </p:spPr>
        <p:txBody>
          <a:bodyPr/>
          <a:lstStyle/>
          <a:p>
            <a:pPr algn="just"/>
            <a:r>
              <a:rPr lang="ru-RU" sz="2800" dirty="0" smtClean="0">
                <a:solidFill>
                  <a:schemeClr val="tx1"/>
                </a:solidFill>
                <a:latin typeface="Times New Roman" panose="02020603050405020304" pitchFamily="18" charset="0"/>
                <a:cs typeface="Times New Roman" panose="02020603050405020304" pitchFamily="18" charset="0"/>
              </a:rPr>
              <a:t>	</a:t>
            </a:r>
            <a:r>
              <a:rPr lang="ru-RU" sz="2400" dirty="0" smtClean="0">
                <a:solidFill>
                  <a:schemeClr val="tx1"/>
                </a:solidFill>
                <a:latin typeface="Times New Roman" panose="02020603050405020304" pitchFamily="18" charset="0"/>
                <a:cs typeface="Times New Roman" panose="02020603050405020304" pitchFamily="18" charset="0"/>
              </a:rPr>
              <a:t>Крупный рогатый скот, в том числе зебу, буйволы, яки (далее - КРС), подлежит </a:t>
            </a:r>
            <a:r>
              <a:rPr lang="ru-RU" sz="2400" b="1" dirty="0" smtClean="0">
                <a:solidFill>
                  <a:schemeClr val="tx1"/>
                </a:solidFill>
                <a:latin typeface="Times New Roman" panose="02020603050405020304" pitchFamily="18" charset="0"/>
                <a:cs typeface="Times New Roman" panose="02020603050405020304" pitchFamily="18" charset="0"/>
              </a:rPr>
              <a:t>индивидуальному</a:t>
            </a:r>
            <a:r>
              <a:rPr lang="ru-RU" sz="2400" dirty="0" smtClean="0">
                <a:solidFill>
                  <a:schemeClr val="tx1"/>
                </a:solidFill>
                <a:latin typeface="Times New Roman" panose="02020603050405020304" pitchFamily="18" charset="0"/>
                <a:cs typeface="Times New Roman" panose="02020603050405020304" pitchFamily="18" charset="0"/>
              </a:rPr>
              <a:t> маркированию  </a:t>
            </a:r>
            <a:r>
              <a:rPr lang="ru-RU" sz="2400" b="1" dirty="0" smtClean="0">
                <a:solidFill>
                  <a:schemeClr val="tx1"/>
                </a:solidFill>
                <a:latin typeface="Times New Roman" panose="02020603050405020304" pitchFamily="18" charset="0"/>
                <a:cs typeface="Times New Roman" panose="02020603050405020304" pitchFamily="18" charset="0"/>
              </a:rPr>
              <a:t>не позднее 30 календарных дней </a:t>
            </a:r>
            <a:r>
              <a:rPr lang="ru-RU" sz="2400" dirty="0" smtClean="0">
                <a:solidFill>
                  <a:schemeClr val="tx1"/>
                </a:solidFill>
                <a:latin typeface="Times New Roman" panose="02020603050405020304" pitchFamily="18" charset="0"/>
                <a:cs typeface="Times New Roman" panose="02020603050405020304" pitchFamily="18" charset="0"/>
              </a:rPr>
              <a:t>после дня рождения, а в случае содержания КРС мясного направления продуктивности на условиях круглогодичного пастбищного содержания - </a:t>
            </a:r>
            <a:r>
              <a:rPr lang="ru-RU" sz="2400" b="1" dirty="0" smtClean="0">
                <a:solidFill>
                  <a:schemeClr val="tx1"/>
                </a:solidFill>
                <a:latin typeface="Times New Roman" panose="02020603050405020304" pitchFamily="18" charset="0"/>
                <a:cs typeface="Times New Roman" panose="02020603050405020304" pitchFamily="18" charset="0"/>
              </a:rPr>
              <a:t>не позднее 91 календарного дня </a:t>
            </a:r>
            <a:r>
              <a:rPr lang="ru-RU" sz="2400" dirty="0" smtClean="0">
                <a:solidFill>
                  <a:schemeClr val="tx1"/>
                </a:solidFill>
                <a:latin typeface="Times New Roman" panose="02020603050405020304" pitchFamily="18" charset="0"/>
                <a:cs typeface="Times New Roman" panose="02020603050405020304" pitchFamily="18" charset="0"/>
              </a:rPr>
              <a:t>после дня рождения. В случае ввоза немаркированного КРС на территорию Российской Федерации КРС подлежит индивидуальному маркированию </a:t>
            </a:r>
            <a:r>
              <a:rPr lang="ru-RU" sz="2400" b="1" dirty="0" smtClean="0">
                <a:solidFill>
                  <a:schemeClr val="tx1"/>
                </a:solidFill>
                <a:latin typeface="Times New Roman" panose="02020603050405020304" pitchFamily="18" charset="0"/>
                <a:cs typeface="Times New Roman" panose="02020603050405020304" pitchFamily="18" charset="0"/>
              </a:rPr>
              <a:t>не позднее 30 календарных дней со дня ввоза.</a:t>
            </a:r>
            <a:endParaRPr lang="ru-RU" sz="2400" dirty="0" smtClean="0">
              <a:solidFill>
                <a:schemeClr val="tx1"/>
              </a:solidFill>
              <a:latin typeface="Times New Roman" panose="02020603050405020304" pitchFamily="18" charset="0"/>
              <a:cs typeface="Times New Roman" panose="02020603050405020304" pitchFamily="18" charset="0"/>
            </a:endParaRPr>
          </a:p>
          <a:p>
            <a:pPr algn="just"/>
            <a:r>
              <a:rPr lang="ru-RU" sz="2400" dirty="0" smtClean="0">
                <a:solidFill>
                  <a:schemeClr val="tx1"/>
                </a:solidFill>
                <a:latin typeface="Times New Roman" panose="02020603050405020304" pitchFamily="18" charset="0"/>
                <a:cs typeface="Times New Roman" panose="02020603050405020304" pitchFamily="18" charset="0"/>
              </a:rPr>
              <a:t>Для маркирования КРС в качестве средства маркирования используются бирки, ошейники, электронные метки, электронные ошейники, вживляемые микрочипы, внутрижелудочные вживляемые микрочипы, вводимые через ротовую полость животного (далее - болюсы).</a:t>
            </a:r>
          </a:p>
          <a:p>
            <a:pPr algn="just"/>
            <a:endParaRPr lang="ru-RU" sz="2400" dirty="0" smtClean="0">
              <a:solidFill>
                <a:schemeClr val="tx1"/>
              </a:solidFill>
              <a:latin typeface="Times New Roman" panose="02020603050405020304" pitchFamily="18" charset="0"/>
              <a:cs typeface="Times New Roman" panose="02020603050405020304" pitchFamily="18" charset="0"/>
            </a:endParaRPr>
          </a:p>
          <a:p>
            <a:pPr algn="ctr"/>
            <a:r>
              <a:rPr lang="ru-RU" sz="2400" dirty="0" smtClean="0">
                <a:solidFill>
                  <a:schemeClr val="tx1"/>
                </a:solidFill>
                <a:latin typeface="Times New Roman" panose="02020603050405020304" pitchFamily="18" charset="0"/>
                <a:cs typeface="Times New Roman" panose="02020603050405020304" pitchFamily="18" charset="0"/>
              </a:rPr>
              <a:t>Высота символов, наносимых на средства маркирования КРС, за исключением электронных меток, вживляемых микрочипов, болюсов, должна быть </a:t>
            </a:r>
            <a:r>
              <a:rPr lang="ru-RU" sz="2400" b="1" dirty="0" smtClean="0">
                <a:solidFill>
                  <a:schemeClr val="tx1"/>
                </a:solidFill>
                <a:latin typeface="Times New Roman" panose="02020603050405020304" pitchFamily="18" charset="0"/>
                <a:cs typeface="Times New Roman" panose="02020603050405020304" pitchFamily="18" charset="0"/>
              </a:rPr>
              <a:t>не менее 15 мм</a:t>
            </a:r>
            <a:r>
              <a:rPr lang="ru-RU" sz="2400" dirty="0" smtClean="0">
                <a:solidFill>
                  <a:schemeClr val="tx1"/>
                </a:solidFill>
                <a:latin typeface="Times New Roman" panose="02020603050405020304" pitchFamily="18" charset="0"/>
                <a:cs typeface="Times New Roman" panose="02020603050405020304" pitchFamily="18" charset="0"/>
              </a:rPr>
              <a:t>.</a:t>
            </a:r>
          </a:p>
          <a:p>
            <a:pPr algn="ctr"/>
            <a:endParaRPr lang="ru-RU" sz="2400" dirty="0" smtClean="0">
              <a:solidFill>
                <a:schemeClr val="tx1"/>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q"/>
            </a:pPr>
            <a:r>
              <a:rPr lang="ru-RU" sz="2400" dirty="0" smtClean="0">
                <a:solidFill>
                  <a:schemeClr val="tx1"/>
                </a:solidFill>
                <a:latin typeface="Times New Roman" panose="02020603050405020304" pitchFamily="18" charset="0"/>
                <a:cs typeface="Times New Roman" panose="02020603050405020304" pitchFamily="18" charset="0"/>
              </a:rPr>
              <a:t>При маркировании КРС ошейниками и электронными ошейниками указанные средства маркирования надеваются на шею КРС.</a:t>
            </a:r>
          </a:p>
          <a:p>
            <a:pPr marL="457200" indent="-457200">
              <a:buFont typeface="Wingdings" panose="05000000000000000000" pitchFamily="2" charset="2"/>
              <a:buChar char="q"/>
            </a:pPr>
            <a:r>
              <a:rPr lang="ru-RU" sz="2400" dirty="0" smtClean="0">
                <a:solidFill>
                  <a:schemeClr val="tx1"/>
                </a:solidFill>
                <a:latin typeface="Times New Roman" panose="02020603050405020304" pitchFamily="18" charset="0"/>
                <a:cs typeface="Times New Roman" panose="02020603050405020304" pitchFamily="18" charset="0"/>
              </a:rPr>
              <a:t>При маркировании КРС бирками бирка прикрепляется посередине внутренней стороны уха КРС.</a:t>
            </a:r>
          </a:p>
          <a:p>
            <a:pPr marL="457200" indent="-457200">
              <a:buFont typeface="Wingdings" panose="05000000000000000000" pitchFamily="2" charset="2"/>
              <a:buChar char="q"/>
            </a:pPr>
            <a:r>
              <a:rPr lang="ru-RU" sz="2400" dirty="0" smtClean="0">
                <a:solidFill>
                  <a:schemeClr val="tx1"/>
                </a:solidFill>
                <a:latin typeface="Times New Roman" panose="02020603050405020304" pitchFamily="18" charset="0"/>
                <a:cs typeface="Times New Roman" panose="02020603050405020304" pitchFamily="18" charset="0"/>
              </a:rPr>
              <a:t>При маркировании КРС электронными метками электронная метка размещается посередине внутренней части уха КРС.</a:t>
            </a:r>
          </a:p>
          <a:p>
            <a:pPr marL="457200" indent="-457200">
              <a:buFont typeface="Wingdings" panose="05000000000000000000" pitchFamily="2" charset="2"/>
              <a:buChar char="q"/>
            </a:pPr>
            <a:r>
              <a:rPr lang="ru-RU" sz="2400" dirty="0" smtClean="0">
                <a:solidFill>
                  <a:schemeClr val="tx1"/>
                </a:solidFill>
                <a:latin typeface="Times New Roman" panose="02020603050405020304" pitchFamily="18" charset="0"/>
                <a:cs typeface="Times New Roman" panose="02020603050405020304" pitchFamily="18" charset="0"/>
              </a:rPr>
              <a:t>При маркировании КРС вживляемыми микрочипами вживляемый микрочип устанавливается в основание уха или в корень хвоста КРС.</a:t>
            </a:r>
          </a:p>
          <a:p>
            <a:pPr marL="457200" indent="-457200">
              <a:buFont typeface="Wingdings" panose="05000000000000000000" pitchFamily="2" charset="2"/>
              <a:buChar char="q"/>
            </a:pPr>
            <a:r>
              <a:rPr lang="ru-RU" sz="2400" dirty="0" smtClean="0">
                <a:solidFill>
                  <a:schemeClr val="tx1"/>
                </a:solidFill>
                <a:latin typeface="Times New Roman" panose="02020603050405020304" pitchFamily="18" charset="0"/>
                <a:cs typeface="Times New Roman" panose="02020603050405020304" pitchFamily="18" charset="0"/>
              </a:rPr>
              <a:t>При маркировании КРС болюсами болюс устанавливается в преджелудок КРС.</a:t>
            </a:r>
          </a:p>
          <a:p>
            <a:endParaRPr lang="ru-RU" sz="2400" dirty="0" smtClean="0">
              <a:solidFill>
                <a:schemeClr val="tx1"/>
              </a:solidFill>
              <a:latin typeface="Times New Roman" panose="02020603050405020304" pitchFamily="18" charset="0"/>
              <a:cs typeface="Times New Roman" panose="02020603050405020304" pitchFamily="18" charset="0"/>
            </a:endParaRPr>
          </a:p>
          <a:p>
            <a:pPr algn="ctr"/>
            <a:r>
              <a:rPr lang="ru-RU" sz="4000" b="1" dirty="0" smtClean="0">
                <a:solidFill>
                  <a:srgbClr val="C00000"/>
                </a:solidFill>
                <a:latin typeface="Times New Roman" panose="02020603050405020304" pitchFamily="18" charset="0"/>
                <a:cs typeface="Times New Roman" panose="02020603050405020304" pitchFamily="18" charset="0"/>
              </a:rPr>
              <a:t>!</a:t>
            </a:r>
            <a:r>
              <a:rPr lang="ru-RU" sz="2800" b="1" dirty="0" smtClean="0">
                <a:solidFill>
                  <a:srgbClr val="C00000"/>
                </a:solidFill>
                <a:latin typeface="Times New Roman" panose="02020603050405020304" pitchFamily="18" charset="0"/>
                <a:cs typeface="Times New Roman" panose="02020603050405020304" pitchFamily="18" charset="0"/>
              </a:rPr>
              <a:t> Сроки </a:t>
            </a:r>
            <a:r>
              <a:rPr lang="ru-RU" sz="2800" b="1" dirty="0">
                <a:solidFill>
                  <a:srgbClr val="C00000"/>
                </a:solidFill>
                <a:latin typeface="Times New Roman" panose="02020603050405020304" pitchFamily="18" charset="0"/>
                <a:cs typeface="Times New Roman" panose="02020603050405020304" pitchFamily="18" charset="0"/>
              </a:rPr>
              <a:t>осуществления учета </a:t>
            </a:r>
            <a:r>
              <a:rPr lang="ru-RU" sz="2800" b="1" dirty="0" smtClean="0">
                <a:solidFill>
                  <a:srgbClr val="C00000"/>
                </a:solidFill>
                <a:latin typeface="Times New Roman" panose="02020603050405020304" pitchFamily="18" charset="0"/>
                <a:cs typeface="Times New Roman" panose="02020603050405020304" pitchFamily="18" charset="0"/>
              </a:rPr>
              <a:t>животных</a:t>
            </a:r>
            <a:r>
              <a:rPr lang="ru-RU" sz="2800" b="1" dirty="0">
                <a:solidFill>
                  <a:srgbClr val="C00000"/>
                </a:solidFill>
                <a:latin typeface="Times New Roman" panose="02020603050405020304" pitchFamily="18" charset="0"/>
                <a:cs typeface="Times New Roman" panose="02020603050405020304" pitchFamily="18" charset="0"/>
              </a:rPr>
              <a:t> не позднее 1 сентября 2024 </a:t>
            </a:r>
            <a:r>
              <a:rPr lang="ru-RU" sz="2800" b="1" dirty="0" smtClean="0">
                <a:solidFill>
                  <a:srgbClr val="C00000"/>
                </a:solidFill>
                <a:latin typeface="Times New Roman" panose="02020603050405020304" pitchFamily="18" charset="0"/>
                <a:cs typeface="Times New Roman" panose="02020603050405020304" pitchFamily="18" charset="0"/>
              </a:rPr>
              <a:t>г. </a:t>
            </a:r>
          </a:p>
          <a:p>
            <a:endParaRPr lang="ru-RU" dirty="0"/>
          </a:p>
        </p:txBody>
      </p:sp>
      <p:pic>
        <p:nvPicPr>
          <p:cNvPr id="4" name="Рисунок 3"/>
          <p:cNvPicPr>
            <a:picLocks noChangeAspect="1"/>
          </p:cNvPicPr>
          <p:nvPr/>
        </p:nvPicPr>
        <p:blipFill rotWithShape="1">
          <a:blip r:embed="rId2"/>
          <a:srcRect l="29876" t="55507" r="10152" b="23029"/>
          <a:stretch/>
        </p:blipFill>
        <p:spPr>
          <a:xfrm>
            <a:off x="1936750" y="7940675"/>
            <a:ext cx="16383000" cy="3124200"/>
          </a:xfrm>
          <a:prstGeom prst="rect">
            <a:avLst/>
          </a:prstGeom>
          <a:ln>
            <a:solidFill>
              <a:schemeClr val="accent1"/>
            </a:solidFill>
          </a:ln>
        </p:spPr>
      </p:pic>
      <p:grpSp>
        <p:nvGrpSpPr>
          <p:cNvPr id="5" name="object 18"/>
          <p:cNvGrpSpPr/>
          <p:nvPr/>
        </p:nvGrpSpPr>
        <p:grpSpPr>
          <a:xfrm>
            <a:off x="-3" y="0"/>
            <a:ext cx="20104100" cy="149225"/>
            <a:chOff x="-3" y="0"/>
            <a:chExt cx="20104100" cy="149225"/>
          </a:xfrm>
        </p:grpSpPr>
        <p:sp>
          <p:nvSpPr>
            <p:cNvPr id="6" name="object 19"/>
            <p:cNvSpPr/>
            <p:nvPr/>
          </p:nvSpPr>
          <p:spPr>
            <a:xfrm>
              <a:off x="6701361" y="0"/>
              <a:ext cx="6701790" cy="149225"/>
            </a:xfrm>
            <a:custGeom>
              <a:avLst/>
              <a:gdLst/>
              <a:ahLst/>
              <a:cxnLst/>
              <a:rect l="l" t="t" r="r" b="b"/>
              <a:pathLst>
                <a:path w="6701790" h="149225">
                  <a:moveTo>
                    <a:pt x="6701364" y="0"/>
                  </a:moveTo>
                  <a:lnTo>
                    <a:pt x="0" y="0"/>
                  </a:lnTo>
                  <a:lnTo>
                    <a:pt x="0" y="148902"/>
                  </a:lnTo>
                  <a:lnTo>
                    <a:pt x="6701364" y="148902"/>
                  </a:lnTo>
                  <a:lnTo>
                    <a:pt x="6701364" y="0"/>
                  </a:lnTo>
                  <a:close/>
                </a:path>
              </a:pathLst>
            </a:custGeom>
            <a:solidFill>
              <a:srgbClr val="FF0000"/>
            </a:solidFill>
          </p:spPr>
          <p:txBody>
            <a:bodyPr wrap="square" lIns="0" tIns="0" rIns="0" bIns="0" rtlCol="0"/>
            <a:lstStyle/>
            <a:p>
              <a:endParaRPr/>
            </a:p>
          </p:txBody>
        </p:sp>
        <p:sp>
          <p:nvSpPr>
            <p:cNvPr id="7" name="object 20"/>
            <p:cNvSpPr/>
            <p:nvPr/>
          </p:nvSpPr>
          <p:spPr>
            <a:xfrm>
              <a:off x="-3" y="0"/>
              <a:ext cx="6701790" cy="149225"/>
            </a:xfrm>
            <a:custGeom>
              <a:avLst/>
              <a:gdLst/>
              <a:ahLst/>
              <a:cxnLst/>
              <a:rect l="l" t="t" r="r" b="b"/>
              <a:pathLst>
                <a:path w="6701790" h="149225">
                  <a:moveTo>
                    <a:pt x="6701364" y="0"/>
                  </a:moveTo>
                  <a:lnTo>
                    <a:pt x="0" y="0"/>
                  </a:lnTo>
                  <a:lnTo>
                    <a:pt x="0" y="148902"/>
                  </a:lnTo>
                  <a:lnTo>
                    <a:pt x="6701364" y="148902"/>
                  </a:lnTo>
                  <a:lnTo>
                    <a:pt x="6701364" y="0"/>
                  </a:lnTo>
                  <a:close/>
                </a:path>
              </a:pathLst>
            </a:custGeom>
            <a:solidFill>
              <a:srgbClr val="456480"/>
            </a:solidFill>
          </p:spPr>
          <p:txBody>
            <a:bodyPr wrap="square" lIns="0" tIns="0" rIns="0" bIns="0" rtlCol="0"/>
            <a:lstStyle/>
            <a:p>
              <a:endParaRPr/>
            </a:p>
          </p:txBody>
        </p:sp>
        <p:sp>
          <p:nvSpPr>
            <p:cNvPr id="8" name="object 21"/>
            <p:cNvSpPr/>
            <p:nvPr/>
          </p:nvSpPr>
          <p:spPr>
            <a:xfrm>
              <a:off x="13402726" y="0"/>
              <a:ext cx="6701790" cy="149225"/>
            </a:xfrm>
            <a:custGeom>
              <a:avLst/>
              <a:gdLst/>
              <a:ahLst/>
              <a:cxnLst/>
              <a:rect l="l" t="t" r="r" b="b"/>
              <a:pathLst>
                <a:path w="6701790" h="149225">
                  <a:moveTo>
                    <a:pt x="6701364" y="0"/>
                  </a:moveTo>
                  <a:lnTo>
                    <a:pt x="0" y="0"/>
                  </a:lnTo>
                  <a:lnTo>
                    <a:pt x="0" y="148902"/>
                  </a:lnTo>
                  <a:lnTo>
                    <a:pt x="6701364" y="148902"/>
                  </a:lnTo>
                  <a:lnTo>
                    <a:pt x="6701364" y="0"/>
                  </a:lnTo>
                  <a:close/>
                </a:path>
              </a:pathLst>
            </a:custGeom>
            <a:solidFill>
              <a:srgbClr val="E6E7E8"/>
            </a:solidFill>
          </p:spPr>
          <p:txBody>
            <a:bodyPr wrap="square" lIns="0" tIns="0" rIns="0" bIns="0" rtlCol="0"/>
            <a:lstStyle/>
            <a:p>
              <a:endParaRPr/>
            </a:p>
          </p:txBody>
        </p:sp>
      </p:grpSp>
    </p:spTree>
    <p:extLst>
      <p:ext uri="{BB962C8B-B14F-4D97-AF65-F5344CB8AC3E}">
        <p14:creationId xmlns:p14="http://schemas.microsoft.com/office/powerpoint/2010/main" val="372807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object 18"/>
          <p:cNvGrpSpPr/>
          <p:nvPr/>
        </p:nvGrpSpPr>
        <p:grpSpPr>
          <a:xfrm>
            <a:off x="-3" y="0"/>
            <a:ext cx="20104100" cy="149225"/>
            <a:chOff x="-3" y="0"/>
            <a:chExt cx="20104100" cy="149225"/>
          </a:xfrm>
        </p:grpSpPr>
        <p:sp>
          <p:nvSpPr>
            <p:cNvPr id="19" name="object 19"/>
            <p:cNvSpPr/>
            <p:nvPr/>
          </p:nvSpPr>
          <p:spPr>
            <a:xfrm>
              <a:off x="6701361" y="0"/>
              <a:ext cx="6701790" cy="149225"/>
            </a:xfrm>
            <a:custGeom>
              <a:avLst/>
              <a:gdLst/>
              <a:ahLst/>
              <a:cxnLst/>
              <a:rect l="l" t="t" r="r" b="b"/>
              <a:pathLst>
                <a:path w="6701790" h="149225">
                  <a:moveTo>
                    <a:pt x="6701364" y="0"/>
                  </a:moveTo>
                  <a:lnTo>
                    <a:pt x="0" y="0"/>
                  </a:lnTo>
                  <a:lnTo>
                    <a:pt x="0" y="148902"/>
                  </a:lnTo>
                  <a:lnTo>
                    <a:pt x="6701364" y="148902"/>
                  </a:lnTo>
                  <a:lnTo>
                    <a:pt x="6701364" y="0"/>
                  </a:lnTo>
                  <a:close/>
                </a:path>
              </a:pathLst>
            </a:custGeom>
            <a:solidFill>
              <a:srgbClr val="FF0000"/>
            </a:solidFill>
          </p:spPr>
          <p:txBody>
            <a:bodyPr wrap="square" lIns="0" tIns="0" rIns="0" bIns="0" rtlCol="0"/>
            <a:lstStyle/>
            <a:p>
              <a:endParaRPr/>
            </a:p>
          </p:txBody>
        </p:sp>
        <p:sp>
          <p:nvSpPr>
            <p:cNvPr id="20" name="object 20"/>
            <p:cNvSpPr/>
            <p:nvPr/>
          </p:nvSpPr>
          <p:spPr>
            <a:xfrm>
              <a:off x="-3" y="0"/>
              <a:ext cx="6701790" cy="149225"/>
            </a:xfrm>
            <a:custGeom>
              <a:avLst/>
              <a:gdLst/>
              <a:ahLst/>
              <a:cxnLst/>
              <a:rect l="l" t="t" r="r" b="b"/>
              <a:pathLst>
                <a:path w="6701790" h="149225">
                  <a:moveTo>
                    <a:pt x="6701364" y="0"/>
                  </a:moveTo>
                  <a:lnTo>
                    <a:pt x="0" y="0"/>
                  </a:lnTo>
                  <a:lnTo>
                    <a:pt x="0" y="148902"/>
                  </a:lnTo>
                  <a:lnTo>
                    <a:pt x="6701364" y="148902"/>
                  </a:lnTo>
                  <a:lnTo>
                    <a:pt x="6701364" y="0"/>
                  </a:lnTo>
                  <a:close/>
                </a:path>
              </a:pathLst>
            </a:custGeom>
            <a:solidFill>
              <a:srgbClr val="456480"/>
            </a:solidFill>
          </p:spPr>
          <p:txBody>
            <a:bodyPr wrap="square" lIns="0" tIns="0" rIns="0" bIns="0" rtlCol="0"/>
            <a:lstStyle/>
            <a:p>
              <a:endParaRPr/>
            </a:p>
          </p:txBody>
        </p:sp>
        <p:sp>
          <p:nvSpPr>
            <p:cNvPr id="21" name="object 21"/>
            <p:cNvSpPr/>
            <p:nvPr/>
          </p:nvSpPr>
          <p:spPr>
            <a:xfrm>
              <a:off x="13402726" y="0"/>
              <a:ext cx="6701790" cy="149225"/>
            </a:xfrm>
            <a:custGeom>
              <a:avLst/>
              <a:gdLst/>
              <a:ahLst/>
              <a:cxnLst/>
              <a:rect l="l" t="t" r="r" b="b"/>
              <a:pathLst>
                <a:path w="6701790" h="149225">
                  <a:moveTo>
                    <a:pt x="6701364" y="0"/>
                  </a:moveTo>
                  <a:lnTo>
                    <a:pt x="0" y="0"/>
                  </a:lnTo>
                  <a:lnTo>
                    <a:pt x="0" y="148902"/>
                  </a:lnTo>
                  <a:lnTo>
                    <a:pt x="6701364" y="148902"/>
                  </a:lnTo>
                  <a:lnTo>
                    <a:pt x="6701364" y="0"/>
                  </a:lnTo>
                  <a:close/>
                </a:path>
              </a:pathLst>
            </a:custGeom>
            <a:solidFill>
              <a:srgbClr val="E6E7E8"/>
            </a:solidFill>
          </p:spPr>
          <p:txBody>
            <a:bodyPr wrap="square" lIns="0" tIns="0" rIns="0" bIns="0" rtlCol="0"/>
            <a:lstStyle/>
            <a:p>
              <a:endParaRPr/>
            </a:p>
          </p:txBody>
        </p:sp>
      </p:grpSp>
      <p:sp>
        <p:nvSpPr>
          <p:cNvPr id="22" name="object 22"/>
          <p:cNvSpPr txBox="1">
            <a:spLocks noGrp="1"/>
          </p:cNvSpPr>
          <p:nvPr>
            <p:ph type="sldNum" sz="quarter" idx="7"/>
          </p:nvPr>
        </p:nvSpPr>
        <p:spPr>
          <a:prstGeom prst="rect">
            <a:avLst/>
          </a:prstGeom>
        </p:spPr>
        <p:txBody>
          <a:bodyPr vert="horz" wrap="square" lIns="0" tIns="41275" rIns="0" bIns="0" rtlCol="0">
            <a:spAutoFit/>
          </a:bodyPr>
          <a:lstStyle/>
          <a:p>
            <a:pPr marL="38100">
              <a:lnSpc>
                <a:spcPct val="100000"/>
              </a:lnSpc>
              <a:spcBef>
                <a:spcPts val="325"/>
              </a:spcBef>
            </a:pPr>
            <a:fld id="{81D60167-4931-47E6-BA6A-407CBD079E47}" type="slidenum">
              <a:rPr spc="-80" dirty="0"/>
              <a:t>9</a:t>
            </a:fld>
            <a:endParaRPr spc="-80" dirty="0"/>
          </a:p>
        </p:txBody>
      </p:sp>
      <p:sp>
        <p:nvSpPr>
          <p:cNvPr id="2" name="Прямоугольник 1"/>
          <p:cNvSpPr/>
          <p:nvPr/>
        </p:nvSpPr>
        <p:spPr>
          <a:xfrm>
            <a:off x="3879850" y="513440"/>
            <a:ext cx="15626236" cy="3347070"/>
          </a:xfrm>
          <a:prstGeom prst="rect">
            <a:avLst/>
          </a:prstGeom>
          <a:ln>
            <a:solidFill>
              <a:schemeClr val="accent1"/>
            </a:solidFill>
          </a:ln>
        </p:spPr>
        <p:txBody>
          <a:bodyPr wrap="square">
            <a:spAutoFit/>
          </a:bodyPr>
          <a:lstStyle/>
          <a:p>
            <a:pPr indent="342900" algn="just">
              <a:spcBef>
                <a:spcPts val="1100"/>
              </a:spcBef>
              <a:spcAft>
                <a:spcPts val="0"/>
              </a:spcAft>
            </a:pPr>
            <a:r>
              <a:rPr lang="ru-RU" sz="20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Лошади, ослы, мулы и лошаки </a:t>
            </a:r>
            <a:r>
              <a:rPr lang="ru-RU" sz="20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(далее - лошади) подлежат </a:t>
            </a:r>
            <a:r>
              <a:rPr lang="ru-RU" sz="20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индивидуальному маркированию </a:t>
            </a: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не позднее 30 календарных дней после дня рождения</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 а в случае содержания лошадей на условиях круглогодичного пастбищного содержания - </a:t>
            </a: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не позднее 91 календарного дня после дня рождения</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 В случае ввоза немаркированных лошадей на территорию Российской Федерации лошади подлежат индивидуальному маркированию </a:t>
            </a: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не позднее 30 календарных дней со дня ввоза</a:t>
            </a:r>
            <a:r>
              <a:rPr lang="ru-RU" sz="2000" b="1"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ea typeface="Times New Roman" panose="02020603050405020304" pitchFamily="18" charset="0"/>
              <a:cs typeface="Times New Roman" panose="02020603050405020304" pitchFamily="18" charset="0"/>
            </a:endParaRPr>
          </a:p>
          <a:p>
            <a:pPr indent="342900" algn="just">
              <a:spcAft>
                <a:spcPts val="0"/>
              </a:spcAft>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Для маркирования лошадей в качестве средства маркирования используются бирки, вживляемые </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микрочипы. Высота </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символов, наносимых на бирки лошадей, должна быть не менее 15 мм.</a:t>
            </a:r>
          </a:p>
          <a:p>
            <a:pPr marL="457200" indent="-457200" algn="just">
              <a:spcBef>
                <a:spcPts val="1100"/>
              </a:spcBef>
              <a:spcAft>
                <a:spcPts val="0"/>
              </a:spcAft>
              <a:buClr>
                <a:srgbClr val="C00000"/>
              </a:buClr>
              <a:buFont typeface="Wingdings" panose="05000000000000000000" pitchFamily="2" charset="2"/>
              <a:buChar char="q"/>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При маркировании лошадей бирками бирка прикрепляется посередине внутренней стороны правого уха лошади.</a:t>
            </a:r>
          </a:p>
          <a:p>
            <a:pPr marL="457200" indent="-457200" algn="just">
              <a:spcBef>
                <a:spcPts val="1100"/>
              </a:spcBef>
              <a:spcAft>
                <a:spcPts val="0"/>
              </a:spcAft>
              <a:buClr>
                <a:srgbClr val="C00000"/>
              </a:buClr>
              <a:buFont typeface="Wingdings" panose="05000000000000000000" pitchFamily="2" charset="2"/>
              <a:buChar char="q"/>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Вживляемый микрочип устанавливается в выйную связку посередине между холкой и затылком или у основания уха лошади</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algn="ctr">
              <a:spcBef>
                <a:spcPts val="1100"/>
              </a:spcBef>
              <a:spcAft>
                <a:spcPts val="0"/>
              </a:spcAft>
            </a:pPr>
            <a:r>
              <a:rPr lang="ru-RU" sz="2400" b="1" dirty="0">
                <a:solidFill>
                  <a:srgbClr val="C00000"/>
                </a:solidFill>
                <a:latin typeface="Times New Roman" panose="02020603050405020304" pitchFamily="18" charset="0"/>
                <a:cs typeface="Times New Roman" panose="02020603050405020304" pitchFamily="18" charset="0"/>
              </a:rPr>
              <a:t>не позднее 1 сентября 2024 г., а содержащиеся в личных подсобных хозяйствах - не позднее 1 марта 2025 г.</a:t>
            </a:r>
            <a:endParaRPr lang="ru-RU"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026" name="Picture 2"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270" y="625478"/>
            <a:ext cx="3384000" cy="3264058"/>
          </a:xfrm>
          <a:prstGeom prst="rect">
            <a:avLst/>
          </a:prstGeom>
          <a:noFill/>
          <a:ln>
            <a:solidFill>
              <a:schemeClr val="accent1"/>
            </a:solidFill>
          </a:ln>
          <a:scene3d>
            <a:camera prst="orthographicFront"/>
            <a:lightRig rig="threePt" dir="t"/>
          </a:scene3d>
          <a:sp3d prstMaterial="plastic"/>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282270" y="4954006"/>
            <a:ext cx="15500962" cy="5044971"/>
          </a:xfrm>
          <a:prstGeom prst="rect">
            <a:avLst/>
          </a:prstGeom>
          <a:ln>
            <a:solidFill>
              <a:schemeClr val="accent1"/>
            </a:solidFill>
          </a:ln>
        </p:spPr>
        <p:txBody>
          <a:bodyPr wrap="square">
            <a:spAutoFit/>
          </a:bodyPr>
          <a:lstStyle/>
          <a:p>
            <a:pPr indent="342900" algn="just">
              <a:spcBef>
                <a:spcPts val="1100"/>
              </a:spcBef>
              <a:spcAft>
                <a:spcPts val="0"/>
              </a:spcAft>
            </a:pPr>
            <a:r>
              <a:rPr lang="ru-RU" sz="20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Верблюды подлежат индивидуальному маркированию </a:t>
            </a:r>
            <a:r>
              <a:rPr lang="ru-RU" sz="2000" b="1" dirty="0" smtClean="0">
                <a:latin typeface="Times New Roman" panose="02020603050405020304" pitchFamily="18" charset="0"/>
                <a:ea typeface="Times New Roman" panose="02020603050405020304" pitchFamily="18" charset="0"/>
                <a:cs typeface="Times New Roman" panose="02020603050405020304" pitchFamily="18" charset="0"/>
              </a:rPr>
              <a:t>не </a:t>
            </a: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позднее 30 календарных дней после дня рождения</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 а в случае содержания верблюдов на условиях круглогодичного пастбищного содержания - </a:t>
            </a: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не позднее 91 календарного дня после дня рождения</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 В случае ввоза немаркированных верблюдов на территорию Российской Федерации верблюды подлежат индивидуальному маркированию </a:t>
            </a:r>
            <a:r>
              <a:rPr lang="ru-RU" sz="2000" b="1" dirty="0">
                <a:latin typeface="Times New Roman" panose="02020603050405020304" pitchFamily="18" charset="0"/>
                <a:ea typeface="Times New Roman" panose="02020603050405020304" pitchFamily="18" charset="0"/>
                <a:cs typeface="Times New Roman" panose="02020603050405020304" pitchFamily="18" charset="0"/>
              </a:rPr>
              <a:t>не позднее 30 календарных дней со дня </a:t>
            </a:r>
            <a:r>
              <a:rPr lang="ru-RU" sz="2000" b="1" dirty="0" smtClean="0">
                <a:latin typeface="Times New Roman" panose="02020603050405020304" pitchFamily="18" charset="0"/>
                <a:ea typeface="Times New Roman" panose="02020603050405020304" pitchFamily="18" charset="0"/>
                <a:cs typeface="Times New Roman" panose="02020603050405020304" pitchFamily="18" charset="0"/>
              </a:rPr>
              <a:t>ввоза</a:t>
            </a:r>
            <a:endParaRPr lang="ru-RU" sz="2000" dirty="0">
              <a:latin typeface="Times New Roman" panose="02020603050405020304" pitchFamily="18" charset="0"/>
              <a:ea typeface="Times New Roman" panose="02020603050405020304" pitchFamily="18" charset="0"/>
              <a:cs typeface="Times New Roman" panose="02020603050405020304" pitchFamily="18" charset="0"/>
            </a:endParaRPr>
          </a:p>
          <a:p>
            <a:pPr indent="342900" algn="just">
              <a:spcAft>
                <a:spcPts val="0"/>
              </a:spcAft>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Для маркирования верблюдов в качестве средства маркирования используются бирки, вживляемые микрочипы, электронные метки, </a:t>
            </a:r>
            <a:r>
              <a:rPr lang="ru-RU" sz="2000" dirty="0" err="1" smtClean="0">
                <a:latin typeface="Times New Roman" panose="02020603050405020304" pitchFamily="18" charset="0"/>
                <a:ea typeface="Times New Roman" panose="02020603050405020304" pitchFamily="18" charset="0"/>
                <a:cs typeface="Times New Roman" panose="02020603050405020304" pitchFamily="18" charset="0"/>
              </a:rPr>
              <a:t>болюсы.Высота</a:t>
            </a:r>
            <a:r>
              <a:rPr lang="ru-RU" sz="20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ea typeface="Times New Roman" panose="02020603050405020304" pitchFamily="18" charset="0"/>
                <a:cs typeface="Times New Roman" panose="02020603050405020304" pitchFamily="18" charset="0"/>
              </a:rPr>
              <a:t>символов, наносимых на бирки верблюдов, должна быть не менее 15 мм.</a:t>
            </a:r>
          </a:p>
          <a:p>
            <a:pPr marL="342900" indent="-342900" algn="just">
              <a:spcBef>
                <a:spcPts val="1100"/>
              </a:spcBef>
              <a:spcAft>
                <a:spcPts val="0"/>
              </a:spcAft>
              <a:buClr>
                <a:srgbClr val="C00000"/>
              </a:buClr>
              <a:buFont typeface="Wingdings" panose="05000000000000000000" pitchFamily="2" charset="2"/>
              <a:buChar char="q"/>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При маркировании верблюдов бирками должны использоваться две одинаковые бирки, размещаемые посередине внутренней стороны правого и левого уха верблюда.</a:t>
            </a:r>
          </a:p>
          <a:p>
            <a:pPr marL="342900" indent="-342900" algn="just">
              <a:spcBef>
                <a:spcPts val="1100"/>
              </a:spcBef>
              <a:spcAft>
                <a:spcPts val="0"/>
              </a:spcAft>
              <a:buClr>
                <a:srgbClr val="C00000"/>
              </a:buClr>
              <a:buFont typeface="Wingdings" panose="05000000000000000000" pitchFamily="2" charset="2"/>
              <a:buChar char="q"/>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При маркировании верблюдов электронными метками электронная метка размещается посередине внутренней части левого уха верблюда.</a:t>
            </a:r>
          </a:p>
          <a:p>
            <a:pPr marL="342900" indent="-342900" algn="just">
              <a:spcBef>
                <a:spcPts val="1100"/>
              </a:spcBef>
              <a:spcAft>
                <a:spcPts val="0"/>
              </a:spcAft>
              <a:buClr>
                <a:srgbClr val="C00000"/>
              </a:buClr>
              <a:buFont typeface="Wingdings" panose="05000000000000000000" pitchFamily="2" charset="2"/>
              <a:buChar char="q"/>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При маркировании верблюдов вживляемыми микрочипами вживляемый микрочип устанавливается в основание уха верблюда.</a:t>
            </a:r>
          </a:p>
          <a:p>
            <a:pPr marL="342900" indent="-342900" algn="just">
              <a:spcBef>
                <a:spcPts val="1100"/>
              </a:spcBef>
              <a:spcAft>
                <a:spcPts val="0"/>
              </a:spcAft>
              <a:buClr>
                <a:srgbClr val="C00000"/>
              </a:buClr>
              <a:buFont typeface="Wingdings" panose="05000000000000000000" pitchFamily="2" charset="2"/>
              <a:buChar char="q"/>
            </a:pPr>
            <a:r>
              <a:rPr lang="ru-RU" sz="2000" dirty="0">
                <a:latin typeface="Times New Roman" panose="02020603050405020304" pitchFamily="18" charset="0"/>
                <a:ea typeface="Times New Roman" panose="02020603050405020304" pitchFamily="18" charset="0"/>
                <a:cs typeface="Times New Roman" panose="02020603050405020304" pitchFamily="18" charset="0"/>
              </a:rPr>
              <a:t>При маркировании верблюдов болюсами болюс устанавливается в преджелудок верблюда</a:t>
            </a:r>
            <a:r>
              <a:rPr lang="ru-RU" sz="2400" dirty="0" smtClean="0">
                <a:latin typeface="Times New Roman" panose="02020603050405020304" pitchFamily="18" charset="0"/>
                <a:ea typeface="Times New Roman" panose="02020603050405020304" pitchFamily="18" charset="0"/>
                <a:cs typeface="Times New Roman" panose="02020603050405020304" pitchFamily="18" charset="0"/>
              </a:rPr>
              <a:t>. </a:t>
            </a:r>
          </a:p>
          <a:p>
            <a:pPr algn="ctr">
              <a:spcBef>
                <a:spcPts val="1100"/>
              </a:spcBef>
              <a:spcAft>
                <a:spcPts val="0"/>
              </a:spcAft>
            </a:pPr>
            <a:r>
              <a:rPr lang="ru-RU" sz="3200" b="1" dirty="0" smtClean="0">
                <a:solidFill>
                  <a:srgbClr val="C00000"/>
                </a:solidFill>
                <a:latin typeface="Times New Roman" panose="02020603050405020304" pitchFamily="18" charset="0"/>
                <a:cs typeface="Times New Roman" panose="02020603050405020304" pitchFamily="18" charset="0"/>
              </a:rPr>
              <a:t>!</a:t>
            </a:r>
            <a:r>
              <a:rPr lang="ru-RU" sz="2400" b="1" dirty="0" smtClean="0">
                <a:solidFill>
                  <a:srgbClr val="C00000"/>
                </a:solidFill>
                <a:latin typeface="Times New Roman" panose="02020603050405020304" pitchFamily="18" charset="0"/>
                <a:cs typeface="Times New Roman" panose="02020603050405020304" pitchFamily="18" charset="0"/>
              </a:rPr>
              <a:t> не </a:t>
            </a:r>
            <a:r>
              <a:rPr lang="ru-RU" sz="2400" b="1" dirty="0">
                <a:solidFill>
                  <a:srgbClr val="C00000"/>
                </a:solidFill>
                <a:latin typeface="Times New Roman" panose="02020603050405020304" pitchFamily="18" charset="0"/>
                <a:cs typeface="Times New Roman" panose="02020603050405020304" pitchFamily="18" charset="0"/>
              </a:rPr>
              <a:t>позднее 1 сентября 2025 г., а содержащиеся в личных подсобных хозяйствах - не позднее 1 сентября 2026 г</a:t>
            </a:r>
            <a:endParaRPr lang="ru-RU"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028" name="Picture 4" descr="https://avatars.mds.yandex.net/i?id=9aa4abdc8ce57bd76203744d5e00b2d4a87700c8-4477174-images-thumbs&amp;n=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93141" y="5883275"/>
            <a:ext cx="3112945" cy="32400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7024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5648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5681</TotalTime>
  <Words>2012</Words>
  <Application>Microsoft Office PowerPoint</Application>
  <PresentationFormat>Произвольный</PresentationFormat>
  <Paragraphs>261</Paragraphs>
  <Slides>22</Slides>
  <Notes>2</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22</vt:i4>
      </vt:variant>
    </vt:vector>
  </HeadingPairs>
  <TitlesOfParts>
    <vt:vector size="30" baseType="lpstr">
      <vt:lpstr>Calibri</vt:lpstr>
      <vt:lpstr>Helvetica</vt:lpstr>
      <vt:lpstr>Lucida Sans Unicode</vt:lpstr>
      <vt:lpstr>Sylfaen</vt:lpstr>
      <vt:lpstr>Tahoma</vt:lpstr>
      <vt:lpstr>Times New Roman</vt:lpstr>
      <vt:lpstr>Wingdings</vt:lpstr>
      <vt:lpstr>Office Theme</vt:lpstr>
      <vt:lpstr>Презентация PowerPoint</vt:lpstr>
      <vt:lpstr>Презентация PowerPoint</vt:lpstr>
      <vt:lpstr>Презентация PowerPoint</vt:lpstr>
      <vt:lpstr>Средства маркирования должны иметь следующие свойства: </vt:lpstr>
      <vt:lpstr>На федеральном уровне предусмотрена "двойная маркировка животного/группы животных": уникальные номера средств маркирования и уникальные номера животных.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Агротуризм.cdr</dc:title>
  <dc:creator>Пользователь</dc:creator>
  <cp:lastModifiedBy>Вольхина Ольга Владимировна</cp:lastModifiedBy>
  <cp:revision>436</cp:revision>
  <cp:lastPrinted>2024-12-03T09:35:17Z</cp:lastPrinted>
  <dcterms:created xsi:type="dcterms:W3CDTF">2023-05-18T06:25:59Z</dcterms:created>
  <dcterms:modified xsi:type="dcterms:W3CDTF">2025-01-16T07:28:52Z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2023-05-18T00:00:00Z</vt:filetime>
  </property>
  <property fmtid="{D5CDD505-2E9C-101B-9397-08002B2CF9AE}" pid="3" name="Creator">
    <vt:lpwstr>CorelDRAW 2019</vt:lpwstr>
  </property>
  <property fmtid="{D5CDD505-2E9C-101B-9397-08002B2CF9AE}" pid="4" name="LastSaved">
    <vt:filetime>2023-05-18T00:00:00Z</vt:filetime>
  </property>
</Properties>
</file>